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6" r:id="rId5"/>
  </p:sldMasterIdLst>
  <p:notesMasterIdLst>
    <p:notesMasterId r:id="rId59"/>
  </p:notesMasterIdLst>
  <p:handoutMasterIdLst>
    <p:handoutMasterId r:id="rId60"/>
  </p:handoutMasterIdLst>
  <p:sldIdLst>
    <p:sldId id="494" r:id="rId6"/>
    <p:sldId id="256" r:id="rId7"/>
    <p:sldId id="496" r:id="rId8"/>
    <p:sldId id="498" r:id="rId9"/>
    <p:sldId id="499" r:id="rId10"/>
    <p:sldId id="500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501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495" r:id="rId56"/>
    <p:sldId id="309" r:id="rId57"/>
    <p:sldId id="308" r:id="rId5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82957E-A0DA-41B7-85D8-E6C16537809F}" v="2" dt="2022-10-11T01:06:14.798"/>
    <p1510:client id="{2D134420-9D28-4930-9057-27A49233B2D2}" v="2" dt="2023-01-02T09:51:35.856"/>
    <p1510:client id="{B3FD0708-C152-4F5D-94B7-F2D5D894D2A8}" v="7" dt="2023-01-19T16:29:00.79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ã Ngọc Ánh" userId="S::20521065@ms.uit.edu.vn::d4b190b0-6d88-44fd-9dc8-74d5bfd01cdd" providerId="AD" clId="Web-{B3FD0708-C152-4F5D-94B7-F2D5D894D2A8}"/>
    <pc:docChg chg="addSld delSld">
      <pc:chgData name="Lã Ngọc Ánh" userId="S::20521065@ms.uit.edu.vn::d4b190b0-6d88-44fd-9dc8-74d5bfd01cdd" providerId="AD" clId="Web-{B3FD0708-C152-4F5D-94B7-F2D5D894D2A8}" dt="2023-01-19T16:28:59.533" v="1"/>
      <pc:docMkLst>
        <pc:docMk/>
      </pc:docMkLst>
      <pc:sldChg chg="add del">
        <pc:chgData name="Lã Ngọc Ánh" userId="S::20521065@ms.uit.edu.vn::d4b190b0-6d88-44fd-9dc8-74d5bfd01cdd" providerId="AD" clId="Web-{B3FD0708-C152-4F5D-94B7-F2D5D894D2A8}" dt="2023-01-19T16:28:59.533" v="1"/>
        <pc:sldMkLst>
          <pc:docMk/>
          <pc:sldMk cId="0" sldId="270"/>
        </pc:sldMkLst>
      </pc:sldChg>
    </pc:docChg>
  </pc:docChgLst>
  <pc:docChgLst>
    <pc:chgData name="Nguyễn Đức Trung" userId="S::20520956@ms.uit.edu.vn::74dea139-f294-41b3-8edd-48b3eb3b5667" providerId="AD" clId="Web-{0982957E-A0DA-41B7-85D8-E6C16537809F}"/>
    <pc:docChg chg="modSld">
      <pc:chgData name="Nguyễn Đức Trung" userId="S::20520956@ms.uit.edu.vn::74dea139-f294-41b3-8edd-48b3eb3b5667" providerId="AD" clId="Web-{0982957E-A0DA-41B7-85D8-E6C16537809F}" dt="2022-10-11T01:06:14.798" v="1" actId="1076"/>
      <pc:docMkLst>
        <pc:docMk/>
      </pc:docMkLst>
      <pc:sldChg chg="modSp">
        <pc:chgData name="Nguyễn Đức Trung" userId="S::20520956@ms.uit.edu.vn::74dea139-f294-41b3-8edd-48b3eb3b5667" providerId="AD" clId="Web-{0982957E-A0DA-41B7-85D8-E6C16537809F}" dt="2022-10-11T01:06:14.798" v="1" actId="1076"/>
        <pc:sldMkLst>
          <pc:docMk/>
          <pc:sldMk cId="0" sldId="494"/>
        </pc:sldMkLst>
        <pc:spChg chg="mod">
          <ac:chgData name="Nguyễn Đức Trung" userId="S::20520956@ms.uit.edu.vn::74dea139-f294-41b3-8edd-48b3eb3b5667" providerId="AD" clId="Web-{0982957E-A0DA-41B7-85D8-E6C16537809F}" dt="2022-10-11T01:06:14.798" v="1" actId="1076"/>
          <ac:spMkLst>
            <pc:docMk/>
            <pc:sldMk cId="0" sldId="494"/>
            <ac:spMk id="9" creationId="{0F91427E-3F78-4F03-8A16-503A95D74784}"/>
          </ac:spMkLst>
        </pc:spChg>
      </pc:sldChg>
    </pc:docChg>
  </pc:docChgLst>
  <pc:docChgLst>
    <pc:chgData name="Nguyễn Đức Trung" userId="S::20520956@ms.uit.edu.vn::74dea139-f294-41b3-8edd-48b3eb3b5667" providerId="AD" clId="Web-{2D134420-9D28-4930-9057-27A49233B2D2}"/>
    <pc:docChg chg="addSld delSld">
      <pc:chgData name="Nguyễn Đức Trung" userId="S::20520956@ms.uit.edu.vn::74dea139-f294-41b3-8edd-48b3eb3b5667" providerId="AD" clId="Web-{2D134420-9D28-4930-9057-27A49233B2D2}" dt="2023-01-02T09:51:35.856" v="1"/>
      <pc:docMkLst>
        <pc:docMk/>
      </pc:docMkLst>
      <pc:sldChg chg="new del">
        <pc:chgData name="Nguyễn Đức Trung" userId="S::20520956@ms.uit.edu.vn::74dea139-f294-41b3-8edd-48b3eb3b5667" providerId="AD" clId="Web-{2D134420-9D28-4930-9057-27A49233B2D2}" dt="2023-01-02T09:51:35.856" v="1"/>
        <pc:sldMkLst>
          <pc:docMk/>
          <pc:sldMk cId="2903854801" sldId="50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EB096C-8617-44BA-B073-2F76F4362D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7950-48B8-449B-A20D-0253E55A7E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CA8F9-8973-4883-9248-918BCDE3B99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391A8-E98C-472F-A11E-2CFC7B81DB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741B1-20CB-4AF7-A50B-BA3BA3D31B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B709C-2061-4C88-9D9A-740626CC8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24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CEA6-82D0-42DF-A86A-86A0FACA46B0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9F02C-BF7D-4FFE-807B-D6ADE7DA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031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E10FC6A-3BCD-4476-9958-511031BB9F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C02C090B-2732-4B76-AE51-CE60EBC2C0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Stymie = prevent</a:t>
            </a:r>
          </a:p>
        </p:txBody>
      </p:sp>
    </p:spTree>
    <p:extLst>
      <p:ext uri="{BB962C8B-B14F-4D97-AF65-F5344CB8AC3E}">
        <p14:creationId xmlns:p14="http://schemas.microsoft.com/office/powerpoint/2010/main" val="3763344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72733" y="304800"/>
            <a:ext cx="10646533" cy="862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95480"/>
            <a:ext cx="8832981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228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8928039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04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79B9-DAC8-49F2-8C5B-5CE8432F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074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7863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4512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9313035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911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260351"/>
            <a:ext cx="2590800" cy="6048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60351"/>
            <a:ext cx="7569200" cy="6048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824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928992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341439"/>
            <a:ext cx="5080000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41438"/>
            <a:ext cx="5080000" cy="240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00489"/>
            <a:ext cx="5080000" cy="2408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4BB346-634B-4F7C-8FF4-879BF8694E7D}"/>
                  </a:ext>
                </a:extLst>
              </p:cNvPr>
              <p:cNvSpPr txBox="1"/>
              <p:nvPr userDrawn="1"/>
            </p:nvSpPr>
            <p:spPr>
              <a:xfrm>
                <a:off x="5641258" y="2971800"/>
                <a:ext cx="31450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sz="2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4BB346-634B-4F7C-8FF4-879BF8694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5641258" y="2971800"/>
                <a:ext cx="314509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216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66800" y="46037"/>
            <a:ext cx="10270067" cy="7921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09600" y="52578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19200" y="3581400"/>
            <a:ext cx="9347200" cy="91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751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91586" y="197203"/>
            <a:ext cx="8448831" cy="783526"/>
          </a:xfrm>
        </p:spPr>
        <p:txBody>
          <a:bodyPr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75" y="1415114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807477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09600" y="51816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219200" y="6019800"/>
            <a:ext cx="934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1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17476" y="134756"/>
            <a:ext cx="3657600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2121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2462472C-3DF6-4091-8BAD-A2228A5A2D0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838200"/>
            <a:ext cx="11176000" cy="0"/>
          </a:xfrm>
          <a:prstGeom prst="line">
            <a:avLst/>
          </a:prstGeom>
          <a:noFill/>
          <a:ln w="38100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5245B9-D3FE-4461-BB98-FE5449C2CB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726"/>
            <a:ext cx="1210733" cy="744205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3F86564A-EEA0-4FCC-B845-5F79768661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76785" y="6508750"/>
            <a:ext cx="268816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>
              <a:defRPr/>
            </a:pPr>
            <a:r>
              <a:rPr lang="en-US" altLang="en-US" sz="1600">
                <a:latin typeface="Arial" panose="020B0604020202020204" pitchFamily="34" charset="0"/>
              </a:rPr>
              <a:t>Week</a:t>
            </a:r>
            <a:r>
              <a:rPr lang="en-GB" altLang="en-US" sz="1600">
                <a:latin typeface="Arial" panose="020B0604020202020204" pitchFamily="34" charset="0"/>
              </a:rPr>
              <a:t> 6: </a:t>
            </a:r>
            <a:fld id="{F82382A3-3314-49A0-B193-00795800CFEF}" type="slidenum">
              <a:rPr lang="de-DE" altLang="en-US" sz="1600" smtClean="0">
                <a:latin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GB" altLang="en-US" sz="16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4712F3B1-B63D-47C9-B559-F1BE3B61143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6495392"/>
            <a:ext cx="11176000" cy="0"/>
          </a:xfrm>
          <a:prstGeom prst="line">
            <a:avLst/>
          </a:prstGeom>
          <a:ln w="28575"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0B51E2-475C-4B61-A163-8F7C78EDDEC0}"/>
              </a:ext>
            </a:extLst>
          </p:cNvPr>
          <p:cNvSpPr txBox="1"/>
          <p:nvPr userDrawn="1"/>
        </p:nvSpPr>
        <p:spPr>
          <a:xfrm>
            <a:off x="406400" y="6503214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10-2022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379F5-E250-4022-95FE-A6A1CE74609F}"/>
              </a:ext>
            </a:extLst>
          </p:cNvPr>
          <p:cNvSpPr txBox="1"/>
          <p:nvPr userDrawn="1"/>
        </p:nvSpPr>
        <p:spPr>
          <a:xfrm>
            <a:off x="4446655" y="6559486"/>
            <a:ext cx="6145145" cy="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NT101-</a:t>
            </a:r>
            <a:r>
              <a:rPr lang="en-US"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security</a:t>
            </a:r>
            <a:endParaRPr lang="en-US" sz="1600" b="1">
              <a:latin typeface="+mn-lt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54CF6E0-8383-43A9-AEE6-41672B593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89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8486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17476" y="134756"/>
            <a:ext cx="10617324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17476" y="134756"/>
            <a:ext cx="10617324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95084" y="4696691"/>
            <a:ext cx="3992879" cy="0"/>
          </a:xfrm>
          <a:custGeom>
            <a:avLst/>
            <a:gdLst/>
            <a:ahLst/>
            <a:cxnLst/>
            <a:rect l="l" t="t" r="r" b="b"/>
            <a:pathLst>
              <a:path w="3992879">
                <a:moveTo>
                  <a:pt x="0" y="0"/>
                </a:moveTo>
                <a:lnTo>
                  <a:pt x="3992552" y="1"/>
                </a:lnTo>
              </a:path>
            </a:pathLst>
          </a:custGeom>
          <a:ln w="1905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F2F8DF16-194B-4ED4-9D0F-B291749EF7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76785" y="6508750"/>
            <a:ext cx="268816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>
              <a:defRPr/>
            </a:pPr>
            <a:r>
              <a:rPr lang="en-US" altLang="en-US" sz="1600">
                <a:latin typeface="Arial" panose="020B0604020202020204" pitchFamily="34" charset="0"/>
              </a:rPr>
              <a:t>Week</a:t>
            </a:r>
            <a:r>
              <a:rPr lang="en-GB" altLang="en-US" sz="1600">
                <a:latin typeface="Arial" panose="020B0604020202020204" pitchFamily="34" charset="0"/>
              </a:rPr>
              <a:t> 6: </a:t>
            </a:r>
            <a:fld id="{F82382A3-3314-49A0-B193-00795800CFEF}" type="slidenum">
              <a:rPr lang="de-DE" altLang="en-US" sz="1600" smtClean="0">
                <a:latin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GB" altLang="en-US" sz="16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CB8DAA39-DEC3-400F-BDDA-91A1A3E812A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6495392"/>
            <a:ext cx="11176000" cy="0"/>
          </a:xfrm>
          <a:prstGeom prst="line">
            <a:avLst/>
          </a:prstGeom>
          <a:ln>
            <a:solidFill>
              <a:srgbClr val="0070C0"/>
            </a:solidFill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1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B359F-359B-46EF-881A-11F2FCAB8C9E}"/>
              </a:ext>
            </a:extLst>
          </p:cNvPr>
          <p:cNvSpPr txBox="1"/>
          <p:nvPr userDrawn="1"/>
        </p:nvSpPr>
        <p:spPr>
          <a:xfrm>
            <a:off x="406400" y="6503214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10-2022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E4A1B-29AF-46CC-B53A-C42D066C687C}"/>
              </a:ext>
            </a:extLst>
          </p:cNvPr>
          <p:cNvSpPr txBox="1"/>
          <p:nvPr userDrawn="1"/>
        </p:nvSpPr>
        <p:spPr>
          <a:xfrm>
            <a:off x="4724400" y="6559486"/>
            <a:ext cx="6145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NT101-</a:t>
            </a:r>
            <a:r>
              <a:rPr lang="en-US"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scurity</a:t>
            </a:r>
            <a:endParaRPr lang="en-US" sz="1600" b="1">
              <a:latin typeface="+mn-l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30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456" y="0"/>
            <a:ext cx="9793088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14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542" y="1524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896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9121013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341439"/>
            <a:ext cx="50800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41439"/>
            <a:ext cx="50800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989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k object 19"/>
          <p:cNvSpPr/>
          <p:nvPr/>
        </p:nvSpPr>
        <p:spPr>
          <a:xfrm>
            <a:off x="1082578" y="6404143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1" y="307777"/>
                </a:lnTo>
              </a:path>
            </a:pathLst>
          </a:custGeom>
          <a:ln w="19050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66800" y="228600"/>
            <a:ext cx="9474324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9158" y="1238706"/>
            <a:ext cx="10933683" cy="2760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12121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C37F14A6-9347-4998-AC20-B11B72A1D2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76785" y="6508750"/>
            <a:ext cx="268816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>
              <a:defRPr/>
            </a:pPr>
            <a:r>
              <a:rPr lang="en-US" altLang="en-US" sz="1600">
                <a:latin typeface="Arial" panose="020B0604020202020204" pitchFamily="34" charset="0"/>
              </a:rPr>
              <a:t>Week</a:t>
            </a:r>
            <a:r>
              <a:rPr lang="en-GB" altLang="en-US" sz="1600">
                <a:latin typeface="Arial" panose="020B0604020202020204" pitchFamily="34" charset="0"/>
              </a:rPr>
              <a:t> 6: </a:t>
            </a:r>
            <a:fld id="{F82382A3-3314-49A0-B193-00795800CFEF}" type="slidenum">
              <a:rPr lang="de-DE" altLang="en-US" sz="1600" smtClean="0">
                <a:latin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GB" altLang="en-US" sz="16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2" name="Line 6">
            <a:extLst>
              <a:ext uri="{FF2B5EF4-FFF2-40B4-BE49-F238E27FC236}">
                <a16:creationId xmlns:a16="http://schemas.microsoft.com/office/drawing/2014/main" id="{8C2EEC26-5A6A-416F-B1CE-D3A9B25C24F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6495392"/>
            <a:ext cx="11176000" cy="0"/>
          </a:xfrm>
          <a:prstGeom prst="line">
            <a:avLst/>
          </a:prstGeom>
          <a:ln w="19050">
            <a:solidFill>
              <a:srgbClr val="0070C0"/>
            </a:solidFill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1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601D1-DE05-4648-A869-FABBBD477099}"/>
              </a:ext>
            </a:extLst>
          </p:cNvPr>
          <p:cNvSpPr txBox="1"/>
          <p:nvPr userDrawn="1"/>
        </p:nvSpPr>
        <p:spPr>
          <a:xfrm>
            <a:off x="406400" y="6503214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10-2022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B40BE1-E2A8-457A-8F4E-44C45FD71C3E}"/>
              </a:ext>
            </a:extLst>
          </p:cNvPr>
          <p:cNvSpPr txBox="1"/>
          <p:nvPr userDrawn="1"/>
        </p:nvSpPr>
        <p:spPr>
          <a:xfrm>
            <a:off x="4724400" y="6559486"/>
            <a:ext cx="6145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NT101-</a:t>
            </a:r>
            <a:r>
              <a:rPr lang="en-US"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scurity</a:t>
            </a:r>
            <a:endParaRPr lang="en-US" sz="1600" b="1">
              <a:latin typeface="+mn-lt"/>
            </a:endParaRP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D2DB2E1C-2DED-41B0-B78B-23738EF96E4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838200"/>
            <a:ext cx="11176000" cy="0"/>
          </a:xfrm>
          <a:prstGeom prst="line">
            <a:avLst/>
          </a:prstGeom>
          <a:noFill/>
          <a:ln w="38100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9DC4AE-EEC8-4F03-A28D-54EF186C0EB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50727"/>
            <a:ext cx="1070201" cy="6578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 sz="3600"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835A416-0BA9-4264-8A01-EEB3FFAC9E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46037"/>
            <a:ext cx="10270067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B2CA537-2676-4E51-AAC8-F0C3E5F1A5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341439"/>
            <a:ext cx="1036320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Click to edit Master text styles</a:t>
            </a:r>
          </a:p>
          <a:p>
            <a:pPr lvl="1"/>
            <a:r>
              <a:rPr lang="de-DE" altLang="en-US"/>
              <a:t>Second level</a:t>
            </a:r>
          </a:p>
          <a:p>
            <a:pPr lvl="2"/>
            <a:r>
              <a:rPr lang="de-DE" altLang="en-US"/>
              <a:t>Third level</a:t>
            </a:r>
          </a:p>
          <a:p>
            <a:pPr lvl="3"/>
            <a:r>
              <a:rPr lang="de-DE" altLang="en-US"/>
              <a:t>Fourth level</a:t>
            </a:r>
          </a:p>
          <a:p>
            <a:pPr lvl="4"/>
            <a:r>
              <a:rPr lang="de-DE" altLang="en-US"/>
              <a:t>Fifth level</a:t>
            </a:r>
          </a:p>
        </p:txBody>
      </p:sp>
      <p:sp>
        <p:nvSpPr>
          <p:cNvPr id="1028" name="Line 4">
            <a:extLst>
              <a:ext uri="{FF2B5EF4-FFF2-40B4-BE49-F238E27FC236}">
                <a16:creationId xmlns:a16="http://schemas.microsoft.com/office/drawing/2014/main" id="{411683D1-7B74-4FD6-AA23-0A865C91835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838200"/>
            <a:ext cx="11176000" cy="0"/>
          </a:xfrm>
          <a:prstGeom prst="line">
            <a:avLst/>
          </a:prstGeom>
          <a:noFill/>
          <a:ln w="38100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45093" name="Text Box 5">
            <a:extLst>
              <a:ext uri="{FF2B5EF4-FFF2-40B4-BE49-F238E27FC236}">
                <a16:creationId xmlns:a16="http://schemas.microsoft.com/office/drawing/2014/main" id="{BB2D38F9-5A3D-4000-83B0-1B26F0433CD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76785" y="6508750"/>
            <a:ext cx="268816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>
              <a:defRPr/>
            </a:pPr>
            <a:r>
              <a:rPr lang="en-US" altLang="en-US" sz="1600">
                <a:latin typeface="Arial" panose="020B0604020202020204" pitchFamily="34" charset="0"/>
              </a:rPr>
              <a:t>Week</a:t>
            </a:r>
            <a:r>
              <a:rPr lang="en-GB" altLang="en-US" sz="1600">
                <a:latin typeface="Arial" panose="020B0604020202020204" pitchFamily="34" charset="0"/>
              </a:rPr>
              <a:t> 6: </a:t>
            </a:r>
            <a:fld id="{F82382A3-3314-49A0-B193-00795800CFEF}" type="slidenum">
              <a:rPr lang="de-DE" altLang="en-US" sz="1600" smtClean="0">
                <a:latin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GB" altLang="en-US" sz="16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48E10BD9-0495-4989-B7AE-19AEDC4AB44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6495392"/>
            <a:ext cx="11176000" cy="0"/>
          </a:xfrm>
          <a:prstGeom prst="line">
            <a:avLst/>
          </a:prstGeom>
          <a:ln w="28575"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C2190-5B25-4748-9C0B-4D7F6AD21C27}"/>
              </a:ext>
            </a:extLst>
          </p:cNvPr>
          <p:cNvSpPr txBox="1"/>
          <p:nvPr userDrawn="1"/>
        </p:nvSpPr>
        <p:spPr>
          <a:xfrm>
            <a:off x="406400" y="6503214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10-2022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11547-FA0D-412F-B507-C266383B699E}"/>
              </a:ext>
            </a:extLst>
          </p:cNvPr>
          <p:cNvSpPr txBox="1"/>
          <p:nvPr userDrawn="1"/>
        </p:nvSpPr>
        <p:spPr>
          <a:xfrm>
            <a:off x="4446655" y="6559486"/>
            <a:ext cx="6145145" cy="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NT101-</a:t>
            </a:r>
            <a:r>
              <a:rPr lang="en-US"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security</a:t>
            </a:r>
            <a:endParaRPr lang="en-US" sz="1600" b="1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0DB7B-08C2-4ADC-A09F-52EB0A2AA50C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50727"/>
            <a:ext cx="1176853" cy="72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59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16AFC2"/>
        </a:buClr>
        <a:buSzPct val="125000"/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39966"/>
        </a:buClr>
        <a:buSzPct val="85000"/>
        <a:buFont typeface="Wingdings" panose="05000000000000000000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5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nguyenngoctu@tdtu.edu.vn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0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stechnica.com/gadgets/2014/06/ios8-to-stymie-trackers-and-marketers-with-mac-address-randomization/" TargetMode="External"/><Relationship Id="rId4" Type="http://schemas.openxmlformats.org/officeDocument/2006/relationships/image" Target="../media/image4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19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50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19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9.png"/><Relationship Id="rId7" Type="http://schemas.openxmlformats.org/officeDocument/2006/relationships/image" Target="../media/image67.png"/><Relationship Id="rId12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76.png"/><Relationship Id="rId9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9.png"/><Relationship Id="rId7" Type="http://schemas.openxmlformats.org/officeDocument/2006/relationships/image" Target="../media/image6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8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80.png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82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101.png"/><Relationship Id="rId3" Type="http://schemas.openxmlformats.org/officeDocument/2006/relationships/image" Target="../media/image95.png"/><Relationship Id="rId21" Type="http://schemas.openxmlformats.org/officeDocument/2006/relationships/image" Target="../media/image104.png"/><Relationship Id="rId7" Type="http://schemas.openxmlformats.org/officeDocument/2006/relationships/image" Target="../media/image100.png"/><Relationship Id="rId12" Type="http://schemas.openxmlformats.org/officeDocument/2006/relationships/image" Target="../media/image89.png"/><Relationship Id="rId17" Type="http://schemas.openxmlformats.org/officeDocument/2006/relationships/image" Target="../media/image97.png"/><Relationship Id="rId2" Type="http://schemas.openxmlformats.org/officeDocument/2006/relationships/image" Target="../media/image94.png"/><Relationship Id="rId16" Type="http://schemas.openxmlformats.org/officeDocument/2006/relationships/image" Target="../media/image93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99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9.png"/><Relationship Id="rId1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7.png"/><Relationship Id="rId3" Type="http://schemas.openxmlformats.org/officeDocument/2006/relationships/image" Target="../media/image95.png"/><Relationship Id="rId21" Type="http://schemas.openxmlformats.org/officeDocument/2006/relationships/image" Target="../media/image108.png"/><Relationship Id="rId7" Type="http://schemas.openxmlformats.org/officeDocument/2006/relationships/image" Target="../media/image106.png"/><Relationship Id="rId12" Type="http://schemas.openxmlformats.org/officeDocument/2006/relationships/image" Target="../media/image89.png"/><Relationship Id="rId17" Type="http://schemas.openxmlformats.org/officeDocument/2006/relationships/image" Target="../media/image102.png"/><Relationship Id="rId2" Type="http://schemas.openxmlformats.org/officeDocument/2006/relationships/image" Target="../media/image94.png"/><Relationship Id="rId16" Type="http://schemas.openxmlformats.org/officeDocument/2006/relationships/image" Target="../media/image9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105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103.png"/><Relationship Id="rId4" Type="http://schemas.openxmlformats.org/officeDocument/2006/relationships/image" Target="../media/image96.png"/><Relationship Id="rId9" Type="http://schemas.openxmlformats.org/officeDocument/2006/relationships/image" Target="../media/image19.png"/><Relationship Id="rId1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111.png"/><Relationship Id="rId3" Type="http://schemas.openxmlformats.org/officeDocument/2006/relationships/image" Target="../media/image95.png"/><Relationship Id="rId21" Type="http://schemas.openxmlformats.org/officeDocument/2006/relationships/image" Target="../media/image107.png"/><Relationship Id="rId7" Type="http://schemas.openxmlformats.org/officeDocument/2006/relationships/image" Target="../media/image109.png"/><Relationship Id="rId12" Type="http://schemas.openxmlformats.org/officeDocument/2006/relationships/image" Target="../media/image88.png"/><Relationship Id="rId17" Type="http://schemas.openxmlformats.org/officeDocument/2006/relationships/image" Target="../media/image97.png"/><Relationship Id="rId2" Type="http://schemas.openxmlformats.org/officeDocument/2006/relationships/image" Target="../media/image94.png"/><Relationship Id="rId16" Type="http://schemas.openxmlformats.org/officeDocument/2006/relationships/image" Target="../media/image93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110.png"/><Relationship Id="rId5" Type="http://schemas.openxmlformats.org/officeDocument/2006/relationships/image" Target="../media/image105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19" Type="http://schemas.openxmlformats.org/officeDocument/2006/relationships/image" Target="../media/image104.png"/><Relationship Id="rId4" Type="http://schemas.openxmlformats.org/officeDocument/2006/relationships/image" Target="../media/image96.png"/><Relationship Id="rId9" Type="http://schemas.openxmlformats.org/officeDocument/2006/relationships/image" Target="../media/image19.png"/><Relationship Id="rId14" Type="http://schemas.openxmlformats.org/officeDocument/2006/relationships/image" Target="../media/image90.png"/><Relationship Id="rId22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114.png"/><Relationship Id="rId3" Type="http://schemas.openxmlformats.org/officeDocument/2006/relationships/image" Target="../media/image95.png"/><Relationship Id="rId21" Type="http://schemas.openxmlformats.org/officeDocument/2006/relationships/image" Target="../media/image107.png"/><Relationship Id="rId7" Type="http://schemas.openxmlformats.org/officeDocument/2006/relationships/image" Target="../media/image113.png"/><Relationship Id="rId12" Type="http://schemas.openxmlformats.org/officeDocument/2006/relationships/image" Target="../media/image88.png"/><Relationship Id="rId17" Type="http://schemas.openxmlformats.org/officeDocument/2006/relationships/image" Target="../media/image97.png"/><Relationship Id="rId2" Type="http://schemas.openxmlformats.org/officeDocument/2006/relationships/image" Target="../media/image94.png"/><Relationship Id="rId16" Type="http://schemas.openxmlformats.org/officeDocument/2006/relationships/image" Target="../media/image93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112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19" Type="http://schemas.openxmlformats.org/officeDocument/2006/relationships/image" Target="../media/image115.png"/><Relationship Id="rId4" Type="http://schemas.openxmlformats.org/officeDocument/2006/relationships/image" Target="../media/image96.png"/><Relationship Id="rId9" Type="http://schemas.openxmlformats.org/officeDocument/2006/relationships/image" Target="../media/image19.png"/><Relationship Id="rId14" Type="http://schemas.openxmlformats.org/officeDocument/2006/relationships/image" Target="../media/image90.png"/><Relationship Id="rId22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114.png"/><Relationship Id="rId3" Type="http://schemas.openxmlformats.org/officeDocument/2006/relationships/image" Target="../media/image95.png"/><Relationship Id="rId21" Type="http://schemas.openxmlformats.org/officeDocument/2006/relationships/image" Target="../media/image107.png"/><Relationship Id="rId7" Type="http://schemas.openxmlformats.org/officeDocument/2006/relationships/image" Target="../media/image116.png"/><Relationship Id="rId12" Type="http://schemas.openxmlformats.org/officeDocument/2006/relationships/image" Target="../media/image88.png"/><Relationship Id="rId17" Type="http://schemas.openxmlformats.org/officeDocument/2006/relationships/image" Target="../media/image97.png"/><Relationship Id="rId2" Type="http://schemas.openxmlformats.org/officeDocument/2006/relationships/image" Target="../media/image94.png"/><Relationship Id="rId16" Type="http://schemas.openxmlformats.org/officeDocument/2006/relationships/image" Target="../media/image93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112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19" Type="http://schemas.openxmlformats.org/officeDocument/2006/relationships/image" Target="../media/image115.png"/><Relationship Id="rId4" Type="http://schemas.openxmlformats.org/officeDocument/2006/relationships/image" Target="../media/image96.png"/><Relationship Id="rId9" Type="http://schemas.openxmlformats.org/officeDocument/2006/relationships/image" Target="../media/image19.png"/><Relationship Id="rId14" Type="http://schemas.openxmlformats.org/officeDocument/2006/relationships/image" Target="../media/image90.png"/><Relationship Id="rId22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hoant@uit.edu.vn" TargetMode="External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acticalnetworking.net/series/arp/gratuitous-arp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hyperlink" Target="https://seedsecuritylabs.org/Labs_16.04/Networking/ARP_Attack/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eedsecuritylabs.org/Labs_16.04/Networking/IP_Attacks/" TargetMode="External"/><Relationship Id="rId2" Type="http://schemas.openxmlformats.org/officeDocument/2006/relationships/hyperlink" Target="https://www.handsonsecurity.net/resources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40C80A85-8428-4F04-9DC5-1372080F8C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0320" y="4149081"/>
            <a:ext cx="4824536" cy="1783655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GB" altLang="en-US"/>
              <a:t>Ngoc-Tu Nguyen, PhD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GB" altLang="en-US" sz="220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tunn@uit.edu.vn</a:t>
            </a:r>
            <a:endParaRPr lang="en-GB" altLang="en-US" sz="2200">
              <a:solidFill>
                <a:srgbClr val="FF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B172C3-4A19-44D7-839F-950EA8B42720}"/>
              </a:ext>
            </a:extLst>
          </p:cNvPr>
          <p:cNvCxnSpPr>
            <a:cxnSpLocks/>
          </p:cNvCxnSpPr>
          <p:nvPr/>
        </p:nvCxnSpPr>
        <p:spPr bwMode="auto">
          <a:xfrm>
            <a:off x="1760321" y="3717032"/>
            <a:ext cx="44076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E5C80FC4-ED7F-496C-AEDC-819FD901C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76200"/>
            <a:ext cx="7344816" cy="792163"/>
          </a:xfrm>
        </p:spPr>
        <p:txBody>
          <a:bodyPr/>
          <a:lstStyle/>
          <a:p>
            <a:r>
              <a:rPr lang="en-US"/>
              <a:t>NT101-Network Security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F91427E-3F78-4F03-8A16-503A95D74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868363"/>
            <a:ext cx="10668000" cy="151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eaLnBrk="1" hangingPunct="1"/>
            <a:r>
              <a:rPr kumimoji="0" lang="en-US" altLang="zh-CN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j-cs"/>
              </a:rPr>
              <a:t>Week 06  Data </a:t>
            </a:r>
            <a:r>
              <a:rPr kumimoji="0" lang="en-US" altLang="zh-CN" sz="4000" b="0" i="0" u="none" strike="noStrike" kern="0" cap="none" spc="-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l</a:t>
            </a:r>
            <a:r>
              <a:rPr lang="en-US" sz="4000" spc="-5">
                <a:solidFill>
                  <a:srgbClr val="000000"/>
                </a:solidFill>
                <a:cs typeface="Arial"/>
              </a:rPr>
              <a:t>ink layer security</a:t>
            </a:r>
            <a:endParaRPr kumimoji="0" lang="en-US" altLang="zh-CN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j-cs"/>
            </a:endParaRPr>
          </a:p>
        </p:txBody>
      </p:sp>
      <p:pic>
        <p:nvPicPr>
          <p:cNvPr id="1026" name="Picture 2" descr="https://www.handsonsecurity.net/assets/images/edition3/cover-is.jpg">
            <a:extLst>
              <a:ext uri="{FF2B5EF4-FFF2-40B4-BE49-F238E27FC236}">
                <a16:creationId xmlns:a16="http://schemas.microsoft.com/office/drawing/2014/main" id="{4C7A81C4-F77B-4A83-BB60-D2165F1A7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131" y="984696"/>
            <a:ext cx="3999769" cy="488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8734" y="4271477"/>
            <a:ext cx="901700" cy="0"/>
          </a:xfrm>
          <a:custGeom>
            <a:avLst/>
            <a:gdLst/>
            <a:ahLst/>
            <a:cxnLst/>
            <a:rect l="l" t="t" r="r" b="b"/>
            <a:pathLst>
              <a:path w="901700">
                <a:moveTo>
                  <a:pt x="0" y="0"/>
                </a:moveTo>
                <a:lnTo>
                  <a:pt x="90170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83225" y="3351624"/>
            <a:ext cx="0" cy="655955"/>
          </a:xfrm>
          <a:custGeom>
            <a:avLst/>
            <a:gdLst/>
            <a:ahLst/>
            <a:cxnLst/>
            <a:rect l="l" t="t" r="r" b="b"/>
            <a:pathLst>
              <a:path h="655954">
                <a:moveTo>
                  <a:pt x="0" y="0"/>
                </a:moveTo>
                <a:lnTo>
                  <a:pt x="1" y="65563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59593" y="5298866"/>
            <a:ext cx="0" cy="438150"/>
          </a:xfrm>
          <a:custGeom>
            <a:avLst/>
            <a:gdLst/>
            <a:ahLst/>
            <a:cxnLst/>
            <a:rect l="l" t="t" r="r" b="b"/>
            <a:pathLst>
              <a:path h="438150">
                <a:moveTo>
                  <a:pt x="0" y="438150"/>
                </a:moveTo>
                <a:lnTo>
                  <a:pt x="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5044" y="118180"/>
            <a:ext cx="35159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>
                <a:solidFill>
                  <a:srgbClr val="000099"/>
                </a:solidFill>
                <a:latin typeface="Calibri"/>
                <a:cs typeface="Calibri"/>
              </a:rPr>
              <a:t>MAC</a:t>
            </a:r>
            <a:r>
              <a:rPr sz="4400" b="0" spc="-55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4400" b="0" spc="-5">
                <a:solidFill>
                  <a:srgbClr val="000099"/>
                </a:solidFill>
                <a:latin typeface="Calibri"/>
                <a:cs typeface="Calibri"/>
              </a:rPr>
              <a:t>addresses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7939" y="1225803"/>
            <a:ext cx="8093709" cy="1303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>
                <a:latin typeface="Calibri"/>
                <a:cs typeface="Calibri"/>
              </a:rPr>
              <a:t>each </a:t>
            </a:r>
            <a:r>
              <a:rPr sz="2800" spc="-20">
                <a:latin typeface="Calibri"/>
                <a:cs typeface="Calibri"/>
              </a:rPr>
              <a:t>interface </a:t>
            </a:r>
            <a:r>
              <a:rPr sz="2800" spc="-5">
                <a:latin typeface="Calibri"/>
                <a:cs typeface="Calibri"/>
              </a:rPr>
              <a:t>on</a:t>
            </a:r>
            <a:r>
              <a:rPr sz="2800" spc="25">
                <a:latin typeface="Calibri"/>
                <a:cs typeface="Calibri"/>
              </a:rPr>
              <a:t> </a:t>
            </a:r>
            <a:r>
              <a:rPr sz="2800">
                <a:latin typeface="Calibri"/>
                <a:cs typeface="Calibri"/>
              </a:rPr>
              <a:t>LAN</a:t>
            </a:r>
          </a:p>
          <a:p>
            <a:pPr marL="469900" indent="-275590">
              <a:lnSpc>
                <a:spcPts val="3335"/>
              </a:lnSpc>
              <a:spcBef>
                <a:spcPts val="25"/>
              </a:spcBef>
              <a:buClr>
                <a:srgbClr val="0000A8"/>
              </a:buClr>
              <a:buFont typeface="Wingdings"/>
              <a:buChar char=""/>
              <a:tabLst>
                <a:tab pos="469900" algn="l"/>
              </a:tabLst>
            </a:pPr>
            <a:r>
              <a:rPr sz="2800" spc="-5">
                <a:latin typeface="Calibri"/>
                <a:cs typeface="Calibri"/>
              </a:rPr>
              <a:t>has </a:t>
            </a:r>
            <a:r>
              <a:rPr sz="2800" b="1" u="sng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unique</a:t>
            </a:r>
            <a:r>
              <a:rPr sz="2800" b="1" spc="-5">
                <a:latin typeface="Calibri"/>
                <a:cs typeface="Calibri"/>
              </a:rPr>
              <a:t> </a:t>
            </a:r>
            <a:r>
              <a:rPr sz="2800">
                <a:latin typeface="Calibri"/>
                <a:cs typeface="Calibri"/>
              </a:rPr>
              <a:t>48-bit </a:t>
            </a:r>
            <a:r>
              <a:rPr sz="2800" spc="-5">
                <a:solidFill>
                  <a:srgbClr val="0000A8"/>
                </a:solidFill>
                <a:latin typeface="Calibri"/>
                <a:cs typeface="Calibri"/>
              </a:rPr>
              <a:t>MAC</a:t>
            </a:r>
            <a:r>
              <a:rPr sz="2800" spc="15">
                <a:solidFill>
                  <a:srgbClr val="0000A8"/>
                </a:solidFill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address</a:t>
            </a:r>
            <a:endParaRPr sz="2800">
              <a:latin typeface="Calibri"/>
              <a:cs typeface="Calibri"/>
            </a:endParaRPr>
          </a:p>
          <a:p>
            <a:pPr marL="469900" indent="-275590">
              <a:lnSpc>
                <a:spcPts val="3335"/>
              </a:lnSpc>
              <a:buClr>
                <a:srgbClr val="0000A8"/>
              </a:buClr>
              <a:buFont typeface="Wingdings"/>
              <a:buChar char=""/>
              <a:tabLst>
                <a:tab pos="469900" algn="l"/>
              </a:tabLst>
            </a:pPr>
            <a:r>
              <a:rPr sz="2800" spc="-5">
                <a:latin typeface="Calibri"/>
                <a:cs typeface="Calibri"/>
              </a:rPr>
              <a:t>has </a:t>
            </a:r>
            <a:r>
              <a:rPr sz="2800">
                <a:latin typeface="Calibri"/>
                <a:cs typeface="Calibri"/>
              </a:rPr>
              <a:t>a </a:t>
            </a:r>
            <a:r>
              <a:rPr sz="2800" spc="-10">
                <a:latin typeface="Calibri"/>
                <a:cs typeface="Calibri"/>
              </a:rPr>
              <a:t>locally </a:t>
            </a:r>
            <a:r>
              <a:rPr sz="2800" spc="-5">
                <a:latin typeface="Calibri"/>
                <a:cs typeface="Calibri"/>
              </a:rPr>
              <a:t>unique </a:t>
            </a:r>
            <a:r>
              <a:rPr sz="2800">
                <a:latin typeface="Calibri"/>
                <a:cs typeface="Calibri"/>
              </a:rPr>
              <a:t>32-bit </a:t>
            </a:r>
            <a:r>
              <a:rPr sz="2800" spc="-5">
                <a:latin typeface="Calibri"/>
                <a:cs typeface="Calibri"/>
              </a:rPr>
              <a:t>IP </a:t>
            </a:r>
            <a:r>
              <a:rPr sz="2800" spc="-10">
                <a:latin typeface="Calibri"/>
                <a:cs typeface="Calibri"/>
              </a:rPr>
              <a:t>address </a:t>
            </a:r>
            <a:r>
              <a:rPr sz="2800" spc="-5">
                <a:latin typeface="Calibri"/>
                <a:cs typeface="Calibri"/>
              </a:rPr>
              <a:t>(as </a:t>
            </a:r>
            <a:r>
              <a:rPr sz="2800" spc="-25">
                <a:latin typeface="Calibri"/>
                <a:cs typeface="Calibri"/>
              </a:rPr>
              <a:t>we’ve</a:t>
            </a:r>
            <a:r>
              <a:rPr sz="2800" spc="60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seen)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52773" y="3604515"/>
            <a:ext cx="1990725" cy="2014220"/>
          </a:xfrm>
          <a:custGeom>
            <a:avLst/>
            <a:gdLst/>
            <a:ahLst/>
            <a:cxnLst/>
            <a:rect l="l" t="t" r="r" b="b"/>
            <a:pathLst>
              <a:path w="1990725" h="2014220">
                <a:moveTo>
                  <a:pt x="1931782" y="1378865"/>
                </a:moveTo>
                <a:lnTo>
                  <a:pt x="211109" y="1378865"/>
                </a:lnTo>
                <a:lnTo>
                  <a:pt x="255552" y="1379631"/>
                </a:lnTo>
                <a:lnTo>
                  <a:pt x="305451" y="1388970"/>
                </a:lnTo>
                <a:lnTo>
                  <a:pt x="361197" y="1411475"/>
                </a:lnTo>
                <a:lnTo>
                  <a:pt x="430094" y="1451876"/>
                </a:lnTo>
                <a:lnTo>
                  <a:pt x="468618" y="1477084"/>
                </a:lnTo>
                <a:lnTo>
                  <a:pt x="509363" y="1504923"/>
                </a:lnTo>
                <a:lnTo>
                  <a:pt x="551959" y="1534860"/>
                </a:lnTo>
                <a:lnTo>
                  <a:pt x="733406" y="1664975"/>
                </a:lnTo>
                <a:lnTo>
                  <a:pt x="779676" y="1697438"/>
                </a:lnTo>
                <a:lnTo>
                  <a:pt x="825566" y="1728813"/>
                </a:lnTo>
                <a:lnTo>
                  <a:pt x="870704" y="1758568"/>
                </a:lnTo>
                <a:lnTo>
                  <a:pt x="914719" y="1786171"/>
                </a:lnTo>
                <a:lnTo>
                  <a:pt x="957238" y="1811092"/>
                </a:lnTo>
                <a:lnTo>
                  <a:pt x="997891" y="1832799"/>
                </a:lnTo>
                <a:lnTo>
                  <a:pt x="1097341" y="1882493"/>
                </a:lnTo>
                <a:lnTo>
                  <a:pt x="1147042" y="1906515"/>
                </a:lnTo>
                <a:lnTo>
                  <a:pt x="1196396" y="1929329"/>
                </a:lnTo>
                <a:lnTo>
                  <a:pt x="1245156" y="1950443"/>
                </a:lnTo>
                <a:lnTo>
                  <a:pt x="1293074" y="1969361"/>
                </a:lnTo>
                <a:lnTo>
                  <a:pt x="1339904" y="1985593"/>
                </a:lnTo>
                <a:lnTo>
                  <a:pt x="1385397" y="1998643"/>
                </a:lnTo>
                <a:lnTo>
                  <a:pt x="1429307" y="2008018"/>
                </a:lnTo>
                <a:lnTo>
                  <a:pt x="1471385" y="2013227"/>
                </a:lnTo>
                <a:lnTo>
                  <a:pt x="1511385" y="2013774"/>
                </a:lnTo>
                <a:lnTo>
                  <a:pt x="1549058" y="2009167"/>
                </a:lnTo>
                <a:lnTo>
                  <a:pt x="1591546" y="1997967"/>
                </a:lnTo>
                <a:lnTo>
                  <a:pt x="1631619" y="1981888"/>
                </a:lnTo>
                <a:lnTo>
                  <a:pt x="1669336" y="1960754"/>
                </a:lnTo>
                <a:lnTo>
                  <a:pt x="1704753" y="1934387"/>
                </a:lnTo>
                <a:lnTo>
                  <a:pt x="1737928" y="1902611"/>
                </a:lnTo>
                <a:lnTo>
                  <a:pt x="1768917" y="1865250"/>
                </a:lnTo>
                <a:lnTo>
                  <a:pt x="1797777" y="1822128"/>
                </a:lnTo>
                <a:lnTo>
                  <a:pt x="1824566" y="1773068"/>
                </a:lnTo>
                <a:lnTo>
                  <a:pt x="1849340" y="1717894"/>
                </a:lnTo>
                <a:lnTo>
                  <a:pt x="1872156" y="1656430"/>
                </a:lnTo>
                <a:lnTo>
                  <a:pt x="1894052" y="1579419"/>
                </a:lnTo>
                <a:lnTo>
                  <a:pt x="1904180" y="1534860"/>
                </a:lnTo>
                <a:lnTo>
                  <a:pt x="1913703" y="1487202"/>
                </a:lnTo>
                <a:lnTo>
                  <a:pt x="1922677" y="1436645"/>
                </a:lnTo>
                <a:lnTo>
                  <a:pt x="1931077" y="1383791"/>
                </a:lnTo>
                <a:lnTo>
                  <a:pt x="1931782" y="1378865"/>
                </a:lnTo>
                <a:close/>
              </a:path>
              <a:path w="1990725" h="2014220">
                <a:moveTo>
                  <a:pt x="389059" y="0"/>
                </a:moveTo>
                <a:lnTo>
                  <a:pt x="292800" y="7318"/>
                </a:lnTo>
                <a:lnTo>
                  <a:pt x="241297" y="19872"/>
                </a:lnTo>
                <a:lnTo>
                  <a:pt x="196481" y="37909"/>
                </a:lnTo>
                <a:lnTo>
                  <a:pt x="157648" y="61148"/>
                </a:lnTo>
                <a:lnTo>
                  <a:pt x="124094" y="89306"/>
                </a:lnTo>
                <a:lnTo>
                  <a:pt x="95116" y="122101"/>
                </a:lnTo>
                <a:lnTo>
                  <a:pt x="70010" y="159251"/>
                </a:lnTo>
                <a:lnTo>
                  <a:pt x="48071" y="200474"/>
                </a:lnTo>
                <a:lnTo>
                  <a:pt x="28597" y="245487"/>
                </a:lnTo>
                <a:lnTo>
                  <a:pt x="16674" y="283256"/>
                </a:lnTo>
                <a:lnTo>
                  <a:pt x="8315" y="325823"/>
                </a:lnTo>
                <a:lnTo>
                  <a:pt x="3057" y="372404"/>
                </a:lnTo>
                <a:lnTo>
                  <a:pt x="439" y="422217"/>
                </a:lnTo>
                <a:lnTo>
                  <a:pt x="0" y="474480"/>
                </a:lnTo>
                <a:lnTo>
                  <a:pt x="1275" y="528410"/>
                </a:lnTo>
                <a:lnTo>
                  <a:pt x="3805" y="583224"/>
                </a:lnTo>
                <a:lnTo>
                  <a:pt x="7127" y="638141"/>
                </a:lnTo>
                <a:lnTo>
                  <a:pt x="10778" y="692377"/>
                </a:lnTo>
                <a:lnTo>
                  <a:pt x="14298" y="745150"/>
                </a:lnTo>
                <a:lnTo>
                  <a:pt x="17223" y="795678"/>
                </a:lnTo>
                <a:lnTo>
                  <a:pt x="19093" y="843178"/>
                </a:lnTo>
                <a:lnTo>
                  <a:pt x="19773" y="899057"/>
                </a:lnTo>
                <a:lnTo>
                  <a:pt x="19397" y="956289"/>
                </a:lnTo>
                <a:lnTo>
                  <a:pt x="18623" y="1013873"/>
                </a:lnTo>
                <a:lnTo>
                  <a:pt x="18105" y="1070810"/>
                </a:lnTo>
                <a:lnTo>
                  <a:pt x="18499" y="1126102"/>
                </a:lnTo>
                <a:lnTo>
                  <a:pt x="20461" y="1178748"/>
                </a:lnTo>
                <a:lnTo>
                  <a:pt x="24647" y="1227748"/>
                </a:lnTo>
                <a:lnTo>
                  <a:pt x="31713" y="1272105"/>
                </a:lnTo>
                <a:lnTo>
                  <a:pt x="42313" y="1310818"/>
                </a:lnTo>
                <a:lnTo>
                  <a:pt x="80110" y="1369680"/>
                </a:lnTo>
                <a:lnTo>
                  <a:pt x="137035" y="1384683"/>
                </a:lnTo>
                <a:lnTo>
                  <a:pt x="171733" y="1382081"/>
                </a:lnTo>
                <a:lnTo>
                  <a:pt x="211109" y="1378865"/>
                </a:lnTo>
                <a:lnTo>
                  <a:pt x="1931782" y="1378865"/>
                </a:lnTo>
                <a:lnTo>
                  <a:pt x="1938899" y="1329142"/>
                </a:lnTo>
                <a:lnTo>
                  <a:pt x="1946140" y="1273198"/>
                </a:lnTo>
                <a:lnTo>
                  <a:pt x="1952794" y="1216462"/>
                </a:lnTo>
                <a:lnTo>
                  <a:pt x="1958859" y="1159434"/>
                </a:lnTo>
                <a:lnTo>
                  <a:pt x="1964328" y="1102616"/>
                </a:lnTo>
                <a:lnTo>
                  <a:pt x="1969200" y="1046509"/>
                </a:lnTo>
                <a:lnTo>
                  <a:pt x="1973468" y="991616"/>
                </a:lnTo>
                <a:lnTo>
                  <a:pt x="1977130" y="938436"/>
                </a:lnTo>
                <a:lnTo>
                  <a:pt x="1980181" y="887472"/>
                </a:lnTo>
                <a:lnTo>
                  <a:pt x="1982617" y="839225"/>
                </a:lnTo>
                <a:lnTo>
                  <a:pt x="1984433" y="794197"/>
                </a:lnTo>
                <a:lnTo>
                  <a:pt x="1985626" y="752888"/>
                </a:lnTo>
                <a:lnTo>
                  <a:pt x="1986191" y="715801"/>
                </a:lnTo>
                <a:lnTo>
                  <a:pt x="1987560" y="647590"/>
                </a:lnTo>
                <a:lnTo>
                  <a:pt x="1989515" y="589016"/>
                </a:lnTo>
                <a:lnTo>
                  <a:pt x="1990414" y="538707"/>
                </a:lnTo>
                <a:lnTo>
                  <a:pt x="1988616" y="495294"/>
                </a:lnTo>
                <a:lnTo>
                  <a:pt x="1982476" y="457405"/>
                </a:lnTo>
                <a:lnTo>
                  <a:pt x="1950604" y="392715"/>
                </a:lnTo>
                <a:lnTo>
                  <a:pt x="1921587" y="363173"/>
                </a:lnTo>
                <a:lnTo>
                  <a:pt x="1881659" y="333671"/>
                </a:lnTo>
                <a:lnTo>
                  <a:pt x="1816805" y="301710"/>
                </a:lnTo>
                <a:lnTo>
                  <a:pt x="1777811" y="288364"/>
                </a:lnTo>
                <a:lnTo>
                  <a:pt x="1735092" y="276472"/>
                </a:lnTo>
                <a:lnTo>
                  <a:pt x="1689138" y="265809"/>
                </a:lnTo>
                <a:lnTo>
                  <a:pt x="1640438" y="256147"/>
                </a:lnTo>
                <a:lnTo>
                  <a:pt x="1589483" y="247261"/>
                </a:lnTo>
                <a:lnTo>
                  <a:pt x="1318024" y="206529"/>
                </a:lnTo>
                <a:lnTo>
                  <a:pt x="1263825" y="197538"/>
                </a:lnTo>
                <a:lnTo>
                  <a:pt x="1210801" y="187737"/>
                </a:lnTo>
                <a:lnTo>
                  <a:pt x="1159440" y="176899"/>
                </a:lnTo>
                <a:lnTo>
                  <a:pt x="1110940" y="165374"/>
                </a:lnTo>
                <a:lnTo>
                  <a:pt x="1060161" y="152442"/>
                </a:lnTo>
                <a:lnTo>
                  <a:pt x="731810" y="62995"/>
                </a:lnTo>
                <a:lnTo>
                  <a:pt x="677166" y="49058"/>
                </a:lnTo>
                <a:lnTo>
                  <a:pt x="623696" y="36241"/>
                </a:lnTo>
                <a:lnTo>
                  <a:pt x="571831" y="24859"/>
                </a:lnTo>
                <a:lnTo>
                  <a:pt x="522004" y="15228"/>
                </a:lnTo>
                <a:lnTo>
                  <a:pt x="474645" y="7664"/>
                </a:lnTo>
                <a:lnTo>
                  <a:pt x="430186" y="2483"/>
                </a:lnTo>
                <a:lnTo>
                  <a:pt x="389059" y="0"/>
                </a:lnTo>
                <a:close/>
              </a:path>
            </a:pathLst>
          </a:custGeom>
          <a:solidFill>
            <a:srgbClr val="9CE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46823" y="4320483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>
                <a:moveTo>
                  <a:pt x="796925" y="0"/>
                </a:moveTo>
                <a:lnTo>
                  <a:pt x="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67228" y="4436502"/>
            <a:ext cx="76200" cy="373380"/>
          </a:xfrm>
          <a:custGeom>
            <a:avLst/>
            <a:gdLst/>
            <a:ahLst/>
            <a:cxnLst/>
            <a:rect l="l" t="t" r="r" b="b"/>
            <a:pathLst>
              <a:path w="76200" h="373379">
                <a:moveTo>
                  <a:pt x="42862" y="63499"/>
                </a:moveTo>
                <a:lnTo>
                  <a:pt x="33337" y="63499"/>
                </a:lnTo>
                <a:lnTo>
                  <a:pt x="33336" y="373062"/>
                </a:lnTo>
                <a:lnTo>
                  <a:pt x="42861" y="373062"/>
                </a:lnTo>
                <a:lnTo>
                  <a:pt x="42862" y="63499"/>
                </a:lnTo>
                <a:close/>
              </a:path>
              <a:path w="76200" h="373379">
                <a:moveTo>
                  <a:pt x="38100" y="0"/>
                </a:moveTo>
                <a:lnTo>
                  <a:pt x="0" y="76199"/>
                </a:lnTo>
                <a:lnTo>
                  <a:pt x="33337" y="76199"/>
                </a:lnTo>
                <a:lnTo>
                  <a:pt x="33337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373379">
                <a:moveTo>
                  <a:pt x="69850" y="63499"/>
                </a:moveTo>
                <a:lnTo>
                  <a:pt x="42862" y="63499"/>
                </a:lnTo>
                <a:lnTo>
                  <a:pt x="42862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62781" y="5695535"/>
            <a:ext cx="360680" cy="76200"/>
          </a:xfrm>
          <a:custGeom>
            <a:avLst/>
            <a:gdLst/>
            <a:ahLst/>
            <a:cxnLst/>
            <a:rect l="l" t="t" r="r" b="b"/>
            <a:pathLst>
              <a:path w="360679" h="76200">
                <a:moveTo>
                  <a:pt x="76198" y="0"/>
                </a:moveTo>
                <a:lnTo>
                  <a:pt x="0" y="38100"/>
                </a:lnTo>
                <a:lnTo>
                  <a:pt x="76200" y="76199"/>
                </a:lnTo>
                <a:lnTo>
                  <a:pt x="76199" y="42862"/>
                </a:lnTo>
                <a:lnTo>
                  <a:pt x="63500" y="42862"/>
                </a:lnTo>
                <a:lnTo>
                  <a:pt x="63500" y="33337"/>
                </a:lnTo>
                <a:lnTo>
                  <a:pt x="76199" y="33337"/>
                </a:lnTo>
                <a:lnTo>
                  <a:pt x="76198" y="0"/>
                </a:lnTo>
                <a:close/>
              </a:path>
              <a:path w="360679" h="76200">
                <a:moveTo>
                  <a:pt x="76199" y="33337"/>
                </a:moveTo>
                <a:lnTo>
                  <a:pt x="63500" y="33337"/>
                </a:lnTo>
                <a:lnTo>
                  <a:pt x="63500" y="42862"/>
                </a:lnTo>
                <a:lnTo>
                  <a:pt x="76199" y="42862"/>
                </a:lnTo>
                <a:lnTo>
                  <a:pt x="76199" y="33337"/>
                </a:lnTo>
                <a:close/>
              </a:path>
              <a:path w="360679" h="76200">
                <a:moveTo>
                  <a:pt x="76199" y="42862"/>
                </a:moveTo>
                <a:lnTo>
                  <a:pt x="63500" y="42862"/>
                </a:lnTo>
                <a:lnTo>
                  <a:pt x="76199" y="42862"/>
                </a:lnTo>
                <a:close/>
              </a:path>
              <a:path w="360679" h="76200">
                <a:moveTo>
                  <a:pt x="360362" y="33336"/>
                </a:moveTo>
                <a:lnTo>
                  <a:pt x="76199" y="33337"/>
                </a:lnTo>
                <a:lnTo>
                  <a:pt x="76199" y="42862"/>
                </a:lnTo>
                <a:lnTo>
                  <a:pt x="360362" y="42861"/>
                </a:lnTo>
                <a:lnTo>
                  <a:pt x="360362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97134" y="4427051"/>
            <a:ext cx="76200" cy="373380"/>
          </a:xfrm>
          <a:custGeom>
            <a:avLst/>
            <a:gdLst/>
            <a:ahLst/>
            <a:cxnLst/>
            <a:rect l="l" t="t" r="r" b="b"/>
            <a:pathLst>
              <a:path w="76200" h="373379">
                <a:moveTo>
                  <a:pt x="33337" y="76200"/>
                </a:moveTo>
                <a:lnTo>
                  <a:pt x="33337" y="373063"/>
                </a:lnTo>
                <a:lnTo>
                  <a:pt x="42862" y="373063"/>
                </a:lnTo>
                <a:lnTo>
                  <a:pt x="42862" y="76200"/>
                </a:lnTo>
                <a:lnTo>
                  <a:pt x="33337" y="76200"/>
                </a:lnTo>
                <a:close/>
              </a:path>
              <a:path w="76200" h="373379">
                <a:moveTo>
                  <a:pt x="69849" y="63500"/>
                </a:moveTo>
                <a:lnTo>
                  <a:pt x="42862" y="63500"/>
                </a:lnTo>
                <a:lnTo>
                  <a:pt x="42862" y="76200"/>
                </a:lnTo>
                <a:lnTo>
                  <a:pt x="76200" y="76201"/>
                </a:lnTo>
                <a:lnTo>
                  <a:pt x="69849" y="63500"/>
                </a:lnTo>
                <a:close/>
              </a:path>
              <a:path w="76200" h="373379">
                <a:moveTo>
                  <a:pt x="42862" y="63500"/>
                </a:moveTo>
                <a:lnTo>
                  <a:pt x="33337" y="63500"/>
                </a:lnTo>
                <a:lnTo>
                  <a:pt x="33337" y="76200"/>
                </a:lnTo>
                <a:lnTo>
                  <a:pt x="42862" y="76200"/>
                </a:lnTo>
                <a:lnTo>
                  <a:pt x="42862" y="63500"/>
                </a:lnTo>
                <a:close/>
              </a:path>
              <a:path w="76200" h="373379">
                <a:moveTo>
                  <a:pt x="38100" y="0"/>
                </a:moveTo>
                <a:lnTo>
                  <a:pt x="0" y="76200"/>
                </a:lnTo>
                <a:lnTo>
                  <a:pt x="33337" y="76200"/>
                </a:lnTo>
                <a:lnTo>
                  <a:pt x="33337" y="63500"/>
                </a:lnTo>
                <a:lnTo>
                  <a:pt x="69849" y="635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88853" y="3353446"/>
            <a:ext cx="160337" cy="2555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88852" y="3353446"/>
            <a:ext cx="160655" cy="255904"/>
          </a:xfrm>
          <a:custGeom>
            <a:avLst/>
            <a:gdLst/>
            <a:ahLst/>
            <a:cxnLst/>
            <a:rect l="l" t="t" r="r" b="b"/>
            <a:pathLst>
              <a:path w="160654" h="255904">
                <a:moveTo>
                  <a:pt x="0" y="0"/>
                </a:moveTo>
                <a:lnTo>
                  <a:pt x="160338" y="0"/>
                </a:lnTo>
                <a:lnTo>
                  <a:pt x="160338" y="255587"/>
                </a:lnTo>
                <a:lnTo>
                  <a:pt x="0" y="2555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30223" y="2820773"/>
            <a:ext cx="812800" cy="658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76554" y="2883971"/>
            <a:ext cx="395213" cy="3016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49530" y="4187406"/>
            <a:ext cx="255586" cy="1603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49530" y="4187406"/>
            <a:ext cx="255904" cy="160655"/>
          </a:xfrm>
          <a:custGeom>
            <a:avLst/>
            <a:gdLst/>
            <a:ahLst/>
            <a:cxnLst/>
            <a:rect l="l" t="t" r="r" b="b"/>
            <a:pathLst>
              <a:path w="255904" h="160654">
                <a:moveTo>
                  <a:pt x="255587" y="0"/>
                </a:moveTo>
                <a:lnTo>
                  <a:pt x="255587" y="160338"/>
                </a:lnTo>
                <a:lnTo>
                  <a:pt x="0" y="160338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87677" y="5606755"/>
            <a:ext cx="160338" cy="255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87677" y="5606755"/>
            <a:ext cx="160655" cy="255904"/>
          </a:xfrm>
          <a:custGeom>
            <a:avLst/>
            <a:gdLst/>
            <a:ahLst/>
            <a:cxnLst/>
            <a:rect l="l" t="t" r="r" b="b"/>
            <a:pathLst>
              <a:path w="160654" h="255904">
                <a:moveTo>
                  <a:pt x="0" y="0"/>
                </a:moveTo>
                <a:lnTo>
                  <a:pt x="160338" y="0"/>
                </a:lnTo>
                <a:lnTo>
                  <a:pt x="160338" y="255587"/>
                </a:lnTo>
                <a:lnTo>
                  <a:pt x="0" y="2555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84235" y="4249324"/>
            <a:ext cx="255587" cy="1603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84235" y="4249324"/>
            <a:ext cx="255904" cy="160655"/>
          </a:xfrm>
          <a:custGeom>
            <a:avLst/>
            <a:gdLst/>
            <a:ahLst/>
            <a:cxnLst/>
            <a:rect l="l" t="t" r="r" b="b"/>
            <a:pathLst>
              <a:path w="255904" h="160654">
                <a:moveTo>
                  <a:pt x="255587" y="0"/>
                </a:moveTo>
                <a:lnTo>
                  <a:pt x="255587" y="160338"/>
                </a:lnTo>
                <a:lnTo>
                  <a:pt x="0" y="160338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22434" y="3893651"/>
            <a:ext cx="812800" cy="658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68765" y="3956849"/>
            <a:ext cx="395215" cy="3016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0069" y="4049022"/>
            <a:ext cx="812800" cy="658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11486" y="4112219"/>
            <a:ext cx="395215" cy="3016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19720" y="3448737"/>
            <a:ext cx="255270" cy="76200"/>
          </a:xfrm>
          <a:custGeom>
            <a:avLst/>
            <a:gdLst/>
            <a:ahLst/>
            <a:cxnLst/>
            <a:rect l="l" t="t" r="r" b="b"/>
            <a:pathLst>
              <a:path w="25527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2862"/>
                </a:lnTo>
                <a:lnTo>
                  <a:pt x="63500" y="42862"/>
                </a:lnTo>
                <a:lnTo>
                  <a:pt x="63500" y="33337"/>
                </a:lnTo>
                <a:lnTo>
                  <a:pt x="76200" y="33337"/>
                </a:lnTo>
                <a:lnTo>
                  <a:pt x="76200" y="0"/>
                </a:lnTo>
                <a:close/>
              </a:path>
              <a:path w="255270" h="76200">
                <a:moveTo>
                  <a:pt x="76200" y="33337"/>
                </a:moveTo>
                <a:lnTo>
                  <a:pt x="63500" y="33337"/>
                </a:lnTo>
                <a:lnTo>
                  <a:pt x="63500" y="42862"/>
                </a:lnTo>
                <a:lnTo>
                  <a:pt x="76200" y="42862"/>
                </a:lnTo>
                <a:lnTo>
                  <a:pt x="76200" y="33337"/>
                </a:lnTo>
                <a:close/>
              </a:path>
              <a:path w="255270" h="76200">
                <a:moveTo>
                  <a:pt x="76200" y="42862"/>
                </a:moveTo>
                <a:lnTo>
                  <a:pt x="63500" y="42862"/>
                </a:lnTo>
                <a:lnTo>
                  <a:pt x="76200" y="42862"/>
                </a:lnTo>
                <a:close/>
              </a:path>
              <a:path w="255270" h="76200">
                <a:moveTo>
                  <a:pt x="254833" y="33336"/>
                </a:moveTo>
                <a:lnTo>
                  <a:pt x="76200" y="33337"/>
                </a:lnTo>
                <a:lnTo>
                  <a:pt x="76200" y="42862"/>
                </a:lnTo>
                <a:lnTo>
                  <a:pt x="254833" y="42861"/>
                </a:lnTo>
                <a:lnTo>
                  <a:pt x="254833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32543" y="5800309"/>
            <a:ext cx="812800" cy="658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78875" y="5863507"/>
            <a:ext cx="395215" cy="3016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539943" y="3125723"/>
            <a:ext cx="305244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859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Arial"/>
                <a:cs typeface="Arial"/>
              </a:rPr>
              <a:t>137.196.7.78</a:t>
            </a:r>
            <a:endParaRPr sz="1400">
              <a:latin typeface="Arial"/>
              <a:cs typeface="Arial"/>
            </a:endParaRPr>
          </a:p>
          <a:p>
            <a:pPr marL="1442085">
              <a:lnSpc>
                <a:spcPct val="100000"/>
              </a:lnSpc>
              <a:spcBef>
                <a:spcPts val="25"/>
              </a:spcBef>
            </a:pPr>
            <a:r>
              <a:rPr sz="1400" spc="-5">
                <a:latin typeface="Arial"/>
                <a:cs typeface="Arial"/>
              </a:rPr>
              <a:t>1A-2F-BB-76-09-AD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Arial"/>
              <a:cs typeface="Arial"/>
            </a:endParaRPr>
          </a:p>
          <a:p>
            <a:pPr marL="781050">
              <a:lnSpc>
                <a:spcPts val="2125"/>
              </a:lnSpc>
            </a:pPr>
            <a:r>
              <a:rPr sz="1800" spc="-5">
                <a:latin typeface="Calibri"/>
                <a:cs typeface="Calibri"/>
              </a:rPr>
              <a:t>LAN</a:t>
            </a:r>
            <a:endParaRPr sz="1800">
              <a:latin typeface="Calibri"/>
              <a:cs typeface="Calibri"/>
            </a:endParaRPr>
          </a:p>
          <a:p>
            <a:pPr marR="1296035" algn="ctr">
              <a:lnSpc>
                <a:spcPts val="2125"/>
              </a:lnSpc>
            </a:pPr>
            <a:r>
              <a:rPr sz="1800" spc="-5">
                <a:latin typeface="Calibri"/>
                <a:cs typeface="Calibri"/>
              </a:rPr>
              <a:t>(wired </a:t>
            </a:r>
            <a:r>
              <a:rPr sz="1800">
                <a:latin typeface="Calibri"/>
                <a:cs typeface="Calibri"/>
              </a:rPr>
              <a:t>or</a:t>
            </a:r>
            <a:r>
              <a:rPr sz="1800" spc="-75">
                <a:latin typeface="Calibri"/>
                <a:cs typeface="Calibri"/>
              </a:rPr>
              <a:t> </a:t>
            </a:r>
            <a:r>
              <a:rPr sz="1800" spc="-5">
                <a:latin typeface="Calibri"/>
                <a:cs typeface="Calibri"/>
              </a:rPr>
              <a:t>wireless)</a:t>
            </a:r>
            <a:endParaRPr sz="1800">
              <a:latin typeface="Calibri"/>
              <a:cs typeface="Calibri"/>
            </a:endParaRPr>
          </a:p>
          <a:p>
            <a:pPr marR="1296035" algn="ctr">
              <a:lnSpc>
                <a:spcPct val="100000"/>
              </a:lnSpc>
              <a:spcBef>
                <a:spcPts val="40"/>
              </a:spcBef>
            </a:pPr>
            <a:r>
              <a:rPr sz="1400" spc="-5">
                <a:latin typeface="Calibri"/>
                <a:cs typeface="Calibri"/>
              </a:rPr>
              <a:t>137.196.7/24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982348" y="4811267"/>
            <a:ext cx="15779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ts val="1620"/>
              </a:lnSpc>
              <a:spcBef>
                <a:spcPts val="100"/>
              </a:spcBef>
            </a:pPr>
            <a:r>
              <a:rPr sz="1400" spc="-10">
                <a:latin typeface="Arial"/>
                <a:cs typeface="Arial"/>
              </a:rPr>
              <a:t>58-23-D7-FA-20-B0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20"/>
              </a:lnSpc>
            </a:pPr>
            <a:r>
              <a:rPr sz="1400" spc="-5">
                <a:latin typeface="Arial"/>
                <a:cs typeface="Arial"/>
              </a:rPr>
              <a:t>137.196.7.14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825615" y="5609844"/>
            <a:ext cx="1616075" cy="45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1400" spc="-15">
                <a:latin typeface="Arial"/>
                <a:cs typeface="Arial"/>
              </a:rPr>
              <a:t>0C-C4-11-6F-E3-98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400" spc="-5">
                <a:latin typeface="Arial"/>
                <a:cs typeface="Arial"/>
              </a:rPr>
              <a:t>137.196.7.88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96399" y="4835652"/>
            <a:ext cx="1530985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Arial"/>
                <a:cs typeface="Arial"/>
              </a:rPr>
              <a:t>71-65-</a:t>
            </a:r>
            <a:r>
              <a:rPr sz="1400" spc="-10">
                <a:latin typeface="Arial"/>
                <a:cs typeface="Arial"/>
              </a:rPr>
              <a:t>F</a:t>
            </a:r>
            <a:r>
              <a:rPr sz="1400" spc="-5">
                <a:latin typeface="Arial"/>
                <a:cs typeface="Arial"/>
              </a:rPr>
              <a:t>7-2</a:t>
            </a:r>
            <a:r>
              <a:rPr sz="1400">
                <a:latin typeface="Arial"/>
                <a:cs typeface="Arial"/>
              </a:rPr>
              <a:t>B</a:t>
            </a:r>
            <a:r>
              <a:rPr sz="1400" spc="-5">
                <a:latin typeface="Arial"/>
                <a:cs typeface="Arial"/>
              </a:rPr>
              <a:t>-08-53</a:t>
            </a:r>
            <a:endParaRPr sz="14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25"/>
              </a:spcBef>
            </a:pPr>
            <a:r>
              <a:rPr sz="1400" spc="-5">
                <a:latin typeface="Arial"/>
                <a:cs typeface="Arial"/>
              </a:rPr>
              <a:t>137.196.7.23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391" y="0"/>
            <a:ext cx="35159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>
                <a:solidFill>
                  <a:srgbClr val="000099"/>
                </a:solidFill>
                <a:latin typeface="Calibri"/>
                <a:cs typeface="Calibri"/>
              </a:rPr>
              <a:t>MAC</a:t>
            </a:r>
            <a:r>
              <a:rPr sz="4400" b="0" spc="-55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4400" b="0" spc="-5">
                <a:solidFill>
                  <a:srgbClr val="000099"/>
                </a:solidFill>
                <a:latin typeface="Calibri"/>
                <a:cs typeface="Calibri"/>
              </a:rPr>
              <a:t>addresses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6800" y="838200"/>
            <a:ext cx="9420860" cy="491998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87655" indent="-274955">
              <a:lnSpc>
                <a:spcPct val="100000"/>
              </a:lnSpc>
              <a:spcBef>
                <a:spcPts val="770"/>
              </a:spcBef>
              <a:buClr>
                <a:srgbClr val="0000A3"/>
              </a:buClr>
              <a:buFont typeface="Wingdings"/>
              <a:buChar char=""/>
              <a:tabLst>
                <a:tab pos="287655" algn="l"/>
              </a:tabLst>
            </a:pPr>
            <a:r>
              <a:rPr sz="3200" spc="-10">
                <a:latin typeface="Calibri"/>
                <a:cs typeface="Calibri"/>
              </a:rPr>
              <a:t>MAC address allocation administered </a:t>
            </a:r>
            <a:r>
              <a:rPr sz="3200" spc="-5">
                <a:latin typeface="Calibri"/>
                <a:cs typeface="Calibri"/>
              </a:rPr>
              <a:t>by</a:t>
            </a:r>
            <a:r>
              <a:rPr sz="3200" spc="45">
                <a:latin typeface="Calibri"/>
                <a:cs typeface="Calibri"/>
              </a:rPr>
              <a:t> </a:t>
            </a:r>
            <a:r>
              <a:rPr sz="3200">
                <a:latin typeface="Calibri"/>
                <a:cs typeface="Calibri"/>
              </a:rPr>
              <a:t>IEEE</a:t>
            </a:r>
          </a:p>
          <a:p>
            <a:pPr marL="287020" marR="398145" indent="-274955">
              <a:lnSpc>
                <a:spcPts val="3379"/>
              </a:lnSpc>
              <a:spcBef>
                <a:spcPts val="1170"/>
              </a:spcBef>
              <a:buClr>
                <a:srgbClr val="0000A3"/>
              </a:buClr>
              <a:buFont typeface="Wingdings"/>
              <a:buChar char=""/>
              <a:tabLst>
                <a:tab pos="287655" algn="l"/>
              </a:tabLst>
            </a:pPr>
            <a:r>
              <a:rPr sz="3200" spc="-10">
                <a:latin typeface="Calibri"/>
                <a:cs typeface="Calibri"/>
              </a:rPr>
              <a:t>manufacturer buys </a:t>
            </a:r>
            <a:r>
              <a:rPr sz="3200" spc="-5">
                <a:latin typeface="Calibri"/>
                <a:cs typeface="Calibri"/>
              </a:rPr>
              <a:t>portion of </a:t>
            </a:r>
            <a:r>
              <a:rPr sz="3200" spc="-10">
                <a:latin typeface="Calibri"/>
                <a:cs typeface="Calibri"/>
              </a:rPr>
              <a:t>MAC address </a:t>
            </a:r>
            <a:r>
              <a:rPr sz="3200" spc="-5">
                <a:latin typeface="Calibri"/>
                <a:cs typeface="Calibri"/>
              </a:rPr>
              <a:t>space </a:t>
            </a:r>
            <a:r>
              <a:rPr sz="3200" spc="-10">
                <a:latin typeface="Calibri"/>
                <a:cs typeface="Calibri"/>
              </a:rPr>
              <a:t>(to  assure </a:t>
            </a:r>
            <a:r>
              <a:rPr sz="3200">
                <a:latin typeface="Calibri"/>
                <a:cs typeface="Calibri"/>
              </a:rPr>
              <a:t>uniqueness)</a:t>
            </a:r>
          </a:p>
          <a:p>
            <a:pPr marL="287655" indent="-274955">
              <a:lnSpc>
                <a:spcPct val="100000"/>
              </a:lnSpc>
              <a:spcBef>
                <a:spcPts val="640"/>
              </a:spcBef>
              <a:buClr>
                <a:srgbClr val="0000A3"/>
              </a:buClr>
              <a:buFont typeface="Wingdings"/>
              <a:buChar char=""/>
              <a:tabLst>
                <a:tab pos="287655" algn="l"/>
              </a:tabLst>
            </a:pPr>
            <a:r>
              <a:rPr sz="3200">
                <a:latin typeface="Calibri"/>
                <a:cs typeface="Calibri"/>
              </a:rPr>
              <a:t>analogy:</a:t>
            </a:r>
          </a:p>
          <a:p>
            <a:pPr marL="577850" lvl="1" indent="-232410">
              <a:lnSpc>
                <a:spcPct val="100000"/>
              </a:lnSpc>
              <a:spcBef>
                <a:spcPts val="160"/>
              </a:spcBef>
              <a:buClr>
                <a:srgbClr val="0000A8"/>
              </a:buClr>
              <a:buFont typeface="Arial"/>
              <a:buChar char="•"/>
              <a:tabLst>
                <a:tab pos="577850" algn="l"/>
              </a:tabLst>
            </a:pPr>
            <a:r>
              <a:rPr sz="2800" spc="-5">
                <a:latin typeface="Calibri"/>
                <a:cs typeface="Calibri"/>
              </a:rPr>
              <a:t>MAC </a:t>
            </a:r>
            <a:r>
              <a:rPr sz="2800" spc="-10">
                <a:latin typeface="Calibri"/>
                <a:cs typeface="Calibri"/>
              </a:rPr>
              <a:t>address: </a:t>
            </a:r>
            <a:r>
              <a:rPr sz="2800" spc="-25">
                <a:latin typeface="Calibri"/>
                <a:cs typeface="Calibri"/>
              </a:rPr>
              <a:t>like </a:t>
            </a:r>
            <a:r>
              <a:rPr sz="2800" spc="-5">
                <a:latin typeface="Calibri"/>
                <a:cs typeface="Calibri"/>
              </a:rPr>
              <a:t>Social Security</a:t>
            </a:r>
            <a:r>
              <a:rPr sz="2800" spc="35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Number</a:t>
            </a:r>
            <a:endParaRPr sz="2800">
              <a:latin typeface="Calibri"/>
              <a:cs typeface="Calibri"/>
            </a:endParaRPr>
          </a:p>
          <a:p>
            <a:pPr marL="577850" lvl="1" indent="-232410">
              <a:lnSpc>
                <a:spcPct val="100000"/>
              </a:lnSpc>
              <a:spcBef>
                <a:spcPts val="140"/>
              </a:spcBef>
              <a:buClr>
                <a:srgbClr val="0000A8"/>
              </a:buClr>
              <a:buFont typeface="Arial"/>
              <a:buChar char="•"/>
              <a:tabLst>
                <a:tab pos="577850" algn="l"/>
              </a:tabLst>
            </a:pPr>
            <a:r>
              <a:rPr sz="2800" spc="-5">
                <a:latin typeface="Calibri"/>
                <a:cs typeface="Calibri"/>
              </a:rPr>
              <a:t>IP </a:t>
            </a:r>
            <a:r>
              <a:rPr sz="2800" spc="-10">
                <a:latin typeface="Calibri"/>
                <a:cs typeface="Calibri"/>
              </a:rPr>
              <a:t>address: </a:t>
            </a:r>
            <a:r>
              <a:rPr sz="2800" spc="-25">
                <a:latin typeface="Calibri"/>
                <a:cs typeface="Calibri"/>
              </a:rPr>
              <a:t>like </a:t>
            </a:r>
            <a:r>
              <a:rPr sz="2800" spc="-15">
                <a:latin typeface="Calibri"/>
                <a:cs typeface="Calibri"/>
              </a:rPr>
              <a:t>postal</a:t>
            </a:r>
            <a:r>
              <a:rPr sz="2800" spc="40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address</a:t>
            </a:r>
            <a:endParaRPr sz="2800">
              <a:latin typeface="Calibri"/>
              <a:cs typeface="Calibri"/>
            </a:endParaRPr>
          </a:p>
          <a:p>
            <a:pPr marL="327025" indent="-314325">
              <a:lnSpc>
                <a:spcPct val="100000"/>
              </a:lnSpc>
              <a:spcBef>
                <a:spcPts val="635"/>
              </a:spcBef>
              <a:buClr>
                <a:srgbClr val="0000A3"/>
              </a:buClr>
              <a:buFont typeface="Wingdings"/>
              <a:buChar char=""/>
              <a:tabLst>
                <a:tab pos="327025" algn="l"/>
              </a:tabLst>
            </a:pPr>
            <a:r>
              <a:rPr sz="3200" spc="-10">
                <a:latin typeface="Calibri"/>
                <a:cs typeface="Calibri"/>
              </a:rPr>
              <a:t>MAC flat address:</a:t>
            </a:r>
            <a:r>
              <a:rPr sz="3200" spc="25">
                <a:latin typeface="Calibri"/>
                <a:cs typeface="Calibri"/>
              </a:rPr>
              <a:t> </a:t>
            </a:r>
            <a:r>
              <a:rPr sz="3200" spc="-5">
                <a:latin typeface="Calibri"/>
                <a:cs typeface="Calibri"/>
              </a:rPr>
              <a:t>portability</a:t>
            </a:r>
            <a:endParaRPr sz="3200">
              <a:latin typeface="Calibri"/>
              <a:cs typeface="Calibri"/>
            </a:endParaRPr>
          </a:p>
          <a:p>
            <a:pPr marL="577850" lvl="1" indent="-232410">
              <a:lnSpc>
                <a:spcPct val="100000"/>
              </a:lnSpc>
              <a:spcBef>
                <a:spcPts val="160"/>
              </a:spcBef>
              <a:buClr>
                <a:srgbClr val="0000A8"/>
              </a:buClr>
              <a:buFont typeface="Arial"/>
              <a:buChar char="•"/>
              <a:tabLst>
                <a:tab pos="577850" algn="l"/>
              </a:tabLst>
            </a:pPr>
            <a:r>
              <a:rPr sz="2800" spc="-10">
                <a:latin typeface="Calibri"/>
                <a:cs typeface="Calibri"/>
              </a:rPr>
              <a:t>can </a:t>
            </a:r>
            <a:r>
              <a:rPr sz="2800" spc="-15">
                <a:latin typeface="Calibri"/>
                <a:cs typeface="Calibri"/>
              </a:rPr>
              <a:t>move </a:t>
            </a:r>
            <a:r>
              <a:rPr sz="2800" spc="-20">
                <a:latin typeface="Calibri"/>
                <a:cs typeface="Calibri"/>
              </a:rPr>
              <a:t>interface </a:t>
            </a:r>
            <a:r>
              <a:rPr sz="2800" spc="-15">
                <a:latin typeface="Calibri"/>
                <a:cs typeface="Calibri"/>
              </a:rPr>
              <a:t>from </a:t>
            </a:r>
            <a:r>
              <a:rPr sz="2800" spc="-5">
                <a:latin typeface="Calibri"/>
                <a:cs typeface="Calibri"/>
              </a:rPr>
              <a:t>one </a:t>
            </a:r>
            <a:r>
              <a:rPr sz="2800">
                <a:latin typeface="Calibri"/>
                <a:cs typeface="Calibri"/>
              </a:rPr>
              <a:t>LAN </a:t>
            </a:r>
            <a:r>
              <a:rPr sz="2800" spc="-15">
                <a:latin typeface="Calibri"/>
                <a:cs typeface="Calibri"/>
              </a:rPr>
              <a:t>to</a:t>
            </a:r>
            <a:r>
              <a:rPr sz="2800" spc="75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another</a:t>
            </a:r>
            <a:endParaRPr sz="2800">
              <a:latin typeface="Calibri"/>
              <a:cs typeface="Calibri"/>
            </a:endParaRPr>
          </a:p>
          <a:p>
            <a:pPr marL="577215" marR="5080" lvl="1" indent="-231775">
              <a:lnSpc>
                <a:spcPts val="3100"/>
              </a:lnSpc>
              <a:spcBef>
                <a:spcPts val="464"/>
              </a:spcBef>
              <a:buClr>
                <a:srgbClr val="0000A8"/>
              </a:buClr>
              <a:buFont typeface="Arial"/>
              <a:buChar char="•"/>
              <a:tabLst>
                <a:tab pos="577850" algn="l"/>
              </a:tabLst>
            </a:pPr>
            <a:r>
              <a:rPr sz="2800" spc="-15">
                <a:latin typeface="Calibri"/>
                <a:cs typeface="Calibri"/>
              </a:rPr>
              <a:t>recall </a:t>
            </a:r>
            <a:r>
              <a:rPr sz="2800" spc="-5">
                <a:latin typeface="Calibri"/>
                <a:cs typeface="Calibri"/>
              </a:rPr>
              <a:t>IP </a:t>
            </a:r>
            <a:r>
              <a:rPr sz="2800" spc="-10">
                <a:latin typeface="Calibri"/>
                <a:cs typeface="Calibri"/>
              </a:rPr>
              <a:t>address </a:t>
            </a:r>
            <a:r>
              <a:rPr sz="2800" i="1" spc="-5">
                <a:latin typeface="Calibri"/>
                <a:cs typeface="Calibri"/>
              </a:rPr>
              <a:t>not </a:t>
            </a:r>
            <a:r>
              <a:rPr sz="2800" spc="-10">
                <a:latin typeface="Calibri"/>
                <a:cs typeface="Calibri"/>
              </a:rPr>
              <a:t>portable: </a:t>
            </a:r>
            <a:r>
              <a:rPr sz="2800" spc="-5">
                <a:latin typeface="Calibri"/>
                <a:cs typeface="Calibri"/>
              </a:rPr>
              <a:t>depends on IP subnet </a:t>
            </a:r>
            <a:r>
              <a:rPr sz="2800" spc="-15">
                <a:latin typeface="Calibri"/>
                <a:cs typeface="Calibri"/>
              </a:rPr>
              <a:t>to </a:t>
            </a:r>
            <a:r>
              <a:rPr sz="2800" spc="-5">
                <a:latin typeface="Calibri"/>
                <a:cs typeface="Calibri"/>
              </a:rPr>
              <a:t>which  node is</a:t>
            </a:r>
            <a:r>
              <a:rPr sz="2800">
                <a:latin typeface="Calibri"/>
                <a:cs typeface="Calibri"/>
              </a:rPr>
              <a:t> </a:t>
            </a:r>
            <a:r>
              <a:rPr sz="2800" spc="-15">
                <a:latin typeface="Calibri"/>
                <a:cs typeface="Calibri"/>
              </a:rPr>
              <a:t>attached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3520" y="1159163"/>
            <a:ext cx="11744960" cy="1997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179408"/>
            <a:ext cx="8066467" cy="9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Ethernet</a:t>
            </a:r>
            <a:r>
              <a:rPr spc="-495" dirty="0"/>
              <a:t> </a:t>
            </a:r>
            <a:r>
              <a:rPr spc="-155" dirty="0"/>
              <a:t>frame</a:t>
            </a:r>
            <a:r>
              <a:rPr spc="-484" dirty="0"/>
              <a:t> </a:t>
            </a:r>
            <a:r>
              <a:rPr spc="-245" dirty="0"/>
              <a:t>and</a:t>
            </a:r>
            <a:r>
              <a:rPr spc="-484" dirty="0"/>
              <a:t> </a:t>
            </a:r>
            <a:r>
              <a:rPr spc="-395" dirty="0"/>
              <a:t>MAC</a:t>
            </a:r>
            <a:r>
              <a:rPr spc="-480" dirty="0"/>
              <a:t> </a:t>
            </a:r>
            <a:r>
              <a:rPr spc="-235" dirty="0"/>
              <a:t>header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285" dirty="0">
                <a:solidFill>
                  <a:srgbClr val="595959"/>
                </a:solidFill>
                <a:latin typeface="Century"/>
                <a:cs typeface="Century"/>
              </a:rPr>
              <a:t>IEEE</a:t>
            </a:r>
            <a:r>
              <a:rPr sz="2200" b="0" spc="-150" dirty="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50" dirty="0">
                <a:solidFill>
                  <a:srgbClr val="595959"/>
                </a:solidFill>
                <a:latin typeface="Century"/>
                <a:cs typeface="Century"/>
              </a:rPr>
              <a:t>802.3</a:t>
            </a:r>
            <a:endParaRPr sz="2200" dirty="0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7531" y="3649872"/>
            <a:ext cx="11744960" cy="2652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724823" y="6374026"/>
            <a:ext cx="320040" cy="3556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20"/>
              </a:spcBef>
            </a:pPr>
            <a:r>
              <a:rPr sz="1950" b="1" i="1" spc="-130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217618"/>
            <a:ext cx="6466267" cy="9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/>
              <a:t>Ethernet</a:t>
            </a:r>
            <a:r>
              <a:rPr spc="-509"/>
              <a:t> </a:t>
            </a:r>
            <a:r>
              <a:rPr spc="-155"/>
              <a:t>frame</a:t>
            </a:r>
            <a:r>
              <a:rPr spc="-505"/>
              <a:t> </a:t>
            </a:r>
            <a:r>
              <a:rPr spc="-195"/>
              <a:t>example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80">
                <a:solidFill>
                  <a:srgbClr val="595959"/>
                </a:solidFill>
                <a:latin typeface="Century"/>
                <a:cs typeface="Century"/>
              </a:rPr>
              <a:t>Using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0">
                <a:solidFill>
                  <a:srgbClr val="595959"/>
                </a:solidFill>
                <a:latin typeface="Century"/>
                <a:cs typeface="Century"/>
              </a:rPr>
              <a:t>Wireshark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1197373"/>
            <a:ext cx="11963400" cy="2139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3429000"/>
            <a:ext cx="11963400" cy="2231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7200" y="5539671"/>
            <a:ext cx="164528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b="1" spc="-30" dirty="0">
                <a:latin typeface="Arial"/>
                <a:cs typeface="Arial"/>
              </a:rPr>
              <a:t>Type: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135"/>
              </a:lnSpc>
              <a:tabLst>
                <a:tab pos="297815" algn="l"/>
              </a:tabLst>
            </a:pPr>
            <a:r>
              <a:rPr sz="1800" dirty="0">
                <a:latin typeface="Arial"/>
                <a:cs typeface="Arial"/>
              </a:rPr>
              <a:t>-	</a:t>
            </a:r>
            <a:r>
              <a:rPr sz="1800" spc="-5" dirty="0">
                <a:latin typeface="Arial"/>
                <a:cs typeface="Arial"/>
              </a:rPr>
              <a:t>0x0806:</a:t>
            </a:r>
            <a:r>
              <a:rPr sz="1800" spc="-1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ARP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297815" algn="l"/>
              </a:tabLst>
            </a:pPr>
            <a:r>
              <a:rPr sz="1800" dirty="0">
                <a:latin typeface="Arial"/>
                <a:cs typeface="Arial"/>
              </a:rPr>
              <a:t>-	</a:t>
            </a:r>
            <a:r>
              <a:rPr sz="1800" spc="-5" dirty="0">
                <a:latin typeface="Arial"/>
                <a:cs typeface="Arial"/>
              </a:rPr>
              <a:t>0x0800: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IPv4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2497" y="5912798"/>
            <a:ext cx="280609" cy="395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4854" y="1130980"/>
            <a:ext cx="7256276" cy="4520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9200" y="187878"/>
            <a:ext cx="7533067" cy="9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/>
              <a:t>Privacy</a:t>
            </a:r>
            <a:r>
              <a:rPr spc="-490"/>
              <a:t> </a:t>
            </a:r>
            <a:r>
              <a:rPr spc="-295"/>
              <a:t>issue</a:t>
            </a:r>
            <a:r>
              <a:rPr spc="-490"/>
              <a:t> </a:t>
            </a:r>
            <a:r>
              <a:rPr spc="-165"/>
              <a:t>related</a:t>
            </a:r>
            <a:r>
              <a:rPr spc="-484"/>
              <a:t> </a:t>
            </a:r>
            <a:r>
              <a:rPr spc="-125"/>
              <a:t>to</a:t>
            </a:r>
            <a:r>
              <a:rPr spc="-484"/>
              <a:t> </a:t>
            </a:r>
            <a:r>
              <a:rPr spc="-395"/>
              <a:t>MAC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55">
                <a:solidFill>
                  <a:srgbClr val="595959"/>
                </a:solidFill>
                <a:latin typeface="Century"/>
                <a:cs typeface="Century"/>
              </a:rPr>
              <a:t>MAC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5">
                <a:solidFill>
                  <a:srgbClr val="595959"/>
                </a:solidFill>
                <a:latin typeface="Century"/>
                <a:cs typeface="Century"/>
              </a:rPr>
              <a:t>privacy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944" y="6022340"/>
            <a:ext cx="976325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5">
                <a:uFill>
                  <a:solidFill>
                    <a:srgbClr val="5ECCF3"/>
                  </a:solidFill>
                </a:uFill>
                <a:latin typeface="Tahoma"/>
                <a:cs typeface="Tahom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https://arstechnica.com/gadgets/2014/06/ios8-to-stymie-trackers-and-marketers-with-mac-address-randomization/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20333" y="1295400"/>
            <a:ext cx="4293235" cy="3665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>
                <a:latin typeface="Arial"/>
                <a:cs typeface="Arial"/>
              </a:rPr>
              <a:t>The </a:t>
            </a:r>
            <a:r>
              <a:rPr sz="2000" spc="-5">
                <a:latin typeface="Arial"/>
                <a:cs typeface="Arial"/>
              </a:rPr>
              <a:t>MAC address </a:t>
            </a:r>
            <a:r>
              <a:rPr sz="2000">
                <a:latin typeface="Arial"/>
                <a:cs typeface="Arial"/>
              </a:rPr>
              <a:t>is</a:t>
            </a:r>
            <a:r>
              <a:rPr sz="2000" spc="-30">
                <a:latin typeface="Arial"/>
                <a:cs typeface="Arial"/>
              </a:rPr>
              <a:t> </a:t>
            </a:r>
            <a:r>
              <a:rPr sz="2000" b="1" spc="-5">
                <a:latin typeface="Arial"/>
                <a:cs typeface="Arial"/>
              </a:rPr>
              <a:t>unique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sz="1800" b="1" spc="-5">
                <a:latin typeface="Arial"/>
                <a:cs typeface="Arial"/>
              </a:rPr>
              <a:t>E.g. </a:t>
            </a:r>
            <a:r>
              <a:rPr sz="1800" b="1">
                <a:latin typeface="Arial"/>
                <a:cs typeface="Arial"/>
              </a:rPr>
              <a:t>When </a:t>
            </a:r>
            <a:r>
              <a:rPr sz="1800" b="1" spc="-5">
                <a:latin typeface="Arial"/>
                <a:cs typeface="Arial"/>
              </a:rPr>
              <a:t>you </a:t>
            </a:r>
            <a:r>
              <a:rPr sz="1800" b="1">
                <a:latin typeface="Arial"/>
                <a:cs typeface="Arial"/>
              </a:rPr>
              <a:t>wall </a:t>
            </a:r>
            <a:r>
              <a:rPr sz="1800" b="1" spc="-5">
                <a:latin typeface="Arial"/>
                <a:cs typeface="Arial"/>
              </a:rPr>
              <a:t>around </a:t>
            </a:r>
            <a:r>
              <a:rPr sz="1800" b="1">
                <a:latin typeface="Arial"/>
                <a:cs typeface="Arial"/>
              </a:rPr>
              <a:t>a</a:t>
            </a:r>
            <a:r>
              <a:rPr sz="1800" b="1" spc="-45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Mall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sz="1800" spc="-5">
                <a:latin typeface="Arial"/>
                <a:cs typeface="Arial"/>
              </a:rPr>
              <a:t>When you talk to </a:t>
            </a:r>
            <a:r>
              <a:rPr sz="1800">
                <a:latin typeface="Arial"/>
                <a:cs typeface="Arial"/>
              </a:rPr>
              <a:t>a WiFi </a:t>
            </a:r>
            <a:r>
              <a:rPr sz="1800" spc="-5">
                <a:latin typeface="Arial"/>
                <a:cs typeface="Arial"/>
              </a:rPr>
              <a:t>access point</a:t>
            </a:r>
            <a:r>
              <a:rPr sz="1800" spc="-3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(AP)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  <a:spcBef>
                <a:spcPts val="50"/>
              </a:spcBef>
            </a:pPr>
            <a:r>
              <a:rPr sz="1800">
                <a:latin typeface="Arial"/>
                <a:cs typeface="Arial"/>
              </a:rPr>
              <a:t>= </a:t>
            </a:r>
            <a:r>
              <a:rPr sz="1800" spc="-5">
                <a:latin typeface="Arial"/>
                <a:cs typeface="Arial"/>
              </a:rPr>
              <a:t>tell your MAC address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sz="1800">
                <a:latin typeface="Wingdings"/>
                <a:cs typeface="Wingdings"/>
              </a:rPr>
              <a:t></a:t>
            </a:r>
            <a:r>
              <a:rPr sz="1800">
                <a:latin typeface="Times New Roman"/>
                <a:cs typeface="Times New Roman"/>
              </a:rPr>
              <a:t> </a:t>
            </a:r>
            <a:r>
              <a:rPr sz="1800" spc="-5">
                <a:latin typeface="Arial"/>
                <a:cs typeface="Arial"/>
              </a:rPr>
              <a:t>APs can remember your</a:t>
            </a:r>
            <a:r>
              <a:rPr sz="1800" spc="2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MAC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>
                <a:latin typeface="Wingdings"/>
                <a:cs typeface="Wingdings"/>
              </a:rPr>
              <a:t></a:t>
            </a:r>
            <a:r>
              <a:rPr sz="1800">
                <a:latin typeface="Times New Roman"/>
                <a:cs typeface="Times New Roman"/>
              </a:rPr>
              <a:t> </a:t>
            </a:r>
            <a:r>
              <a:rPr sz="1800" spc="-5">
                <a:latin typeface="Arial"/>
                <a:cs typeface="Arial"/>
              </a:rPr>
              <a:t>They can trace where you have</a:t>
            </a:r>
            <a:r>
              <a:rPr sz="1800" spc="1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been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Arial"/>
              <a:cs typeface="Arial"/>
            </a:endParaRPr>
          </a:p>
          <a:p>
            <a:pPr marL="12700" marR="540385">
              <a:lnSpc>
                <a:spcPct val="102200"/>
              </a:lnSpc>
            </a:pPr>
            <a:r>
              <a:rPr sz="1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Solution</a:t>
            </a:r>
            <a:r>
              <a:rPr sz="1800" b="1" spc="-5">
                <a:latin typeface="Arial"/>
                <a:cs typeface="Arial"/>
              </a:rPr>
              <a:t>: </a:t>
            </a:r>
            <a:r>
              <a:rPr sz="1800" b="1" spc="-35">
                <a:latin typeface="Arial"/>
                <a:cs typeface="Arial"/>
              </a:rPr>
              <a:t>Try </a:t>
            </a:r>
            <a:r>
              <a:rPr sz="1800" b="1">
                <a:latin typeface="Arial"/>
                <a:cs typeface="Arial"/>
              </a:rPr>
              <a:t>to probe </a:t>
            </a:r>
            <a:r>
              <a:rPr sz="1800" b="1" spc="-5">
                <a:latin typeface="Arial"/>
                <a:cs typeface="Arial"/>
              </a:rPr>
              <a:t>Aps </a:t>
            </a:r>
            <a:r>
              <a:rPr sz="1800" b="1">
                <a:latin typeface="Arial"/>
                <a:cs typeface="Arial"/>
              </a:rPr>
              <a:t>=</a:t>
            </a:r>
            <a:r>
              <a:rPr sz="1800" b="1" spc="-105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using  software-generated </a:t>
            </a:r>
            <a:r>
              <a:rPr sz="1800" b="1">
                <a:latin typeface="Arial"/>
                <a:cs typeface="Arial"/>
              </a:rPr>
              <a:t>MAC</a:t>
            </a:r>
            <a:r>
              <a:rPr sz="1800" b="1" spc="-20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address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8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15">
                <a:solidFill>
                  <a:srgbClr val="FF0000"/>
                </a:solidFill>
                <a:latin typeface="Arial"/>
                <a:cs typeface="Arial"/>
              </a:rPr>
              <a:t>Trade-off: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b="1" i="1" spc="-5">
                <a:solidFill>
                  <a:srgbClr val="C00000"/>
                </a:solidFill>
                <a:latin typeface="Arial"/>
                <a:cs typeface="Arial"/>
              </a:rPr>
              <a:t>PERFORMANCE vs. </a:t>
            </a:r>
            <a:r>
              <a:rPr sz="1800" b="1" i="1" spc="-25">
                <a:solidFill>
                  <a:srgbClr val="C00000"/>
                </a:solidFill>
                <a:latin typeface="Arial"/>
                <a:cs typeface="Arial"/>
              </a:rPr>
              <a:t>PRIVACY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43" y="3081541"/>
            <a:ext cx="2782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75">
                <a:solidFill>
                  <a:srgbClr val="0070C0"/>
                </a:solidFill>
                <a:latin typeface="Arial"/>
                <a:cs typeface="Arial"/>
              </a:rPr>
              <a:t>NT101 </a:t>
            </a:r>
            <a:r>
              <a:rPr sz="2000" b="1" spc="-310">
                <a:solidFill>
                  <a:srgbClr val="0070C0"/>
                </a:solidFill>
                <a:latin typeface="Arial"/>
                <a:cs typeface="Arial"/>
              </a:rPr>
              <a:t>– </a:t>
            </a:r>
            <a:r>
              <a:rPr sz="2000" b="1" spc="-50">
                <a:solidFill>
                  <a:srgbClr val="0070C0"/>
                </a:solidFill>
                <a:latin typeface="Arial"/>
                <a:cs typeface="Arial"/>
              </a:rPr>
              <a:t>Network</a:t>
            </a:r>
            <a:r>
              <a:rPr sz="2000" b="1" spc="-35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000" b="1" spc="-110">
                <a:solidFill>
                  <a:srgbClr val="0070C0"/>
                </a:solidFill>
                <a:latin typeface="Arial"/>
                <a:cs typeface="Arial"/>
              </a:rPr>
              <a:t>Security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2543" y="1206146"/>
            <a:ext cx="48621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459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sz="5400" b="1" spc="-640">
                <a:solidFill>
                  <a:srgbClr val="404040"/>
                </a:solidFill>
                <a:latin typeface="Arial"/>
                <a:cs typeface="Arial"/>
              </a:rPr>
              <a:t>ARP</a:t>
            </a:r>
            <a:r>
              <a:rPr sz="5400" b="1" spc="-91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5400" b="1" spc="-409">
                <a:solidFill>
                  <a:srgbClr val="404040"/>
                </a:solidFill>
                <a:latin typeface="Arial"/>
                <a:cs typeface="Arial"/>
              </a:rPr>
              <a:t>Protocol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5430" y="2327833"/>
            <a:ext cx="16116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95">
                <a:solidFill>
                  <a:srgbClr val="C00000"/>
                </a:solidFill>
                <a:latin typeface="Tahoma"/>
                <a:cs typeface="Tahoma"/>
              </a:rPr>
              <a:t>A</a:t>
            </a:r>
            <a:r>
              <a:rPr sz="3200" spc="-67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3200" spc="-100">
                <a:solidFill>
                  <a:srgbClr val="C00000"/>
                </a:solidFill>
                <a:latin typeface="Tahoma"/>
                <a:cs typeface="Tahoma"/>
              </a:rPr>
              <a:t>rev</a:t>
            </a:r>
            <a:r>
              <a:rPr lang="en-US" sz="3200" spc="-100">
                <a:solidFill>
                  <a:srgbClr val="C00000"/>
                </a:solidFill>
                <a:latin typeface="Tahoma"/>
                <a:cs typeface="Tahoma"/>
              </a:rPr>
              <a:t>iew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67445" y="7244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56684" y="1171061"/>
            <a:ext cx="5413286" cy="27513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A784B1-8C22-4249-BC5B-BF0BFC418899}"/>
              </a:ext>
            </a:extLst>
          </p:cNvPr>
          <p:cNvSpPr/>
          <p:nvPr/>
        </p:nvSpPr>
        <p:spPr>
          <a:xfrm>
            <a:off x="1073823" y="152400"/>
            <a:ext cx="1774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>
                <a:ea typeface="宋体" panose="02010600030101010101" pitchFamily="2" charset="-122"/>
              </a:rPr>
              <a:t>Outline</a:t>
            </a:r>
            <a:endParaRPr lang="en-US" sz="36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9F4989-7143-406B-AC19-B6B9A0D57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50" y="4379406"/>
            <a:ext cx="1676400" cy="1272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5F76C8-6D8D-4C8C-8E8B-9FC04932D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238" y="4161118"/>
            <a:ext cx="2389875" cy="10895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CCFA0F-61CC-4A1A-853E-3BA1AC5497EF}"/>
              </a:ext>
            </a:extLst>
          </p:cNvPr>
          <p:cNvSpPr txBox="1"/>
          <p:nvPr/>
        </p:nvSpPr>
        <p:spPr>
          <a:xfrm>
            <a:off x="1528465" y="5481810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130.29.7.100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CAFFA6-7226-4935-8E90-438B0A3DC38C}"/>
              </a:ext>
            </a:extLst>
          </p:cNvPr>
          <p:cNvSpPr txBox="1"/>
          <p:nvPr/>
        </p:nvSpPr>
        <p:spPr>
          <a:xfrm>
            <a:off x="5942970" y="5609986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130.29.7.1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339DA8-22EE-4E8B-A78D-30F2B709BBCD}"/>
              </a:ext>
            </a:extLst>
          </p:cNvPr>
          <p:cNvCxnSpPr/>
          <p:nvPr/>
        </p:nvCxnSpPr>
        <p:spPr bwMode="auto">
          <a:xfrm>
            <a:off x="2971800" y="4860758"/>
            <a:ext cx="354735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71957F-47F9-48AB-9D70-CF0DCF7F82A3}"/>
              </a:ext>
            </a:extLst>
          </p:cNvPr>
          <p:cNvSpPr txBox="1"/>
          <p:nvPr/>
        </p:nvSpPr>
        <p:spPr>
          <a:xfrm>
            <a:off x="3220865" y="4221943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What is your MAC?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0B5C36-D675-4586-BD75-B7F8749654D7}"/>
              </a:ext>
            </a:extLst>
          </p:cNvPr>
          <p:cNvSpPr/>
          <p:nvPr/>
        </p:nvSpPr>
        <p:spPr bwMode="auto">
          <a:xfrm>
            <a:off x="838200" y="3429000"/>
            <a:ext cx="11353800" cy="31242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86072-1B23-4885-BFF7-0920FDBA9861}"/>
              </a:ext>
            </a:extLst>
          </p:cNvPr>
          <p:cNvSpPr txBox="1"/>
          <p:nvPr/>
        </p:nvSpPr>
        <p:spPr>
          <a:xfrm>
            <a:off x="6958750" y="3542466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LAN network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727302-F13E-4CD5-BC50-1C8124485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4782" y="4546593"/>
            <a:ext cx="2630768" cy="76634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14E9FA-8556-4719-AE99-5674CDDC39DF}"/>
              </a:ext>
            </a:extLst>
          </p:cNvPr>
          <p:cNvCxnSpPr>
            <a:cxnSpLocks/>
          </p:cNvCxnSpPr>
          <p:nvPr/>
        </p:nvCxnSpPr>
        <p:spPr bwMode="auto">
          <a:xfrm>
            <a:off x="7740316" y="4929767"/>
            <a:ext cx="22479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522" y="89044"/>
            <a:ext cx="74803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>
                <a:solidFill>
                  <a:srgbClr val="000099"/>
                </a:solidFill>
                <a:latin typeface="Calibri"/>
                <a:cs typeface="Calibri"/>
              </a:rPr>
              <a:t>ARP: address resolution</a:t>
            </a:r>
            <a:r>
              <a:rPr sz="4400" b="0" spc="10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4400" b="0">
                <a:solidFill>
                  <a:srgbClr val="000099"/>
                </a:solidFill>
                <a:latin typeface="Calibri"/>
                <a:cs typeface="Calibri"/>
              </a:rPr>
              <a:t>protocol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4916" y="681471"/>
            <a:ext cx="3367255" cy="173637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2800" i="1" spc="-10">
                <a:solidFill>
                  <a:srgbClr val="0000A8"/>
                </a:solidFill>
                <a:latin typeface="Calibri"/>
                <a:cs typeface="Calibri"/>
              </a:rPr>
              <a:t>Question: </a:t>
            </a:r>
            <a:r>
              <a:rPr sz="2800" spc="-5">
                <a:latin typeface="Calibri"/>
                <a:cs typeface="Calibri"/>
              </a:rPr>
              <a:t>how </a:t>
            </a:r>
            <a:r>
              <a:rPr sz="2800" spc="-15">
                <a:latin typeface="Calibri"/>
                <a:cs typeface="Calibri"/>
              </a:rPr>
              <a:t>to </a:t>
            </a:r>
            <a:r>
              <a:rPr sz="2800" spc="-10">
                <a:latin typeface="Calibri"/>
                <a:cs typeface="Calibri"/>
              </a:rPr>
              <a:t>determine </a:t>
            </a:r>
            <a:r>
              <a:rPr sz="2800" spc="-30">
                <a:latin typeface="Calibri"/>
                <a:cs typeface="Calibri"/>
              </a:rPr>
              <a:t>interface’s </a:t>
            </a:r>
            <a:r>
              <a:rPr sz="2800" spc="-5">
                <a:solidFill>
                  <a:srgbClr val="FF0000"/>
                </a:solidFill>
                <a:latin typeface="Calibri"/>
                <a:cs typeface="Calibri"/>
              </a:rPr>
              <a:t>MAC </a:t>
            </a:r>
            <a:r>
              <a:rPr sz="2800" spc="-10">
                <a:solidFill>
                  <a:srgbClr val="FF0000"/>
                </a:solidFill>
                <a:latin typeface="Calibri"/>
                <a:cs typeface="Calibri"/>
              </a:rPr>
              <a:t>address</a:t>
            </a:r>
            <a:r>
              <a:rPr sz="2800" spc="-10">
                <a:latin typeface="Calibri"/>
                <a:cs typeface="Calibri"/>
              </a:rPr>
              <a:t>, </a:t>
            </a:r>
            <a:r>
              <a:rPr sz="2800" spc="-5">
                <a:latin typeface="Calibri"/>
                <a:cs typeface="Calibri"/>
              </a:rPr>
              <a:t>knowing its </a:t>
            </a:r>
            <a:r>
              <a:rPr sz="2800" spc="-5">
                <a:solidFill>
                  <a:srgbClr val="FF0000"/>
                </a:solidFill>
                <a:latin typeface="Calibri"/>
                <a:cs typeface="Calibri"/>
              </a:rPr>
              <a:t>IP  </a:t>
            </a:r>
            <a:r>
              <a:rPr sz="2800" spc="-10">
                <a:solidFill>
                  <a:srgbClr val="FF0000"/>
                </a:solidFill>
                <a:latin typeface="Calibri"/>
                <a:cs typeface="Calibri"/>
              </a:rPr>
              <a:t>address</a:t>
            </a:r>
            <a:r>
              <a:rPr sz="2800" spc="-1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34299" y="4106400"/>
            <a:ext cx="722630" cy="0"/>
          </a:xfrm>
          <a:custGeom>
            <a:avLst/>
            <a:gdLst/>
            <a:ahLst/>
            <a:cxnLst/>
            <a:rect l="l" t="t" r="r" b="b"/>
            <a:pathLst>
              <a:path w="722630">
                <a:moveTo>
                  <a:pt x="0" y="0"/>
                </a:moveTo>
                <a:lnTo>
                  <a:pt x="722165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63485" y="3398534"/>
            <a:ext cx="0" cy="504825"/>
          </a:xfrm>
          <a:custGeom>
            <a:avLst/>
            <a:gdLst/>
            <a:ahLst/>
            <a:cxnLst/>
            <a:rect l="l" t="t" r="r" b="b"/>
            <a:pathLst>
              <a:path h="504825">
                <a:moveTo>
                  <a:pt x="0" y="0"/>
                </a:moveTo>
                <a:lnTo>
                  <a:pt x="1" y="50454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4380" y="4897020"/>
            <a:ext cx="0" cy="337185"/>
          </a:xfrm>
          <a:custGeom>
            <a:avLst/>
            <a:gdLst/>
            <a:ahLst/>
            <a:cxnLst/>
            <a:rect l="l" t="t" r="r" b="b"/>
            <a:pathLst>
              <a:path h="337185">
                <a:moveTo>
                  <a:pt x="0" y="337175"/>
                </a:moveTo>
                <a:lnTo>
                  <a:pt x="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58321" y="3593389"/>
            <a:ext cx="1593850" cy="1550035"/>
          </a:xfrm>
          <a:custGeom>
            <a:avLst/>
            <a:gdLst/>
            <a:ahLst/>
            <a:cxnLst/>
            <a:rect l="l" t="t" r="r" b="b"/>
            <a:pathLst>
              <a:path w="1593850" h="1550035">
                <a:moveTo>
                  <a:pt x="1546832" y="1060755"/>
                </a:moveTo>
                <a:lnTo>
                  <a:pt x="193861" y="1060755"/>
                </a:lnTo>
                <a:lnTo>
                  <a:pt x="238439" y="1067064"/>
                </a:lnTo>
                <a:lnTo>
                  <a:pt x="289074" y="1085947"/>
                </a:lnTo>
                <a:lnTo>
                  <a:pt x="359439" y="1126458"/>
                </a:lnTo>
                <a:lnTo>
                  <a:pt x="399431" y="1152336"/>
                </a:lnTo>
                <a:lnTo>
                  <a:pt x="441854" y="1180897"/>
                </a:lnTo>
                <a:lnTo>
                  <a:pt x="577897" y="1274698"/>
                </a:lnTo>
                <a:lnTo>
                  <a:pt x="624231" y="1306008"/>
                </a:lnTo>
                <a:lnTo>
                  <a:pt x="670089" y="1336010"/>
                </a:lnTo>
                <a:lnTo>
                  <a:pt x="714891" y="1363903"/>
                </a:lnTo>
                <a:lnTo>
                  <a:pt x="758054" y="1388891"/>
                </a:lnTo>
                <a:lnTo>
                  <a:pt x="798997" y="1410174"/>
                </a:lnTo>
                <a:lnTo>
                  <a:pt x="852053" y="1435763"/>
                </a:lnTo>
                <a:lnTo>
                  <a:pt x="905204" y="1460825"/>
                </a:lnTo>
                <a:lnTo>
                  <a:pt x="957978" y="1484459"/>
                </a:lnTo>
                <a:lnTo>
                  <a:pt x="1009907" y="1505765"/>
                </a:lnTo>
                <a:lnTo>
                  <a:pt x="1060521" y="1523845"/>
                </a:lnTo>
                <a:lnTo>
                  <a:pt x="1109349" y="1537798"/>
                </a:lnTo>
                <a:lnTo>
                  <a:pt x="1155922" y="1546724"/>
                </a:lnTo>
                <a:lnTo>
                  <a:pt x="1199770" y="1549723"/>
                </a:lnTo>
                <a:lnTo>
                  <a:pt x="1240424" y="1545897"/>
                </a:lnTo>
                <a:lnTo>
                  <a:pt x="1282655" y="1534542"/>
                </a:lnTo>
                <a:lnTo>
                  <a:pt x="1321883" y="1517268"/>
                </a:lnTo>
                <a:lnTo>
                  <a:pt x="1358198" y="1493808"/>
                </a:lnTo>
                <a:lnTo>
                  <a:pt x="1391688" y="1463897"/>
                </a:lnTo>
                <a:lnTo>
                  <a:pt x="1422443" y="1427272"/>
                </a:lnTo>
                <a:lnTo>
                  <a:pt x="1450553" y="1383665"/>
                </a:lnTo>
                <a:lnTo>
                  <a:pt x="1476105" y="1332813"/>
                </a:lnTo>
                <a:lnTo>
                  <a:pt x="1499190" y="1274451"/>
                </a:lnTo>
                <a:lnTo>
                  <a:pt x="1511285" y="1235660"/>
                </a:lnTo>
                <a:lnTo>
                  <a:pt x="1522555" y="1191025"/>
                </a:lnTo>
                <a:lnTo>
                  <a:pt x="1532994" y="1141510"/>
                </a:lnTo>
                <a:lnTo>
                  <a:pt x="1542592" y="1088079"/>
                </a:lnTo>
                <a:lnTo>
                  <a:pt x="1546832" y="1060755"/>
                </a:lnTo>
                <a:close/>
              </a:path>
              <a:path w="1593850" h="1550035">
                <a:moveTo>
                  <a:pt x="318734" y="0"/>
                </a:moveTo>
                <a:lnTo>
                  <a:pt x="221930" y="7704"/>
                </a:lnTo>
                <a:lnTo>
                  <a:pt x="171917" y="22477"/>
                </a:lnTo>
                <a:lnTo>
                  <a:pt x="130224" y="44020"/>
                </a:lnTo>
                <a:lnTo>
                  <a:pt x="95653" y="71872"/>
                </a:lnTo>
                <a:lnTo>
                  <a:pt x="67007" y="105572"/>
                </a:lnTo>
                <a:lnTo>
                  <a:pt x="43087" y="144658"/>
                </a:lnTo>
                <a:lnTo>
                  <a:pt x="22696" y="188668"/>
                </a:lnTo>
                <a:lnTo>
                  <a:pt x="10617" y="228272"/>
                </a:lnTo>
                <a:lnTo>
                  <a:pt x="3392" y="274082"/>
                </a:lnTo>
                <a:lnTo>
                  <a:pt x="146" y="324670"/>
                </a:lnTo>
                <a:lnTo>
                  <a:pt x="0" y="378610"/>
                </a:lnTo>
                <a:lnTo>
                  <a:pt x="2077" y="434473"/>
                </a:lnTo>
                <a:lnTo>
                  <a:pt x="5501" y="490833"/>
                </a:lnTo>
                <a:lnTo>
                  <a:pt x="9396" y="546262"/>
                </a:lnTo>
                <a:lnTo>
                  <a:pt x="12883" y="599332"/>
                </a:lnTo>
                <a:lnTo>
                  <a:pt x="15086" y="648617"/>
                </a:lnTo>
                <a:lnTo>
                  <a:pt x="15613" y="702562"/>
                </a:lnTo>
                <a:lnTo>
                  <a:pt x="15026" y="757832"/>
                </a:lnTo>
                <a:lnTo>
                  <a:pt x="14350" y="812926"/>
                </a:lnTo>
                <a:lnTo>
                  <a:pt x="14610" y="866340"/>
                </a:lnTo>
                <a:lnTo>
                  <a:pt x="16832" y="916573"/>
                </a:lnTo>
                <a:lnTo>
                  <a:pt x="22042" y="962124"/>
                </a:lnTo>
                <a:lnTo>
                  <a:pt x="31266" y="1001488"/>
                </a:lnTo>
                <a:lnTo>
                  <a:pt x="66808" y="1055742"/>
                </a:lnTo>
                <a:lnTo>
                  <a:pt x="121015" y="1064755"/>
                </a:lnTo>
                <a:lnTo>
                  <a:pt x="154875" y="1061744"/>
                </a:lnTo>
                <a:lnTo>
                  <a:pt x="193861" y="1060755"/>
                </a:lnTo>
                <a:lnTo>
                  <a:pt x="1546832" y="1060755"/>
                </a:lnTo>
                <a:lnTo>
                  <a:pt x="1551341" y="1031697"/>
                </a:lnTo>
                <a:lnTo>
                  <a:pt x="1559234" y="973328"/>
                </a:lnTo>
                <a:lnTo>
                  <a:pt x="1566261" y="913937"/>
                </a:lnTo>
                <a:lnTo>
                  <a:pt x="1572414" y="854488"/>
                </a:lnTo>
                <a:lnTo>
                  <a:pt x="1577685" y="795946"/>
                </a:lnTo>
                <a:lnTo>
                  <a:pt x="1582066" y="739275"/>
                </a:lnTo>
                <a:lnTo>
                  <a:pt x="1585548" y="685440"/>
                </a:lnTo>
                <a:lnTo>
                  <a:pt x="1588123" y="635406"/>
                </a:lnTo>
                <a:lnTo>
                  <a:pt x="1589783" y="590136"/>
                </a:lnTo>
                <a:lnTo>
                  <a:pt x="1590520" y="550595"/>
                </a:lnTo>
                <a:lnTo>
                  <a:pt x="1592073" y="484514"/>
                </a:lnTo>
                <a:lnTo>
                  <a:pt x="1593782" y="430195"/>
                </a:lnTo>
                <a:lnTo>
                  <a:pt x="1592850" y="385393"/>
                </a:lnTo>
                <a:lnTo>
                  <a:pt x="1586482" y="347869"/>
                </a:lnTo>
                <a:lnTo>
                  <a:pt x="1546253" y="285679"/>
                </a:lnTo>
                <a:lnTo>
                  <a:pt x="1506801" y="256529"/>
                </a:lnTo>
                <a:lnTo>
                  <a:pt x="1439643" y="226648"/>
                </a:lnTo>
                <a:lnTo>
                  <a:pt x="1398228" y="214705"/>
                </a:lnTo>
                <a:lnTo>
                  <a:pt x="1352612" y="204307"/>
                </a:lnTo>
                <a:lnTo>
                  <a:pt x="1303560" y="195113"/>
                </a:lnTo>
                <a:lnTo>
                  <a:pt x="1251840" y="186783"/>
                </a:lnTo>
                <a:lnTo>
                  <a:pt x="1033593" y="155296"/>
                </a:lnTo>
                <a:lnTo>
                  <a:pt x="980022" y="146180"/>
                </a:lnTo>
                <a:lnTo>
                  <a:pt x="928381" y="135887"/>
                </a:lnTo>
                <a:lnTo>
                  <a:pt x="880302" y="124808"/>
                </a:lnTo>
                <a:lnTo>
                  <a:pt x="829579" y="112175"/>
                </a:lnTo>
                <a:lnTo>
                  <a:pt x="613144" y="55155"/>
                </a:lnTo>
                <a:lnTo>
                  <a:pt x="558871" y="41544"/>
                </a:lnTo>
                <a:lnTo>
                  <a:pt x="505820" y="29096"/>
                </a:lnTo>
                <a:lnTo>
                  <a:pt x="454637" y="18265"/>
                </a:lnTo>
                <a:lnTo>
                  <a:pt x="405966" y="9503"/>
                </a:lnTo>
                <a:lnTo>
                  <a:pt x="360450" y="3263"/>
                </a:lnTo>
                <a:lnTo>
                  <a:pt x="318734" y="0"/>
                </a:lnTo>
                <a:close/>
              </a:path>
            </a:pathLst>
          </a:custGeom>
          <a:solidFill>
            <a:srgbClr val="9CE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55136" y="4144114"/>
            <a:ext cx="638810" cy="0"/>
          </a:xfrm>
          <a:custGeom>
            <a:avLst/>
            <a:gdLst/>
            <a:ahLst/>
            <a:cxnLst/>
            <a:rect l="l" t="t" r="r" b="b"/>
            <a:pathLst>
              <a:path w="638810">
                <a:moveTo>
                  <a:pt x="638252" y="0"/>
                </a:moveTo>
                <a:lnTo>
                  <a:pt x="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64337" y="4233395"/>
            <a:ext cx="76200" cy="287655"/>
          </a:xfrm>
          <a:custGeom>
            <a:avLst/>
            <a:gdLst/>
            <a:ahLst/>
            <a:cxnLst/>
            <a:rect l="l" t="t" r="r" b="b"/>
            <a:pathLst>
              <a:path w="76200" h="287654">
                <a:moveTo>
                  <a:pt x="42862" y="63499"/>
                </a:moveTo>
                <a:lnTo>
                  <a:pt x="33337" y="63499"/>
                </a:lnTo>
                <a:lnTo>
                  <a:pt x="33337" y="287087"/>
                </a:lnTo>
                <a:lnTo>
                  <a:pt x="42862" y="287087"/>
                </a:lnTo>
                <a:lnTo>
                  <a:pt x="42862" y="63499"/>
                </a:lnTo>
                <a:close/>
              </a:path>
              <a:path w="76200" h="287654">
                <a:moveTo>
                  <a:pt x="38100" y="0"/>
                </a:moveTo>
                <a:lnTo>
                  <a:pt x="0" y="76199"/>
                </a:lnTo>
                <a:lnTo>
                  <a:pt x="33337" y="76199"/>
                </a:lnTo>
                <a:lnTo>
                  <a:pt x="33337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87654">
                <a:moveTo>
                  <a:pt x="69850" y="63499"/>
                </a:moveTo>
                <a:lnTo>
                  <a:pt x="42862" y="63499"/>
                </a:lnTo>
                <a:lnTo>
                  <a:pt x="42862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67023" y="5193496"/>
            <a:ext cx="288925" cy="76200"/>
          </a:xfrm>
          <a:custGeom>
            <a:avLst/>
            <a:gdLst/>
            <a:ahLst/>
            <a:cxnLst/>
            <a:rect l="l" t="t" r="r" b="b"/>
            <a:pathLst>
              <a:path w="28892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2862"/>
                </a:lnTo>
                <a:lnTo>
                  <a:pt x="63500" y="42862"/>
                </a:lnTo>
                <a:lnTo>
                  <a:pt x="63500" y="33337"/>
                </a:lnTo>
                <a:lnTo>
                  <a:pt x="76200" y="33337"/>
                </a:lnTo>
                <a:lnTo>
                  <a:pt x="76200" y="0"/>
                </a:lnTo>
                <a:close/>
              </a:path>
              <a:path w="288925" h="76200">
                <a:moveTo>
                  <a:pt x="76200" y="33337"/>
                </a:moveTo>
                <a:lnTo>
                  <a:pt x="63500" y="33337"/>
                </a:lnTo>
                <a:lnTo>
                  <a:pt x="63500" y="42862"/>
                </a:lnTo>
                <a:lnTo>
                  <a:pt x="76200" y="42862"/>
                </a:lnTo>
                <a:lnTo>
                  <a:pt x="76200" y="33337"/>
                </a:lnTo>
                <a:close/>
              </a:path>
              <a:path w="288925" h="76200">
                <a:moveTo>
                  <a:pt x="76200" y="42862"/>
                </a:moveTo>
                <a:lnTo>
                  <a:pt x="63500" y="42862"/>
                </a:lnTo>
                <a:lnTo>
                  <a:pt x="76200" y="42862"/>
                </a:lnTo>
                <a:close/>
              </a:path>
              <a:path w="288925" h="76200">
                <a:moveTo>
                  <a:pt x="288611" y="33336"/>
                </a:moveTo>
                <a:lnTo>
                  <a:pt x="76200" y="33337"/>
                </a:lnTo>
                <a:lnTo>
                  <a:pt x="76200" y="42862"/>
                </a:lnTo>
                <a:lnTo>
                  <a:pt x="288611" y="42861"/>
                </a:lnTo>
                <a:lnTo>
                  <a:pt x="288611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45342" y="4226121"/>
            <a:ext cx="76200" cy="287655"/>
          </a:xfrm>
          <a:custGeom>
            <a:avLst/>
            <a:gdLst/>
            <a:ahLst/>
            <a:cxnLst/>
            <a:rect l="l" t="t" r="r" b="b"/>
            <a:pathLst>
              <a:path w="76200" h="287654">
                <a:moveTo>
                  <a:pt x="42862" y="63500"/>
                </a:moveTo>
                <a:lnTo>
                  <a:pt x="33337" y="63500"/>
                </a:lnTo>
                <a:lnTo>
                  <a:pt x="33337" y="287088"/>
                </a:lnTo>
                <a:lnTo>
                  <a:pt x="42862" y="287088"/>
                </a:lnTo>
                <a:lnTo>
                  <a:pt x="42862" y="63500"/>
                </a:lnTo>
                <a:close/>
              </a:path>
              <a:path w="76200" h="287654">
                <a:moveTo>
                  <a:pt x="38101" y="0"/>
                </a:moveTo>
                <a:lnTo>
                  <a:pt x="0" y="76200"/>
                </a:lnTo>
                <a:lnTo>
                  <a:pt x="33337" y="76200"/>
                </a:lnTo>
                <a:lnTo>
                  <a:pt x="33337" y="63500"/>
                </a:lnTo>
                <a:lnTo>
                  <a:pt x="69850" y="63500"/>
                </a:lnTo>
                <a:lnTo>
                  <a:pt x="38101" y="0"/>
                </a:lnTo>
                <a:close/>
              </a:path>
              <a:path w="76200" h="287654">
                <a:moveTo>
                  <a:pt x="69850" y="63500"/>
                </a:moveTo>
                <a:lnTo>
                  <a:pt x="42862" y="63500"/>
                </a:lnTo>
                <a:lnTo>
                  <a:pt x="42862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12994" y="4123435"/>
            <a:ext cx="401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>
                <a:latin typeface="Calibri"/>
                <a:cs typeface="Calibri"/>
              </a:rPr>
              <a:t>L</a:t>
            </a:r>
            <a:r>
              <a:rPr sz="1800" spc="-10">
                <a:latin typeface="Calibri"/>
                <a:cs typeface="Calibri"/>
              </a:rPr>
              <a:t>A</a:t>
            </a:r>
            <a:r>
              <a:rPr sz="1800">
                <a:latin typeface="Calibri"/>
                <a:cs typeface="Calibri"/>
              </a:rPr>
              <a:t>N</a:t>
            </a:r>
          </a:p>
        </p:txBody>
      </p:sp>
      <p:sp>
        <p:nvSpPr>
          <p:cNvPr id="13" name="object 13"/>
          <p:cNvSpPr/>
          <p:nvPr/>
        </p:nvSpPr>
        <p:spPr>
          <a:xfrm>
            <a:off x="3087903" y="3399936"/>
            <a:ext cx="128414" cy="196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87903" y="3399935"/>
            <a:ext cx="128905" cy="196850"/>
          </a:xfrm>
          <a:custGeom>
            <a:avLst/>
            <a:gdLst/>
            <a:ahLst/>
            <a:cxnLst/>
            <a:rect l="l" t="t" r="r" b="b"/>
            <a:pathLst>
              <a:path w="128905" h="196850">
                <a:moveTo>
                  <a:pt x="0" y="0"/>
                </a:moveTo>
                <a:lnTo>
                  <a:pt x="128414" y="0"/>
                </a:lnTo>
                <a:lnTo>
                  <a:pt x="128414" y="196685"/>
                </a:lnTo>
                <a:lnTo>
                  <a:pt x="0" y="19668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20590" y="2990022"/>
            <a:ext cx="650965" cy="5069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97964" y="3038655"/>
            <a:ext cx="316524" cy="2321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34713" y="4041703"/>
            <a:ext cx="204697" cy="1233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34713" y="4041703"/>
            <a:ext cx="205104" cy="123825"/>
          </a:xfrm>
          <a:custGeom>
            <a:avLst/>
            <a:gdLst/>
            <a:ahLst/>
            <a:cxnLst/>
            <a:rect l="l" t="t" r="r" b="b"/>
            <a:pathLst>
              <a:path w="205105" h="123825">
                <a:moveTo>
                  <a:pt x="204698" y="0"/>
                </a:moveTo>
                <a:lnTo>
                  <a:pt x="204698" y="123387"/>
                </a:lnTo>
                <a:lnTo>
                  <a:pt x="0" y="123387"/>
                </a:lnTo>
                <a:lnTo>
                  <a:pt x="0" y="0"/>
                </a:lnTo>
                <a:lnTo>
                  <a:pt x="204698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26783" y="5133956"/>
            <a:ext cx="128414" cy="1966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26783" y="5133956"/>
            <a:ext cx="128905" cy="196850"/>
          </a:xfrm>
          <a:custGeom>
            <a:avLst/>
            <a:gdLst/>
            <a:ahLst/>
            <a:cxnLst/>
            <a:rect l="l" t="t" r="r" b="b"/>
            <a:pathLst>
              <a:path w="128905" h="196850">
                <a:moveTo>
                  <a:pt x="0" y="0"/>
                </a:moveTo>
                <a:lnTo>
                  <a:pt x="128414" y="0"/>
                </a:lnTo>
                <a:lnTo>
                  <a:pt x="128414" y="196685"/>
                </a:lnTo>
                <a:lnTo>
                  <a:pt x="0" y="19668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85543" y="4089354"/>
            <a:ext cx="204698" cy="1233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85544" y="4089354"/>
            <a:ext cx="205104" cy="123825"/>
          </a:xfrm>
          <a:custGeom>
            <a:avLst/>
            <a:gdLst/>
            <a:ahLst/>
            <a:cxnLst/>
            <a:rect l="l" t="t" r="r" b="b"/>
            <a:pathLst>
              <a:path w="205104" h="123825">
                <a:moveTo>
                  <a:pt x="204698" y="0"/>
                </a:moveTo>
                <a:lnTo>
                  <a:pt x="204698" y="123387"/>
                </a:lnTo>
                <a:lnTo>
                  <a:pt x="0" y="123387"/>
                </a:lnTo>
                <a:lnTo>
                  <a:pt x="0" y="0"/>
                </a:lnTo>
                <a:lnTo>
                  <a:pt x="204698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2477" y="3815648"/>
            <a:ext cx="650965" cy="5069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09851" y="3864282"/>
            <a:ext cx="316524" cy="2321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02119" y="3935211"/>
            <a:ext cx="650965" cy="506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67549" y="3983846"/>
            <a:ext cx="316524" cy="2321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2805" y="3464486"/>
            <a:ext cx="204094" cy="76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62269" y="5282903"/>
            <a:ext cx="650965" cy="5069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39643" y="5331537"/>
            <a:ext cx="316524" cy="2321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469866" y="3220211"/>
            <a:ext cx="1446530" cy="40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90"/>
              </a:lnSpc>
              <a:spcBef>
                <a:spcPts val="100"/>
              </a:spcBef>
            </a:pPr>
            <a:r>
              <a:rPr sz="1400" spc="-5">
                <a:latin typeface="Calibri"/>
                <a:cs typeface="Calibri"/>
              </a:rPr>
              <a:t>137.196.7.78</a:t>
            </a:r>
            <a:endParaRPr sz="1400">
              <a:latin typeface="Calibri"/>
              <a:cs typeface="Calibri"/>
            </a:endParaRPr>
          </a:p>
          <a:p>
            <a:pPr marL="31115">
              <a:lnSpc>
                <a:spcPts val="1490"/>
              </a:lnSpc>
            </a:pPr>
            <a:r>
              <a:rPr sz="1400" spc="-5">
                <a:latin typeface="Calibri"/>
                <a:cs typeface="Calibri"/>
              </a:rPr>
              <a:t>1A-2F-BB-76-09-AD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99711" y="4518660"/>
            <a:ext cx="140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ts val="1440"/>
              </a:lnSpc>
              <a:spcBef>
                <a:spcPts val="100"/>
              </a:spcBef>
            </a:pPr>
            <a:r>
              <a:rPr sz="1400" spc="-10">
                <a:latin typeface="Calibri"/>
                <a:cs typeface="Calibri"/>
              </a:rPr>
              <a:t>58-23-D7-FA-20-B0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440"/>
              </a:lnSpc>
            </a:pPr>
            <a:r>
              <a:rPr sz="1400" spc="-5">
                <a:latin typeface="Calibri"/>
                <a:cs typeface="Calibri"/>
              </a:rPr>
              <a:t>137.196.7.14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73291" y="5131308"/>
            <a:ext cx="14090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">
              <a:lnSpc>
                <a:spcPts val="1500"/>
              </a:lnSpc>
              <a:spcBef>
                <a:spcPts val="100"/>
              </a:spcBef>
            </a:pPr>
            <a:r>
              <a:rPr sz="1400" spc="-5">
                <a:latin typeface="Calibri"/>
                <a:cs typeface="Calibri"/>
              </a:rPr>
              <a:t>0C-C4-11-6F-E3-98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00"/>
              </a:lnSpc>
            </a:pPr>
            <a:r>
              <a:rPr sz="1400" spc="-5">
                <a:latin typeface="Calibri"/>
                <a:cs typeface="Calibri"/>
              </a:rPr>
              <a:t>137.196.7.88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27302" y="4533900"/>
            <a:ext cx="13779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00"/>
              </a:lnSpc>
              <a:spcBef>
                <a:spcPts val="100"/>
              </a:spcBef>
            </a:pPr>
            <a:r>
              <a:rPr sz="1400" spc="-5">
                <a:latin typeface="Calibri"/>
                <a:cs typeface="Calibri"/>
              </a:rPr>
              <a:t>71-65-F7-2B-08-53</a:t>
            </a:r>
            <a:endParaRPr sz="1400">
              <a:latin typeface="Calibri"/>
              <a:cs typeface="Calibri"/>
            </a:endParaRPr>
          </a:p>
          <a:p>
            <a:pPr marL="15875">
              <a:lnSpc>
                <a:spcPts val="1500"/>
              </a:lnSpc>
            </a:pPr>
            <a:r>
              <a:rPr sz="1400" spc="-5">
                <a:latin typeface="Calibri"/>
                <a:cs typeface="Calibri"/>
              </a:rPr>
              <a:t>137.196.7.23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785872" y="2630423"/>
            <a:ext cx="463295" cy="5029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818926" y="2716696"/>
            <a:ext cx="344805" cy="384810"/>
          </a:xfrm>
          <a:prstGeom prst="rect">
            <a:avLst/>
          </a:prstGeom>
          <a:solidFill>
            <a:srgbClr val="FFFFFF"/>
          </a:solidFill>
          <a:ln w="12700">
            <a:solidFill>
              <a:srgbClr val="2F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670">
              <a:lnSpc>
                <a:spcPts val="1520"/>
              </a:lnSpc>
            </a:pPr>
            <a:r>
              <a:rPr sz="1400">
                <a:latin typeface="Calibri"/>
                <a:cs typeface="Calibri"/>
              </a:rPr>
              <a:t>ARP</a:t>
            </a:r>
          </a:p>
        </p:txBody>
      </p:sp>
      <p:sp>
        <p:nvSpPr>
          <p:cNvPr id="36" name="object 36"/>
          <p:cNvSpPr/>
          <p:nvPr/>
        </p:nvSpPr>
        <p:spPr>
          <a:xfrm>
            <a:off x="2496311" y="5117591"/>
            <a:ext cx="463295" cy="5029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28326" y="5203372"/>
            <a:ext cx="344805" cy="384810"/>
          </a:xfrm>
          <a:prstGeom prst="rect">
            <a:avLst/>
          </a:prstGeom>
          <a:solidFill>
            <a:srgbClr val="FFFFFF"/>
          </a:solidFill>
          <a:ln w="12700">
            <a:solidFill>
              <a:srgbClr val="2F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670">
              <a:lnSpc>
                <a:spcPts val="1525"/>
              </a:lnSpc>
            </a:pPr>
            <a:r>
              <a:rPr sz="1400">
                <a:latin typeface="Calibri"/>
                <a:cs typeface="Calibri"/>
              </a:rPr>
              <a:t>ARP</a:t>
            </a:r>
          </a:p>
        </p:txBody>
      </p:sp>
      <p:sp>
        <p:nvSpPr>
          <p:cNvPr id="38" name="object 38"/>
          <p:cNvSpPr/>
          <p:nvPr/>
        </p:nvSpPr>
        <p:spPr>
          <a:xfrm>
            <a:off x="1478280" y="3499103"/>
            <a:ext cx="463295" cy="4998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510748" y="3583767"/>
            <a:ext cx="344805" cy="384810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670">
              <a:lnSpc>
                <a:spcPts val="1535"/>
              </a:lnSpc>
            </a:pPr>
            <a:r>
              <a:rPr sz="1400">
                <a:latin typeface="Calibri"/>
                <a:cs typeface="Calibri"/>
              </a:rPr>
              <a:t>ARP</a:t>
            </a:r>
          </a:p>
        </p:txBody>
      </p:sp>
      <p:sp>
        <p:nvSpPr>
          <p:cNvPr id="40" name="object 40"/>
          <p:cNvSpPr/>
          <p:nvPr/>
        </p:nvSpPr>
        <p:spPr>
          <a:xfrm>
            <a:off x="4654296" y="3752088"/>
            <a:ext cx="460248" cy="5029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684642" y="3838398"/>
            <a:ext cx="344805" cy="384810"/>
          </a:xfrm>
          <a:prstGeom prst="rect">
            <a:avLst/>
          </a:prstGeom>
          <a:solidFill>
            <a:srgbClr val="FFFFFF"/>
          </a:solidFill>
          <a:ln w="12700">
            <a:solidFill>
              <a:srgbClr val="2F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670">
              <a:lnSpc>
                <a:spcPts val="1520"/>
              </a:lnSpc>
            </a:pPr>
            <a:r>
              <a:rPr sz="1400">
                <a:latin typeface="Calibri"/>
                <a:cs typeface="Calibri"/>
              </a:rPr>
              <a:t>ARP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161487" y="2909101"/>
            <a:ext cx="4852670" cy="339979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257810">
              <a:lnSpc>
                <a:spcPts val="3000"/>
              </a:lnSpc>
              <a:spcBef>
                <a:spcPts val="500"/>
              </a:spcBef>
            </a:pP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ARP </a:t>
            </a:r>
            <a:r>
              <a:rPr sz="2800" spc="-15">
                <a:solidFill>
                  <a:srgbClr val="0000A8"/>
                </a:solidFill>
                <a:latin typeface="Calibri"/>
                <a:cs typeface="Calibri"/>
              </a:rPr>
              <a:t>table </a:t>
            </a:r>
            <a:r>
              <a:rPr sz="2800" b="1" spc="-5">
                <a:solidFill>
                  <a:srgbClr val="C00000"/>
                </a:solidFill>
                <a:latin typeface="Calibri"/>
                <a:cs typeface="Calibri"/>
              </a:rPr>
              <a:t>(cache)</a:t>
            </a:r>
            <a:r>
              <a:rPr sz="2800" spc="-5">
                <a:solidFill>
                  <a:srgbClr val="0000A8"/>
                </a:solidFill>
                <a:latin typeface="Calibri"/>
                <a:cs typeface="Calibri"/>
              </a:rPr>
              <a:t>: </a:t>
            </a:r>
            <a:r>
              <a:rPr sz="2800" spc="-5">
                <a:latin typeface="Calibri"/>
                <a:cs typeface="Calibri"/>
              </a:rPr>
              <a:t>each IP node  </a:t>
            </a:r>
            <a:r>
              <a:rPr sz="2800" spc="-10">
                <a:latin typeface="Calibri"/>
                <a:cs typeface="Calibri"/>
              </a:rPr>
              <a:t>(host, </a:t>
            </a:r>
            <a:r>
              <a:rPr sz="2800" spc="-15">
                <a:latin typeface="Calibri"/>
                <a:cs typeface="Calibri"/>
              </a:rPr>
              <a:t>router) </a:t>
            </a:r>
            <a:r>
              <a:rPr sz="2800" spc="-5">
                <a:latin typeface="Calibri"/>
                <a:cs typeface="Calibri"/>
              </a:rPr>
              <a:t>on </a:t>
            </a:r>
            <a:r>
              <a:rPr sz="2800">
                <a:latin typeface="Calibri"/>
                <a:cs typeface="Calibri"/>
              </a:rPr>
              <a:t>LAN </a:t>
            </a:r>
            <a:r>
              <a:rPr sz="2800" spc="-5">
                <a:latin typeface="Calibri"/>
                <a:cs typeface="Calibri"/>
              </a:rPr>
              <a:t>has</a:t>
            </a:r>
            <a:r>
              <a:rPr sz="2800" spc="10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marL="410209" marR="166370" indent="-231775">
              <a:lnSpc>
                <a:spcPts val="3000"/>
              </a:lnSpc>
              <a:spcBef>
                <a:spcPts val="1510"/>
              </a:spcBef>
              <a:buClr>
                <a:srgbClr val="0000A8"/>
              </a:buClr>
              <a:buFont typeface="Arial"/>
              <a:buChar char="•"/>
              <a:tabLst>
                <a:tab pos="410845" algn="l"/>
              </a:tabLst>
            </a:pPr>
            <a:r>
              <a:rPr sz="2800" spc="-30">
                <a:latin typeface="Calibri"/>
                <a:cs typeface="Calibri"/>
              </a:rPr>
              <a:t>IP/MAC </a:t>
            </a:r>
            <a:r>
              <a:rPr sz="2800" spc="-10">
                <a:latin typeface="Calibri"/>
                <a:cs typeface="Calibri"/>
              </a:rPr>
              <a:t>address </a:t>
            </a:r>
            <a:r>
              <a:rPr sz="2800" spc="-5">
                <a:latin typeface="Calibri"/>
                <a:cs typeface="Calibri"/>
              </a:rPr>
              <a:t>mappings </a:t>
            </a:r>
            <a:r>
              <a:rPr sz="2800" spc="-25">
                <a:latin typeface="Calibri"/>
                <a:cs typeface="Calibri"/>
              </a:rPr>
              <a:t>for  </a:t>
            </a:r>
            <a:r>
              <a:rPr sz="2800">
                <a:latin typeface="Calibri"/>
                <a:cs typeface="Calibri"/>
              </a:rPr>
              <a:t>some </a:t>
            </a:r>
            <a:r>
              <a:rPr sz="2800" spc="-5">
                <a:latin typeface="Calibri"/>
                <a:cs typeface="Calibri"/>
              </a:rPr>
              <a:t>LAN nodes:</a:t>
            </a:r>
            <a:endParaRPr sz="28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  <a:spcBef>
                <a:spcPts val="810"/>
              </a:spcBef>
            </a:pPr>
            <a:r>
              <a:rPr sz="2000">
                <a:solidFill>
                  <a:srgbClr val="0000A8"/>
                </a:solidFill>
                <a:latin typeface="Calibri"/>
                <a:cs typeface="Calibri"/>
              </a:rPr>
              <a:t>&lt; </a:t>
            </a:r>
            <a:r>
              <a:rPr sz="2000" spc="-5">
                <a:solidFill>
                  <a:srgbClr val="0000A8"/>
                </a:solidFill>
                <a:latin typeface="Calibri"/>
                <a:cs typeface="Calibri"/>
              </a:rPr>
              <a:t>IP address; MAC address;</a:t>
            </a:r>
            <a:r>
              <a:rPr sz="2000" spc="-10">
                <a:solidFill>
                  <a:srgbClr val="0000A8"/>
                </a:solidFill>
                <a:latin typeface="Calibri"/>
                <a:cs typeface="Calibri"/>
              </a:rPr>
              <a:t> </a:t>
            </a:r>
            <a:r>
              <a:rPr sz="2000" spc="5">
                <a:solidFill>
                  <a:srgbClr val="0000A8"/>
                </a:solidFill>
                <a:latin typeface="Calibri"/>
                <a:cs typeface="Calibri"/>
              </a:rPr>
              <a:t>TTL&gt;</a:t>
            </a:r>
            <a:endParaRPr sz="2000">
              <a:latin typeface="Calibri"/>
              <a:cs typeface="Calibri"/>
            </a:endParaRPr>
          </a:p>
          <a:p>
            <a:pPr marL="410209" marR="5080" indent="-231775">
              <a:lnSpc>
                <a:spcPts val="3000"/>
              </a:lnSpc>
              <a:spcBef>
                <a:spcPts val="484"/>
              </a:spcBef>
              <a:buClr>
                <a:srgbClr val="0000A8"/>
              </a:buClr>
              <a:buFont typeface="Arial"/>
              <a:buChar char="•"/>
              <a:tabLst>
                <a:tab pos="410845" algn="l"/>
              </a:tabLst>
            </a:pPr>
            <a:r>
              <a:rPr sz="2800" spc="10">
                <a:latin typeface="Calibri"/>
                <a:cs typeface="Calibri"/>
              </a:rPr>
              <a:t>TTL </a:t>
            </a:r>
            <a:r>
              <a:rPr sz="2800" spc="-5">
                <a:latin typeface="Calibri"/>
                <a:cs typeface="Calibri"/>
              </a:rPr>
              <a:t>(Time </a:t>
            </a:r>
            <a:r>
              <a:rPr sz="2800" spc="-130">
                <a:latin typeface="Calibri"/>
                <a:cs typeface="Calibri"/>
              </a:rPr>
              <a:t>To </a:t>
            </a:r>
            <a:r>
              <a:rPr sz="2800" spc="-10">
                <a:latin typeface="Calibri"/>
                <a:cs typeface="Calibri"/>
              </a:rPr>
              <a:t>Live): </a:t>
            </a:r>
            <a:r>
              <a:rPr sz="2800" spc="-5">
                <a:latin typeface="Calibri"/>
                <a:cs typeface="Calibri"/>
              </a:rPr>
              <a:t>time </a:t>
            </a:r>
            <a:r>
              <a:rPr sz="2800" spc="-15">
                <a:latin typeface="Calibri"/>
                <a:cs typeface="Calibri"/>
              </a:rPr>
              <a:t>after  </a:t>
            </a:r>
            <a:r>
              <a:rPr sz="2800" spc="-5">
                <a:latin typeface="Calibri"/>
                <a:cs typeface="Calibri"/>
              </a:rPr>
              <a:t>which </a:t>
            </a:r>
            <a:r>
              <a:rPr sz="2800" spc="-10">
                <a:latin typeface="Calibri"/>
                <a:cs typeface="Calibri"/>
              </a:rPr>
              <a:t>address </a:t>
            </a:r>
            <a:r>
              <a:rPr sz="2800">
                <a:latin typeface="Calibri"/>
                <a:cs typeface="Calibri"/>
              </a:rPr>
              <a:t>mapping </a:t>
            </a:r>
            <a:r>
              <a:rPr sz="2800" spc="-5">
                <a:latin typeface="Calibri"/>
                <a:cs typeface="Calibri"/>
              </a:rPr>
              <a:t>will </a:t>
            </a:r>
            <a:r>
              <a:rPr sz="2800">
                <a:latin typeface="Calibri"/>
                <a:cs typeface="Calibri"/>
              </a:rPr>
              <a:t>be  </a:t>
            </a:r>
            <a:r>
              <a:rPr sz="2800" spc="-25">
                <a:latin typeface="Calibri"/>
                <a:cs typeface="Calibri"/>
              </a:rPr>
              <a:t>forgotten </a:t>
            </a:r>
            <a:r>
              <a:rPr sz="2800" spc="-10">
                <a:latin typeface="Calibri"/>
                <a:cs typeface="Calibri"/>
              </a:rPr>
              <a:t>(typically </a:t>
            </a:r>
            <a:r>
              <a:rPr sz="2800">
                <a:latin typeface="Calibri"/>
                <a:cs typeface="Calibri"/>
              </a:rPr>
              <a:t>20</a:t>
            </a:r>
            <a:r>
              <a:rPr sz="2800" spc="15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min)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3A79382-787A-4688-90EB-E10664DE3BD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0075" y="933450"/>
            <a:ext cx="6791325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3533" y="4310143"/>
            <a:ext cx="901700" cy="0"/>
          </a:xfrm>
          <a:custGeom>
            <a:avLst/>
            <a:gdLst/>
            <a:ahLst/>
            <a:cxnLst/>
            <a:rect l="l" t="t" r="r" b="b"/>
            <a:pathLst>
              <a:path w="901700">
                <a:moveTo>
                  <a:pt x="0" y="0"/>
                </a:moveTo>
                <a:lnTo>
                  <a:pt x="90170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88023" y="3390290"/>
            <a:ext cx="0" cy="655955"/>
          </a:xfrm>
          <a:custGeom>
            <a:avLst/>
            <a:gdLst/>
            <a:ahLst/>
            <a:cxnLst/>
            <a:rect l="l" t="t" r="r" b="b"/>
            <a:pathLst>
              <a:path h="655954">
                <a:moveTo>
                  <a:pt x="0" y="0"/>
                </a:moveTo>
                <a:lnTo>
                  <a:pt x="1" y="65563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64393" y="5337533"/>
            <a:ext cx="0" cy="438150"/>
          </a:xfrm>
          <a:custGeom>
            <a:avLst/>
            <a:gdLst/>
            <a:ahLst/>
            <a:cxnLst/>
            <a:rect l="l" t="t" r="r" b="b"/>
            <a:pathLst>
              <a:path h="438150">
                <a:moveTo>
                  <a:pt x="0" y="438150"/>
                </a:moveTo>
                <a:lnTo>
                  <a:pt x="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82739" y="43251"/>
            <a:ext cx="50819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>
                <a:solidFill>
                  <a:srgbClr val="000099"/>
                </a:solidFill>
                <a:latin typeface="Calibri"/>
                <a:cs typeface="Calibri"/>
              </a:rPr>
              <a:t>ARP </a:t>
            </a:r>
            <a:r>
              <a:rPr sz="4400" b="0">
                <a:solidFill>
                  <a:srgbClr val="000099"/>
                </a:solidFill>
                <a:latin typeface="Calibri"/>
                <a:cs typeface="Calibri"/>
              </a:rPr>
              <a:t>protocol in</a:t>
            </a:r>
            <a:r>
              <a:rPr sz="4400" b="0" spc="-70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4400" b="0">
                <a:solidFill>
                  <a:srgbClr val="000099"/>
                </a:solidFill>
                <a:latin typeface="Calibri"/>
                <a:cs typeface="Calibri"/>
              </a:rPr>
              <a:t>action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57572" y="3643182"/>
            <a:ext cx="1990725" cy="2014220"/>
          </a:xfrm>
          <a:custGeom>
            <a:avLst/>
            <a:gdLst/>
            <a:ahLst/>
            <a:cxnLst/>
            <a:rect l="l" t="t" r="r" b="b"/>
            <a:pathLst>
              <a:path w="1990725" h="2014220">
                <a:moveTo>
                  <a:pt x="1931782" y="1378865"/>
                </a:moveTo>
                <a:lnTo>
                  <a:pt x="211109" y="1378865"/>
                </a:lnTo>
                <a:lnTo>
                  <a:pt x="255552" y="1379630"/>
                </a:lnTo>
                <a:lnTo>
                  <a:pt x="305451" y="1388969"/>
                </a:lnTo>
                <a:lnTo>
                  <a:pt x="361197" y="1411474"/>
                </a:lnTo>
                <a:lnTo>
                  <a:pt x="430094" y="1451875"/>
                </a:lnTo>
                <a:lnTo>
                  <a:pt x="468618" y="1477083"/>
                </a:lnTo>
                <a:lnTo>
                  <a:pt x="509363" y="1504922"/>
                </a:lnTo>
                <a:lnTo>
                  <a:pt x="551959" y="1534859"/>
                </a:lnTo>
                <a:lnTo>
                  <a:pt x="733406" y="1664974"/>
                </a:lnTo>
                <a:lnTo>
                  <a:pt x="779676" y="1697437"/>
                </a:lnTo>
                <a:lnTo>
                  <a:pt x="825566" y="1728812"/>
                </a:lnTo>
                <a:lnTo>
                  <a:pt x="870704" y="1758566"/>
                </a:lnTo>
                <a:lnTo>
                  <a:pt x="914719" y="1786170"/>
                </a:lnTo>
                <a:lnTo>
                  <a:pt x="957238" y="1811091"/>
                </a:lnTo>
                <a:lnTo>
                  <a:pt x="997891" y="1832798"/>
                </a:lnTo>
                <a:lnTo>
                  <a:pt x="1097341" y="1882492"/>
                </a:lnTo>
                <a:lnTo>
                  <a:pt x="1147042" y="1906514"/>
                </a:lnTo>
                <a:lnTo>
                  <a:pt x="1196396" y="1929329"/>
                </a:lnTo>
                <a:lnTo>
                  <a:pt x="1245156" y="1950442"/>
                </a:lnTo>
                <a:lnTo>
                  <a:pt x="1293074" y="1969361"/>
                </a:lnTo>
                <a:lnTo>
                  <a:pt x="1339904" y="1985592"/>
                </a:lnTo>
                <a:lnTo>
                  <a:pt x="1385397" y="1998642"/>
                </a:lnTo>
                <a:lnTo>
                  <a:pt x="1429307" y="2008018"/>
                </a:lnTo>
                <a:lnTo>
                  <a:pt x="1471385" y="2013226"/>
                </a:lnTo>
                <a:lnTo>
                  <a:pt x="1511385" y="2013773"/>
                </a:lnTo>
                <a:lnTo>
                  <a:pt x="1549058" y="2009166"/>
                </a:lnTo>
                <a:lnTo>
                  <a:pt x="1591546" y="1997967"/>
                </a:lnTo>
                <a:lnTo>
                  <a:pt x="1631619" y="1981888"/>
                </a:lnTo>
                <a:lnTo>
                  <a:pt x="1669336" y="1960753"/>
                </a:lnTo>
                <a:lnTo>
                  <a:pt x="1704753" y="1934386"/>
                </a:lnTo>
                <a:lnTo>
                  <a:pt x="1737928" y="1902610"/>
                </a:lnTo>
                <a:lnTo>
                  <a:pt x="1768917" y="1865250"/>
                </a:lnTo>
                <a:lnTo>
                  <a:pt x="1797777" y="1822128"/>
                </a:lnTo>
                <a:lnTo>
                  <a:pt x="1824566" y="1773068"/>
                </a:lnTo>
                <a:lnTo>
                  <a:pt x="1849340" y="1717894"/>
                </a:lnTo>
                <a:lnTo>
                  <a:pt x="1872156" y="1656430"/>
                </a:lnTo>
                <a:lnTo>
                  <a:pt x="1894052" y="1579419"/>
                </a:lnTo>
                <a:lnTo>
                  <a:pt x="1904181" y="1534859"/>
                </a:lnTo>
                <a:lnTo>
                  <a:pt x="1913703" y="1487202"/>
                </a:lnTo>
                <a:lnTo>
                  <a:pt x="1922677" y="1436645"/>
                </a:lnTo>
                <a:lnTo>
                  <a:pt x="1931077" y="1383791"/>
                </a:lnTo>
                <a:lnTo>
                  <a:pt x="1931782" y="1378865"/>
                </a:lnTo>
                <a:close/>
              </a:path>
              <a:path w="1990725" h="2014220">
                <a:moveTo>
                  <a:pt x="389059" y="0"/>
                </a:moveTo>
                <a:lnTo>
                  <a:pt x="292800" y="7318"/>
                </a:lnTo>
                <a:lnTo>
                  <a:pt x="241297" y="19872"/>
                </a:lnTo>
                <a:lnTo>
                  <a:pt x="196481" y="37909"/>
                </a:lnTo>
                <a:lnTo>
                  <a:pt x="157648" y="61147"/>
                </a:lnTo>
                <a:lnTo>
                  <a:pt x="124094" y="89305"/>
                </a:lnTo>
                <a:lnTo>
                  <a:pt x="95116" y="122101"/>
                </a:lnTo>
                <a:lnTo>
                  <a:pt x="70010" y="159250"/>
                </a:lnTo>
                <a:lnTo>
                  <a:pt x="48071" y="200473"/>
                </a:lnTo>
                <a:lnTo>
                  <a:pt x="28597" y="245486"/>
                </a:lnTo>
                <a:lnTo>
                  <a:pt x="16674" y="283255"/>
                </a:lnTo>
                <a:lnTo>
                  <a:pt x="8315" y="325822"/>
                </a:lnTo>
                <a:lnTo>
                  <a:pt x="3057" y="372403"/>
                </a:lnTo>
                <a:lnTo>
                  <a:pt x="439" y="422217"/>
                </a:lnTo>
                <a:lnTo>
                  <a:pt x="0" y="474479"/>
                </a:lnTo>
                <a:lnTo>
                  <a:pt x="1275" y="528409"/>
                </a:lnTo>
                <a:lnTo>
                  <a:pt x="3805" y="583224"/>
                </a:lnTo>
                <a:lnTo>
                  <a:pt x="7127" y="638140"/>
                </a:lnTo>
                <a:lnTo>
                  <a:pt x="10778" y="692376"/>
                </a:lnTo>
                <a:lnTo>
                  <a:pt x="14298" y="745149"/>
                </a:lnTo>
                <a:lnTo>
                  <a:pt x="17223" y="795677"/>
                </a:lnTo>
                <a:lnTo>
                  <a:pt x="19093" y="843177"/>
                </a:lnTo>
                <a:lnTo>
                  <a:pt x="19773" y="899056"/>
                </a:lnTo>
                <a:lnTo>
                  <a:pt x="19398" y="956288"/>
                </a:lnTo>
                <a:lnTo>
                  <a:pt x="18623" y="1013872"/>
                </a:lnTo>
                <a:lnTo>
                  <a:pt x="18105" y="1070809"/>
                </a:lnTo>
                <a:lnTo>
                  <a:pt x="18500" y="1126101"/>
                </a:lnTo>
                <a:lnTo>
                  <a:pt x="20462" y="1178747"/>
                </a:lnTo>
                <a:lnTo>
                  <a:pt x="24648" y="1227748"/>
                </a:lnTo>
                <a:lnTo>
                  <a:pt x="31714" y="1272104"/>
                </a:lnTo>
                <a:lnTo>
                  <a:pt x="42314" y="1310817"/>
                </a:lnTo>
                <a:lnTo>
                  <a:pt x="80111" y="1369678"/>
                </a:lnTo>
                <a:lnTo>
                  <a:pt x="137035" y="1384682"/>
                </a:lnTo>
                <a:lnTo>
                  <a:pt x="171737" y="1382080"/>
                </a:lnTo>
                <a:lnTo>
                  <a:pt x="211109" y="1378865"/>
                </a:lnTo>
                <a:lnTo>
                  <a:pt x="1931782" y="1378865"/>
                </a:lnTo>
                <a:lnTo>
                  <a:pt x="1938899" y="1329142"/>
                </a:lnTo>
                <a:lnTo>
                  <a:pt x="1946140" y="1273198"/>
                </a:lnTo>
                <a:lnTo>
                  <a:pt x="1952794" y="1216461"/>
                </a:lnTo>
                <a:lnTo>
                  <a:pt x="1958859" y="1159433"/>
                </a:lnTo>
                <a:lnTo>
                  <a:pt x="1964328" y="1102615"/>
                </a:lnTo>
                <a:lnTo>
                  <a:pt x="1969200" y="1046509"/>
                </a:lnTo>
                <a:lnTo>
                  <a:pt x="1973468" y="991615"/>
                </a:lnTo>
                <a:lnTo>
                  <a:pt x="1977130" y="938436"/>
                </a:lnTo>
                <a:lnTo>
                  <a:pt x="1980181" y="887472"/>
                </a:lnTo>
                <a:lnTo>
                  <a:pt x="1982617" y="839225"/>
                </a:lnTo>
                <a:lnTo>
                  <a:pt x="1984433" y="794197"/>
                </a:lnTo>
                <a:lnTo>
                  <a:pt x="1985626" y="752888"/>
                </a:lnTo>
                <a:lnTo>
                  <a:pt x="1986191" y="715801"/>
                </a:lnTo>
                <a:lnTo>
                  <a:pt x="1987560" y="647590"/>
                </a:lnTo>
                <a:lnTo>
                  <a:pt x="1989515" y="589015"/>
                </a:lnTo>
                <a:lnTo>
                  <a:pt x="1990414" y="538707"/>
                </a:lnTo>
                <a:lnTo>
                  <a:pt x="1988616" y="495293"/>
                </a:lnTo>
                <a:lnTo>
                  <a:pt x="1982476" y="457404"/>
                </a:lnTo>
                <a:lnTo>
                  <a:pt x="1950604" y="392714"/>
                </a:lnTo>
                <a:lnTo>
                  <a:pt x="1921587" y="363172"/>
                </a:lnTo>
                <a:lnTo>
                  <a:pt x="1881659" y="333669"/>
                </a:lnTo>
                <a:lnTo>
                  <a:pt x="1816805" y="301708"/>
                </a:lnTo>
                <a:lnTo>
                  <a:pt x="1777811" y="288362"/>
                </a:lnTo>
                <a:lnTo>
                  <a:pt x="1735092" y="276471"/>
                </a:lnTo>
                <a:lnTo>
                  <a:pt x="1689138" y="265808"/>
                </a:lnTo>
                <a:lnTo>
                  <a:pt x="1640438" y="256146"/>
                </a:lnTo>
                <a:lnTo>
                  <a:pt x="1589483" y="247259"/>
                </a:lnTo>
                <a:lnTo>
                  <a:pt x="1318024" y="206528"/>
                </a:lnTo>
                <a:lnTo>
                  <a:pt x="1263825" y="197537"/>
                </a:lnTo>
                <a:lnTo>
                  <a:pt x="1210801" y="187736"/>
                </a:lnTo>
                <a:lnTo>
                  <a:pt x="1159440" y="176898"/>
                </a:lnTo>
                <a:lnTo>
                  <a:pt x="1110940" y="165373"/>
                </a:lnTo>
                <a:lnTo>
                  <a:pt x="1060161" y="152441"/>
                </a:lnTo>
                <a:lnTo>
                  <a:pt x="731810" y="62994"/>
                </a:lnTo>
                <a:lnTo>
                  <a:pt x="677166" y="49057"/>
                </a:lnTo>
                <a:lnTo>
                  <a:pt x="623696" y="36240"/>
                </a:lnTo>
                <a:lnTo>
                  <a:pt x="571831" y="24859"/>
                </a:lnTo>
                <a:lnTo>
                  <a:pt x="522004" y="15228"/>
                </a:lnTo>
                <a:lnTo>
                  <a:pt x="474645" y="7664"/>
                </a:lnTo>
                <a:lnTo>
                  <a:pt x="430186" y="2483"/>
                </a:lnTo>
                <a:lnTo>
                  <a:pt x="389059" y="0"/>
                </a:lnTo>
                <a:close/>
              </a:path>
            </a:pathLst>
          </a:custGeom>
          <a:solidFill>
            <a:srgbClr val="9CE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51623" y="4359150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>
                <a:moveTo>
                  <a:pt x="796925" y="0"/>
                </a:moveTo>
                <a:lnTo>
                  <a:pt x="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72026" y="4475168"/>
            <a:ext cx="76200" cy="373380"/>
          </a:xfrm>
          <a:custGeom>
            <a:avLst/>
            <a:gdLst/>
            <a:ahLst/>
            <a:cxnLst/>
            <a:rect l="l" t="t" r="r" b="b"/>
            <a:pathLst>
              <a:path w="76200" h="373379">
                <a:moveTo>
                  <a:pt x="42862" y="63500"/>
                </a:moveTo>
                <a:lnTo>
                  <a:pt x="33337" y="63500"/>
                </a:lnTo>
                <a:lnTo>
                  <a:pt x="33336" y="373062"/>
                </a:lnTo>
                <a:lnTo>
                  <a:pt x="42861" y="373062"/>
                </a:lnTo>
                <a:lnTo>
                  <a:pt x="42862" y="63500"/>
                </a:lnTo>
                <a:close/>
              </a:path>
              <a:path w="76200" h="373379">
                <a:moveTo>
                  <a:pt x="38100" y="0"/>
                </a:moveTo>
                <a:lnTo>
                  <a:pt x="0" y="76200"/>
                </a:lnTo>
                <a:lnTo>
                  <a:pt x="33337" y="76200"/>
                </a:lnTo>
                <a:lnTo>
                  <a:pt x="33337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73379">
                <a:moveTo>
                  <a:pt x="69850" y="63500"/>
                </a:moveTo>
                <a:lnTo>
                  <a:pt x="42862" y="63500"/>
                </a:lnTo>
                <a:lnTo>
                  <a:pt x="42862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93651" y="3392112"/>
            <a:ext cx="160337" cy="255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93651" y="3392112"/>
            <a:ext cx="160655" cy="255904"/>
          </a:xfrm>
          <a:custGeom>
            <a:avLst/>
            <a:gdLst/>
            <a:ahLst/>
            <a:cxnLst/>
            <a:rect l="l" t="t" r="r" b="b"/>
            <a:pathLst>
              <a:path w="160654" h="255904">
                <a:moveTo>
                  <a:pt x="0" y="0"/>
                </a:moveTo>
                <a:lnTo>
                  <a:pt x="160338" y="0"/>
                </a:lnTo>
                <a:lnTo>
                  <a:pt x="160338" y="255587"/>
                </a:lnTo>
                <a:lnTo>
                  <a:pt x="0" y="2555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35021" y="2859441"/>
            <a:ext cx="812800" cy="658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92477" y="5645422"/>
            <a:ext cx="160337" cy="255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81353" y="2922638"/>
            <a:ext cx="395215" cy="3016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92477" y="5645422"/>
            <a:ext cx="160655" cy="255904"/>
          </a:xfrm>
          <a:custGeom>
            <a:avLst/>
            <a:gdLst/>
            <a:ahLst/>
            <a:cxnLst/>
            <a:rect l="l" t="t" r="r" b="b"/>
            <a:pathLst>
              <a:path w="160654" h="255904">
                <a:moveTo>
                  <a:pt x="0" y="0"/>
                </a:moveTo>
                <a:lnTo>
                  <a:pt x="160338" y="0"/>
                </a:lnTo>
                <a:lnTo>
                  <a:pt x="160338" y="255587"/>
                </a:lnTo>
                <a:lnTo>
                  <a:pt x="0" y="2555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89034" y="4287992"/>
            <a:ext cx="255586" cy="160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89033" y="4287992"/>
            <a:ext cx="255904" cy="160655"/>
          </a:xfrm>
          <a:custGeom>
            <a:avLst/>
            <a:gdLst/>
            <a:ahLst/>
            <a:cxnLst/>
            <a:rect l="l" t="t" r="r" b="b"/>
            <a:pathLst>
              <a:path w="255904" h="160654">
                <a:moveTo>
                  <a:pt x="255587" y="0"/>
                </a:moveTo>
                <a:lnTo>
                  <a:pt x="255587" y="160338"/>
                </a:lnTo>
                <a:lnTo>
                  <a:pt x="0" y="160338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84867" y="4087688"/>
            <a:ext cx="812800" cy="658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16284" y="4150886"/>
            <a:ext cx="395215" cy="3016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37343" y="5838976"/>
            <a:ext cx="812800" cy="658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83674" y="5902175"/>
            <a:ext cx="395215" cy="3016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287148" y="4850892"/>
            <a:ext cx="15779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ts val="1620"/>
              </a:lnSpc>
              <a:spcBef>
                <a:spcPts val="100"/>
              </a:spcBef>
            </a:pPr>
            <a:r>
              <a:rPr sz="1400" spc="-10">
                <a:latin typeface="Arial"/>
                <a:cs typeface="Arial"/>
              </a:rPr>
              <a:t>58-23-D7-FA-20-B0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20"/>
              </a:lnSpc>
            </a:pPr>
            <a:r>
              <a:rPr sz="1400" spc="-5">
                <a:latin typeface="Arial"/>
                <a:cs typeface="Arial"/>
              </a:rPr>
              <a:t>137.196.7.14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75209" y="3843020"/>
            <a:ext cx="191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0000A8"/>
                </a:solidFill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95156" y="2709164"/>
            <a:ext cx="187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0000A8"/>
                </a:solidFill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86217" y="3659394"/>
            <a:ext cx="321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5"/>
              </a:lnSpc>
            </a:pPr>
            <a:r>
              <a:rPr sz="1800" spc="20">
                <a:latin typeface="Calibri"/>
                <a:cs typeface="Calibri"/>
              </a:rPr>
              <a:t>T</a:t>
            </a:r>
            <a:r>
              <a:rPr sz="1800" spc="-5">
                <a:latin typeface="Calibri"/>
                <a:cs typeface="Calibri"/>
              </a:rPr>
              <a:t>T</a:t>
            </a:r>
            <a:r>
              <a:rPr sz="1800">
                <a:latin typeface="Calibri"/>
                <a:cs typeface="Calibri"/>
              </a:rPr>
              <a:t>L</a:t>
            </a:r>
          </a:p>
        </p:txBody>
      </p:sp>
      <p:sp>
        <p:nvSpPr>
          <p:cNvPr id="25" name="object 25"/>
          <p:cNvSpPr/>
          <p:nvPr/>
        </p:nvSpPr>
        <p:spPr>
          <a:xfrm>
            <a:off x="5266973" y="4465718"/>
            <a:ext cx="76200" cy="373380"/>
          </a:xfrm>
          <a:custGeom>
            <a:avLst/>
            <a:gdLst/>
            <a:ahLst/>
            <a:cxnLst/>
            <a:rect l="l" t="t" r="r" b="b"/>
            <a:pathLst>
              <a:path w="76200" h="373379">
                <a:moveTo>
                  <a:pt x="42862" y="63500"/>
                </a:moveTo>
                <a:lnTo>
                  <a:pt x="33337" y="63500"/>
                </a:lnTo>
                <a:lnTo>
                  <a:pt x="33337" y="373062"/>
                </a:lnTo>
                <a:lnTo>
                  <a:pt x="42862" y="373062"/>
                </a:lnTo>
                <a:lnTo>
                  <a:pt x="42862" y="63500"/>
                </a:lnTo>
                <a:close/>
              </a:path>
              <a:path w="76200" h="373379">
                <a:moveTo>
                  <a:pt x="38101" y="0"/>
                </a:moveTo>
                <a:lnTo>
                  <a:pt x="0" y="76200"/>
                </a:lnTo>
                <a:lnTo>
                  <a:pt x="33337" y="76200"/>
                </a:lnTo>
                <a:lnTo>
                  <a:pt x="33337" y="63500"/>
                </a:lnTo>
                <a:lnTo>
                  <a:pt x="69850" y="63500"/>
                </a:lnTo>
                <a:lnTo>
                  <a:pt x="38101" y="0"/>
                </a:lnTo>
                <a:close/>
              </a:path>
              <a:path w="76200" h="373379">
                <a:moveTo>
                  <a:pt x="69850" y="63500"/>
                </a:moveTo>
                <a:lnTo>
                  <a:pt x="42862" y="63500"/>
                </a:lnTo>
                <a:lnTo>
                  <a:pt x="42862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19368" y="4226072"/>
            <a:ext cx="255587" cy="1603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19369" y="4226072"/>
            <a:ext cx="255904" cy="160655"/>
          </a:xfrm>
          <a:custGeom>
            <a:avLst/>
            <a:gdLst/>
            <a:ahLst/>
            <a:cxnLst/>
            <a:rect l="l" t="t" r="r" b="b"/>
            <a:pathLst>
              <a:path w="255904" h="160654">
                <a:moveTo>
                  <a:pt x="255587" y="0"/>
                </a:moveTo>
                <a:lnTo>
                  <a:pt x="255587" y="160338"/>
                </a:lnTo>
                <a:lnTo>
                  <a:pt x="0" y="160338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79020" y="3932318"/>
            <a:ext cx="812800" cy="658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466238" y="4872228"/>
            <a:ext cx="1530985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Arial"/>
                <a:cs typeface="Arial"/>
              </a:rPr>
              <a:t>71-65-</a:t>
            </a:r>
            <a:r>
              <a:rPr sz="1400" spc="-10">
                <a:latin typeface="Arial"/>
                <a:cs typeface="Arial"/>
              </a:rPr>
              <a:t>F</a:t>
            </a:r>
            <a:r>
              <a:rPr sz="1400" spc="-5">
                <a:latin typeface="Arial"/>
                <a:cs typeface="Arial"/>
              </a:rPr>
              <a:t>7-2</a:t>
            </a:r>
            <a:r>
              <a:rPr sz="1400">
                <a:latin typeface="Arial"/>
                <a:cs typeface="Arial"/>
              </a:rPr>
              <a:t>B</a:t>
            </a:r>
            <a:r>
              <a:rPr sz="1400" spc="-5">
                <a:latin typeface="Arial"/>
                <a:cs typeface="Arial"/>
              </a:rPr>
              <a:t>-08-53</a:t>
            </a:r>
            <a:endParaRPr sz="14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25"/>
              </a:spcBef>
            </a:pPr>
            <a:r>
              <a:rPr sz="1400" spc="-5">
                <a:latin typeface="Arial"/>
                <a:cs typeface="Arial"/>
              </a:rPr>
              <a:t>137.196.7.23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99720" y="3610402"/>
            <a:ext cx="820846" cy="10752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353100" y="3782059"/>
            <a:ext cx="201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0000A8"/>
                </a:solidFill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32452" y="3616752"/>
            <a:ext cx="3180715" cy="1060450"/>
          </a:xfrm>
          <a:custGeom>
            <a:avLst/>
            <a:gdLst/>
            <a:ahLst/>
            <a:cxnLst/>
            <a:rect l="l" t="t" r="r" b="b"/>
            <a:pathLst>
              <a:path w="3180715" h="1060450">
                <a:moveTo>
                  <a:pt x="0" y="1060174"/>
                </a:moveTo>
                <a:lnTo>
                  <a:pt x="3180521" y="1060174"/>
                </a:lnTo>
                <a:lnTo>
                  <a:pt x="3180521" y="0"/>
                </a:lnTo>
                <a:lnTo>
                  <a:pt x="0" y="0"/>
                </a:lnTo>
                <a:lnTo>
                  <a:pt x="0" y="10601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044716" y="3330955"/>
            <a:ext cx="1331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Calibri"/>
                <a:cs typeface="Calibri"/>
              </a:rPr>
              <a:t>ARP </a:t>
            </a:r>
            <a:r>
              <a:rPr sz="1800" spc="-10">
                <a:latin typeface="Calibri"/>
                <a:cs typeface="Calibri"/>
              </a:rPr>
              <a:t>table </a:t>
            </a:r>
            <a:r>
              <a:rPr sz="1800" spc="-5">
                <a:latin typeface="Calibri"/>
                <a:cs typeface="Calibri"/>
              </a:rPr>
              <a:t>in</a:t>
            </a:r>
            <a:r>
              <a:rPr sz="1800" spc="-35">
                <a:latin typeface="Calibri"/>
                <a:cs typeface="Calibri"/>
              </a:rPr>
              <a:t> </a:t>
            </a:r>
            <a:r>
              <a:rPr sz="1800">
                <a:solidFill>
                  <a:srgbClr val="0000A8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1226102" y="3610402"/>
          <a:ext cx="3179444" cy="10601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6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-5">
                          <a:latin typeface="Calibri"/>
                          <a:cs typeface="Calibri"/>
                        </a:rPr>
                        <a:t>IP</a:t>
                      </a:r>
                      <a:r>
                        <a:rPr sz="18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sz="1800">
                          <a:latin typeface="Calibri"/>
                          <a:cs typeface="Calibri"/>
                        </a:rPr>
                        <a:t>addr</a:t>
                      </a:r>
                    </a:p>
                  </a:txBody>
                  <a:tcPr marL="0" marR="0" marT="133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89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>
                          <a:latin typeface="Calibri"/>
                          <a:cs typeface="Calibri"/>
                        </a:rPr>
                        <a:t>MAC</a:t>
                      </a:r>
                      <a:r>
                        <a:rPr sz="18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sz="1800">
                          <a:latin typeface="Calibri"/>
                          <a:cs typeface="Calibri"/>
                        </a:rPr>
                        <a:t>addr</a:t>
                      </a:r>
                    </a:p>
                  </a:txBody>
                  <a:tcPr marL="0" marR="0" marT="317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2135"/>
                        </a:lnSpc>
                        <a:spcBef>
                          <a:spcPts val="320"/>
                        </a:spcBef>
                      </a:pPr>
                      <a:r>
                        <a:rPr sz="1800" spc="5">
                          <a:latin typeface="Calibri"/>
                          <a:cs typeface="Calibri"/>
                        </a:rPr>
                        <a:t>TTL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4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>
            <a:off x="1066800" y="914400"/>
            <a:ext cx="8194675" cy="833119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lang="en-US" sz="2800" spc="-20">
                <a:latin typeface="Calibri"/>
                <a:cs typeface="Calibri"/>
              </a:rPr>
              <a:t>E</a:t>
            </a:r>
            <a:r>
              <a:rPr sz="2800" spc="-20">
                <a:latin typeface="Calibri"/>
                <a:cs typeface="Calibri"/>
              </a:rPr>
              <a:t>xample: </a:t>
            </a:r>
            <a:r>
              <a:rPr sz="2800">
                <a:latin typeface="Calibri"/>
                <a:cs typeface="Calibri"/>
              </a:rPr>
              <a:t>A </a:t>
            </a:r>
            <a:r>
              <a:rPr sz="2800" spc="-15">
                <a:latin typeface="Calibri"/>
                <a:cs typeface="Calibri"/>
              </a:rPr>
              <a:t>wants to </a:t>
            </a:r>
            <a:r>
              <a:rPr sz="2800" spc="-5">
                <a:latin typeface="Calibri"/>
                <a:cs typeface="Calibri"/>
              </a:rPr>
              <a:t>send </a:t>
            </a:r>
            <a:r>
              <a:rPr sz="2800" spc="-20">
                <a:latin typeface="Calibri"/>
                <a:cs typeface="Calibri"/>
              </a:rPr>
              <a:t>datagram </a:t>
            </a:r>
            <a:r>
              <a:rPr sz="2800" spc="-15">
                <a:latin typeface="Calibri"/>
                <a:cs typeface="Calibri"/>
              </a:rPr>
              <a:t>to</a:t>
            </a:r>
            <a:r>
              <a:rPr sz="2800" spc="95">
                <a:latin typeface="Calibri"/>
                <a:cs typeface="Calibri"/>
              </a:rPr>
              <a:t> </a:t>
            </a:r>
            <a:r>
              <a:rPr sz="2800">
                <a:latin typeface="Calibri"/>
                <a:cs typeface="Calibri"/>
              </a:rPr>
              <a:t>B</a:t>
            </a:r>
          </a:p>
          <a:p>
            <a:pPr marL="365125" indent="-235585">
              <a:lnSpc>
                <a:spcPct val="100000"/>
              </a:lnSpc>
              <a:spcBef>
                <a:spcPts val="250"/>
              </a:spcBef>
              <a:buClr>
                <a:srgbClr val="0000A8"/>
              </a:buClr>
              <a:buFont typeface="Arial"/>
              <a:buChar char="•"/>
              <a:tabLst>
                <a:tab pos="364490" algn="l"/>
                <a:tab pos="365125" algn="l"/>
              </a:tabLst>
            </a:pPr>
            <a:r>
              <a:rPr sz="2000" spc="-5">
                <a:latin typeface="Calibri"/>
                <a:cs typeface="Calibri"/>
              </a:rPr>
              <a:t>B</a:t>
            </a:r>
            <a:r>
              <a:rPr sz="2000" spc="-5">
                <a:latin typeface="Yu Gothic"/>
                <a:cs typeface="Yu Gothic"/>
              </a:rPr>
              <a:t>ʼ</a:t>
            </a:r>
            <a:r>
              <a:rPr sz="2000" spc="-5">
                <a:latin typeface="Calibri"/>
                <a:cs typeface="Calibri"/>
              </a:rPr>
              <a:t>s MAC address not </a:t>
            </a:r>
            <a:r>
              <a:rPr sz="2000">
                <a:latin typeface="Calibri"/>
                <a:cs typeface="Calibri"/>
              </a:rPr>
              <a:t>in </a:t>
            </a:r>
            <a:r>
              <a:rPr sz="2000" spc="-65">
                <a:latin typeface="Calibri"/>
                <a:cs typeface="Calibri"/>
              </a:rPr>
              <a:t>A’s </a:t>
            </a:r>
            <a:r>
              <a:rPr sz="2000">
                <a:latin typeface="Calibri"/>
                <a:cs typeface="Calibri"/>
              </a:rPr>
              <a:t>ARP </a:t>
            </a:r>
            <a:r>
              <a:rPr sz="2000" spc="-5">
                <a:latin typeface="Calibri"/>
                <a:cs typeface="Calibri"/>
              </a:rPr>
              <a:t>table, </a:t>
            </a:r>
            <a:r>
              <a:rPr sz="2000">
                <a:latin typeface="Calibri"/>
                <a:cs typeface="Calibri"/>
              </a:rPr>
              <a:t>so A </a:t>
            </a:r>
            <a:r>
              <a:rPr sz="2000" spc="-5">
                <a:latin typeface="Calibri"/>
                <a:cs typeface="Calibri"/>
              </a:rPr>
              <a:t>uses </a:t>
            </a:r>
            <a:r>
              <a:rPr sz="2000">
                <a:latin typeface="Calibri"/>
                <a:cs typeface="Calibri"/>
              </a:rPr>
              <a:t>ARP </a:t>
            </a:r>
            <a:r>
              <a:rPr sz="2000" spc="-10">
                <a:latin typeface="Calibri"/>
                <a:cs typeface="Calibri"/>
              </a:rPr>
              <a:t>to </a:t>
            </a:r>
            <a:r>
              <a:rPr sz="2000" spc="-5">
                <a:latin typeface="Calibri"/>
                <a:cs typeface="Calibri"/>
              </a:rPr>
              <a:t>find </a:t>
            </a:r>
            <a:r>
              <a:rPr sz="2000" spc="-45">
                <a:latin typeface="Calibri"/>
                <a:cs typeface="Calibri"/>
              </a:rPr>
              <a:t>B’s </a:t>
            </a:r>
            <a:r>
              <a:rPr sz="2000" spc="-5">
                <a:latin typeface="Calibri"/>
                <a:cs typeface="Calibri"/>
              </a:rPr>
              <a:t>MAC</a:t>
            </a:r>
            <a:r>
              <a:rPr sz="2000" spc="80">
                <a:latin typeface="Calibri"/>
                <a:cs typeface="Calibri"/>
              </a:rPr>
              <a:t> </a:t>
            </a:r>
            <a:r>
              <a:rPr sz="2000" spc="-5">
                <a:latin typeface="Calibri"/>
                <a:cs typeface="Calibri"/>
              </a:rPr>
              <a:t>address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72654" y="2181859"/>
            <a:ext cx="5051425" cy="954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90"/>
              </a:lnSpc>
              <a:spcBef>
                <a:spcPts val="100"/>
              </a:spcBef>
            </a:pPr>
            <a:r>
              <a:rPr sz="2400" b="1">
                <a:solidFill>
                  <a:srgbClr val="0000A8"/>
                </a:solidFill>
                <a:latin typeface="Calibri"/>
                <a:cs typeface="Calibri"/>
              </a:rPr>
              <a:t>A </a:t>
            </a:r>
            <a:r>
              <a:rPr sz="2000" b="1" spc="-10">
                <a:latin typeface="Calibri"/>
                <a:cs typeface="Calibri"/>
              </a:rPr>
              <a:t>broadcasts </a:t>
            </a:r>
            <a:r>
              <a:rPr sz="2000" b="1">
                <a:latin typeface="Calibri"/>
                <a:cs typeface="Calibri"/>
              </a:rPr>
              <a:t>ARP </a:t>
            </a:r>
            <a:r>
              <a:rPr sz="2000" b="1" spc="-25">
                <a:latin typeface="Calibri"/>
                <a:cs typeface="Calibri"/>
              </a:rPr>
              <a:t>query, </a:t>
            </a:r>
            <a:r>
              <a:rPr sz="2000" spc="-10">
                <a:latin typeface="Calibri"/>
                <a:cs typeface="Calibri"/>
              </a:rPr>
              <a:t>containing </a:t>
            </a:r>
            <a:r>
              <a:rPr sz="2000" spc="-5">
                <a:latin typeface="Calibri"/>
                <a:cs typeface="Calibri"/>
              </a:rPr>
              <a:t>B's IP</a:t>
            </a:r>
            <a:r>
              <a:rPr sz="2000" spc="-75">
                <a:latin typeface="Calibri"/>
                <a:cs typeface="Calibri"/>
              </a:rPr>
              <a:t> </a:t>
            </a:r>
            <a:r>
              <a:rPr sz="2000" spc="-5">
                <a:latin typeface="Calibri"/>
                <a:cs typeface="Calibri"/>
              </a:rPr>
              <a:t>addr</a:t>
            </a:r>
            <a:endParaRPr sz="2000">
              <a:latin typeface="Calibri"/>
              <a:cs typeface="Calibri"/>
            </a:endParaRPr>
          </a:p>
          <a:p>
            <a:pPr marL="417830" indent="-235585">
              <a:lnSpc>
                <a:spcPts val="2215"/>
              </a:lnSpc>
              <a:buFont typeface="Arial"/>
              <a:buChar char="•"/>
              <a:tabLst>
                <a:tab pos="417195" algn="l"/>
                <a:tab pos="417830" algn="l"/>
              </a:tabLst>
            </a:pPr>
            <a:r>
              <a:rPr sz="2000" spc="-5">
                <a:latin typeface="Calibri"/>
                <a:cs typeface="Calibri"/>
              </a:rPr>
              <a:t>destination MAC address </a:t>
            </a:r>
            <a:r>
              <a:rPr sz="2000">
                <a:latin typeface="Calibri"/>
                <a:cs typeface="Calibri"/>
              </a:rPr>
              <a:t>=</a:t>
            </a:r>
            <a:r>
              <a:rPr sz="2000" spc="-15">
                <a:latin typeface="Calibri"/>
                <a:cs typeface="Calibri"/>
              </a:rPr>
              <a:t> </a:t>
            </a:r>
            <a:r>
              <a:rPr sz="2000">
                <a:latin typeface="Calibri"/>
                <a:cs typeface="Calibri"/>
              </a:rPr>
              <a:t>FF-FF-FF-FF-FF-FF</a:t>
            </a:r>
          </a:p>
          <a:p>
            <a:pPr marL="417830" indent="-235585">
              <a:lnSpc>
                <a:spcPts val="2305"/>
              </a:lnSpc>
              <a:buFont typeface="Arial"/>
              <a:buChar char="•"/>
              <a:tabLst>
                <a:tab pos="417195" algn="l"/>
                <a:tab pos="417830" algn="l"/>
              </a:tabLst>
            </a:pPr>
            <a:r>
              <a:rPr sz="2000">
                <a:latin typeface="Calibri"/>
                <a:cs typeface="Calibri"/>
              </a:rPr>
              <a:t>all </a:t>
            </a:r>
            <a:r>
              <a:rPr sz="2000" spc="-5">
                <a:latin typeface="Calibri"/>
                <a:cs typeface="Calibri"/>
              </a:rPr>
              <a:t>nodes on </a:t>
            </a:r>
            <a:r>
              <a:rPr sz="2000">
                <a:latin typeface="Calibri"/>
                <a:cs typeface="Calibri"/>
              </a:rPr>
              <a:t>LAN </a:t>
            </a:r>
            <a:r>
              <a:rPr sz="2000" spc="-10">
                <a:latin typeface="Calibri"/>
                <a:cs typeface="Calibri"/>
              </a:rPr>
              <a:t>receive </a:t>
            </a:r>
            <a:r>
              <a:rPr sz="2000">
                <a:latin typeface="Calibri"/>
                <a:cs typeface="Calibri"/>
              </a:rPr>
              <a:t>ARP</a:t>
            </a:r>
            <a:r>
              <a:rPr sz="2000" spc="-15">
                <a:latin typeface="Calibri"/>
                <a:cs typeface="Calibri"/>
              </a:rPr>
              <a:t> </a:t>
            </a:r>
            <a:r>
              <a:rPr sz="2000">
                <a:latin typeface="Calibri"/>
                <a:cs typeface="Calibri"/>
              </a:rPr>
              <a:t>query</a:t>
            </a:r>
          </a:p>
        </p:txBody>
      </p:sp>
      <p:sp>
        <p:nvSpPr>
          <p:cNvPr id="37" name="object 37"/>
          <p:cNvSpPr/>
          <p:nvPr/>
        </p:nvSpPr>
        <p:spPr>
          <a:xfrm>
            <a:off x="689113" y="2569833"/>
            <a:ext cx="410845" cy="410845"/>
          </a:xfrm>
          <a:custGeom>
            <a:avLst/>
            <a:gdLst/>
            <a:ahLst/>
            <a:cxnLst/>
            <a:rect l="l" t="t" r="r" b="b"/>
            <a:pathLst>
              <a:path w="410844" h="410844">
                <a:moveTo>
                  <a:pt x="0" y="205408"/>
                </a:moveTo>
                <a:lnTo>
                  <a:pt x="5424" y="158310"/>
                </a:lnTo>
                <a:lnTo>
                  <a:pt x="20877" y="115075"/>
                </a:lnTo>
                <a:lnTo>
                  <a:pt x="45125" y="76935"/>
                </a:lnTo>
                <a:lnTo>
                  <a:pt x="76935" y="45125"/>
                </a:lnTo>
                <a:lnTo>
                  <a:pt x="115075" y="20877"/>
                </a:lnTo>
                <a:lnTo>
                  <a:pt x="158310" y="5424"/>
                </a:lnTo>
                <a:lnTo>
                  <a:pt x="205408" y="0"/>
                </a:lnTo>
                <a:lnTo>
                  <a:pt x="252506" y="5424"/>
                </a:lnTo>
                <a:lnTo>
                  <a:pt x="295741" y="20877"/>
                </a:lnTo>
                <a:lnTo>
                  <a:pt x="333881" y="45125"/>
                </a:lnTo>
                <a:lnTo>
                  <a:pt x="365691" y="76935"/>
                </a:lnTo>
                <a:lnTo>
                  <a:pt x="389939" y="115075"/>
                </a:lnTo>
                <a:lnTo>
                  <a:pt x="405392" y="158310"/>
                </a:lnTo>
                <a:lnTo>
                  <a:pt x="410817" y="205408"/>
                </a:lnTo>
                <a:lnTo>
                  <a:pt x="405392" y="252506"/>
                </a:lnTo>
                <a:lnTo>
                  <a:pt x="389939" y="295741"/>
                </a:lnTo>
                <a:lnTo>
                  <a:pt x="365691" y="333881"/>
                </a:lnTo>
                <a:lnTo>
                  <a:pt x="333881" y="365691"/>
                </a:lnTo>
                <a:lnTo>
                  <a:pt x="295741" y="389939"/>
                </a:lnTo>
                <a:lnTo>
                  <a:pt x="252506" y="405392"/>
                </a:lnTo>
                <a:lnTo>
                  <a:pt x="205408" y="410817"/>
                </a:lnTo>
                <a:lnTo>
                  <a:pt x="158310" y="405392"/>
                </a:lnTo>
                <a:lnTo>
                  <a:pt x="115075" y="389939"/>
                </a:lnTo>
                <a:lnTo>
                  <a:pt x="76935" y="365691"/>
                </a:lnTo>
                <a:lnTo>
                  <a:pt x="45125" y="333881"/>
                </a:lnTo>
                <a:lnTo>
                  <a:pt x="20877" y="295741"/>
                </a:lnTo>
                <a:lnTo>
                  <a:pt x="5424" y="252506"/>
                </a:lnTo>
                <a:lnTo>
                  <a:pt x="0" y="205408"/>
                </a:lnTo>
                <a:close/>
              </a:path>
            </a:pathLst>
          </a:custGeom>
          <a:ln w="25400">
            <a:solidFill>
              <a:srgbClr val="0000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94356" y="255066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libri"/>
                <a:cs typeface="Calibri"/>
              </a:rPr>
              <a:t>1</a:t>
            </a:r>
          </a:p>
        </p:txBody>
      </p:sp>
      <p:sp>
        <p:nvSpPr>
          <p:cNvPr id="39" name="object 39"/>
          <p:cNvSpPr/>
          <p:nvPr/>
        </p:nvSpPr>
        <p:spPr>
          <a:xfrm>
            <a:off x="6632447" y="2843783"/>
            <a:ext cx="3358896" cy="1493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977808" y="2781867"/>
            <a:ext cx="2743200" cy="1020444"/>
          </a:xfrm>
          <a:custGeom>
            <a:avLst/>
            <a:gdLst/>
            <a:ahLst/>
            <a:cxnLst/>
            <a:rect l="l" t="t" r="r" b="b"/>
            <a:pathLst>
              <a:path w="2743200" h="1020445">
                <a:moveTo>
                  <a:pt x="0" y="1020417"/>
                </a:moveTo>
                <a:lnTo>
                  <a:pt x="2743198" y="1020417"/>
                </a:lnTo>
                <a:lnTo>
                  <a:pt x="2743198" y="0"/>
                </a:lnTo>
                <a:lnTo>
                  <a:pt x="0" y="0"/>
                </a:lnTo>
                <a:lnTo>
                  <a:pt x="0" y="102041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977808" y="2781867"/>
            <a:ext cx="2743200" cy="1020444"/>
          </a:xfrm>
          <a:custGeom>
            <a:avLst/>
            <a:gdLst/>
            <a:ahLst/>
            <a:cxnLst/>
            <a:rect l="l" t="t" r="r" b="b"/>
            <a:pathLst>
              <a:path w="2743200" h="1020445">
                <a:moveTo>
                  <a:pt x="0" y="0"/>
                </a:moveTo>
                <a:lnTo>
                  <a:pt x="2743200" y="0"/>
                </a:lnTo>
                <a:lnTo>
                  <a:pt x="2743200" y="1020417"/>
                </a:lnTo>
                <a:lnTo>
                  <a:pt x="0" y="102041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053537" y="2813811"/>
            <a:ext cx="27247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>
                <a:latin typeface="Calibri"/>
                <a:cs typeface="Calibri"/>
              </a:rPr>
              <a:t>Source </a:t>
            </a:r>
            <a:r>
              <a:rPr sz="1600" spc="-10">
                <a:latin typeface="Calibri"/>
                <a:cs typeface="Calibri"/>
              </a:rPr>
              <a:t>MAC:</a:t>
            </a:r>
            <a:r>
              <a:rPr sz="1600" spc="-5">
                <a:latin typeface="Calibri"/>
                <a:cs typeface="Calibri"/>
              </a:rPr>
              <a:t> 71-65-F7-2B-08-53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053537" y="3054603"/>
            <a:ext cx="247015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spc="-5">
                <a:latin typeface="Calibri"/>
                <a:cs typeface="Calibri"/>
              </a:rPr>
              <a:t>Source IP: 137.196.7.23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910"/>
              </a:lnSpc>
            </a:pPr>
            <a:r>
              <a:rPr sz="1600" spc="-30">
                <a:latin typeface="Calibri"/>
                <a:cs typeface="Calibri"/>
              </a:rPr>
              <a:t>Target </a:t>
            </a:r>
            <a:r>
              <a:rPr sz="1600" spc="-5">
                <a:latin typeface="Calibri"/>
                <a:cs typeface="Calibri"/>
              </a:rPr>
              <a:t>IP </a:t>
            </a:r>
            <a:r>
              <a:rPr sz="1600" spc="-10">
                <a:latin typeface="Calibri"/>
                <a:cs typeface="Calibri"/>
              </a:rPr>
              <a:t>address:</a:t>
            </a:r>
            <a:r>
              <a:rPr sz="1600" spc="15">
                <a:latin typeface="Calibri"/>
                <a:cs typeface="Calibri"/>
              </a:rPr>
              <a:t> </a:t>
            </a:r>
            <a:r>
              <a:rPr sz="1400" spc="-5">
                <a:latin typeface="Calibri"/>
                <a:cs typeface="Calibri"/>
              </a:rPr>
              <a:t>137.196.7.14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400">
                <a:latin typeface="Arial"/>
                <a:cs typeface="Arial"/>
              </a:rPr>
              <a:t>…</a:t>
            </a:r>
          </a:p>
        </p:txBody>
      </p:sp>
      <p:sp>
        <p:nvSpPr>
          <p:cNvPr id="44" name="object 44"/>
          <p:cNvSpPr/>
          <p:nvPr/>
        </p:nvSpPr>
        <p:spPr>
          <a:xfrm>
            <a:off x="6696456" y="4529327"/>
            <a:ext cx="210311" cy="10759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38543" y="3596640"/>
            <a:ext cx="173735" cy="7772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64479" y="4291584"/>
            <a:ext cx="2852928" cy="1615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17063" y="3970948"/>
            <a:ext cx="455930" cy="742315"/>
          </a:xfrm>
          <a:custGeom>
            <a:avLst/>
            <a:gdLst/>
            <a:ahLst/>
            <a:cxnLst/>
            <a:rect l="l" t="t" r="r" b="b"/>
            <a:pathLst>
              <a:path w="455929" h="742314">
                <a:moveTo>
                  <a:pt x="0" y="0"/>
                </a:moveTo>
                <a:lnTo>
                  <a:pt x="0" y="412983"/>
                </a:lnTo>
                <a:lnTo>
                  <a:pt x="455508" y="741718"/>
                </a:lnTo>
                <a:lnTo>
                  <a:pt x="453264" y="257702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17063" y="3975115"/>
            <a:ext cx="585470" cy="266700"/>
          </a:xfrm>
          <a:custGeom>
            <a:avLst/>
            <a:gdLst/>
            <a:ahLst/>
            <a:cxnLst/>
            <a:rect l="l" t="t" r="r" b="b"/>
            <a:pathLst>
              <a:path w="585470" h="266700">
                <a:moveTo>
                  <a:pt x="583627" y="265724"/>
                </a:moveTo>
                <a:lnTo>
                  <a:pt x="509364" y="265724"/>
                </a:lnTo>
                <a:lnTo>
                  <a:pt x="534233" y="265749"/>
                </a:lnTo>
                <a:lnTo>
                  <a:pt x="585327" y="266686"/>
                </a:lnTo>
                <a:lnTo>
                  <a:pt x="583627" y="265724"/>
                </a:lnTo>
                <a:close/>
              </a:path>
              <a:path w="585470" h="266700">
                <a:moveTo>
                  <a:pt x="0" y="0"/>
                </a:moveTo>
                <a:lnTo>
                  <a:pt x="451355" y="265010"/>
                </a:lnTo>
                <a:lnTo>
                  <a:pt x="488984" y="265761"/>
                </a:lnTo>
                <a:lnTo>
                  <a:pt x="583627" y="265724"/>
                </a:lnTo>
                <a:lnTo>
                  <a:pt x="115616" y="1007"/>
                </a:lnTo>
                <a:lnTo>
                  <a:pt x="59076" y="1007"/>
                </a:lnTo>
                <a:lnTo>
                  <a:pt x="0" y="0"/>
                </a:lnTo>
                <a:close/>
              </a:path>
              <a:path w="585470" h="266700">
                <a:moveTo>
                  <a:pt x="114192" y="201"/>
                </a:moveTo>
                <a:lnTo>
                  <a:pt x="95820" y="470"/>
                </a:lnTo>
                <a:lnTo>
                  <a:pt x="84232" y="951"/>
                </a:lnTo>
                <a:lnTo>
                  <a:pt x="59076" y="1007"/>
                </a:lnTo>
                <a:lnTo>
                  <a:pt x="115616" y="1007"/>
                </a:lnTo>
                <a:lnTo>
                  <a:pt x="114192" y="201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65739" y="4237634"/>
            <a:ext cx="139065" cy="473075"/>
          </a:xfrm>
          <a:custGeom>
            <a:avLst/>
            <a:gdLst/>
            <a:ahLst/>
            <a:cxnLst/>
            <a:rect l="l" t="t" r="r" b="b"/>
            <a:pathLst>
              <a:path w="139065" h="473075">
                <a:moveTo>
                  <a:pt x="0" y="472949"/>
                </a:moveTo>
                <a:lnTo>
                  <a:pt x="138930" y="472949"/>
                </a:lnTo>
                <a:lnTo>
                  <a:pt x="138930" y="0"/>
                </a:lnTo>
                <a:lnTo>
                  <a:pt x="0" y="0"/>
                </a:lnTo>
                <a:lnTo>
                  <a:pt x="0" y="472949"/>
                </a:lnTo>
                <a:close/>
              </a:path>
            </a:pathLst>
          </a:custGeom>
          <a:solidFill>
            <a:srgbClr val="DAE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17704" y="4148499"/>
            <a:ext cx="410845" cy="410845"/>
          </a:xfrm>
          <a:custGeom>
            <a:avLst/>
            <a:gdLst/>
            <a:ahLst/>
            <a:cxnLst/>
            <a:rect l="l" t="t" r="r" b="b"/>
            <a:pathLst>
              <a:path w="410845" h="410845">
                <a:moveTo>
                  <a:pt x="205408" y="0"/>
                </a:moveTo>
                <a:lnTo>
                  <a:pt x="158310" y="5424"/>
                </a:lnTo>
                <a:lnTo>
                  <a:pt x="115075" y="20877"/>
                </a:lnTo>
                <a:lnTo>
                  <a:pt x="76935" y="45125"/>
                </a:lnTo>
                <a:lnTo>
                  <a:pt x="45125" y="76935"/>
                </a:lnTo>
                <a:lnTo>
                  <a:pt x="20877" y="115075"/>
                </a:lnTo>
                <a:lnTo>
                  <a:pt x="5424" y="158310"/>
                </a:lnTo>
                <a:lnTo>
                  <a:pt x="0" y="205408"/>
                </a:lnTo>
                <a:lnTo>
                  <a:pt x="5424" y="252506"/>
                </a:lnTo>
                <a:lnTo>
                  <a:pt x="20877" y="295742"/>
                </a:lnTo>
                <a:lnTo>
                  <a:pt x="45125" y="333881"/>
                </a:lnTo>
                <a:lnTo>
                  <a:pt x="76935" y="365691"/>
                </a:lnTo>
                <a:lnTo>
                  <a:pt x="115075" y="389939"/>
                </a:lnTo>
                <a:lnTo>
                  <a:pt x="158310" y="405392"/>
                </a:lnTo>
                <a:lnTo>
                  <a:pt x="205408" y="410817"/>
                </a:lnTo>
                <a:lnTo>
                  <a:pt x="252506" y="405392"/>
                </a:lnTo>
                <a:lnTo>
                  <a:pt x="295742" y="389939"/>
                </a:lnTo>
                <a:lnTo>
                  <a:pt x="333881" y="365691"/>
                </a:lnTo>
                <a:lnTo>
                  <a:pt x="365691" y="333881"/>
                </a:lnTo>
                <a:lnTo>
                  <a:pt x="389939" y="295742"/>
                </a:lnTo>
                <a:lnTo>
                  <a:pt x="405392" y="252506"/>
                </a:lnTo>
                <a:lnTo>
                  <a:pt x="410817" y="205408"/>
                </a:lnTo>
                <a:lnTo>
                  <a:pt x="405392" y="158310"/>
                </a:lnTo>
                <a:lnTo>
                  <a:pt x="389939" y="115075"/>
                </a:lnTo>
                <a:lnTo>
                  <a:pt x="365691" y="76935"/>
                </a:lnTo>
                <a:lnTo>
                  <a:pt x="333881" y="45125"/>
                </a:lnTo>
                <a:lnTo>
                  <a:pt x="295742" y="20877"/>
                </a:lnTo>
                <a:lnTo>
                  <a:pt x="252506" y="5424"/>
                </a:lnTo>
                <a:lnTo>
                  <a:pt x="2054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17704" y="4148499"/>
            <a:ext cx="410845" cy="410845"/>
          </a:xfrm>
          <a:custGeom>
            <a:avLst/>
            <a:gdLst/>
            <a:ahLst/>
            <a:cxnLst/>
            <a:rect l="l" t="t" r="r" b="b"/>
            <a:pathLst>
              <a:path w="410845" h="410845">
                <a:moveTo>
                  <a:pt x="0" y="205408"/>
                </a:moveTo>
                <a:lnTo>
                  <a:pt x="5424" y="158310"/>
                </a:lnTo>
                <a:lnTo>
                  <a:pt x="20877" y="115075"/>
                </a:lnTo>
                <a:lnTo>
                  <a:pt x="45125" y="76935"/>
                </a:lnTo>
                <a:lnTo>
                  <a:pt x="76935" y="45125"/>
                </a:lnTo>
                <a:lnTo>
                  <a:pt x="115075" y="20877"/>
                </a:lnTo>
                <a:lnTo>
                  <a:pt x="158310" y="5424"/>
                </a:lnTo>
                <a:lnTo>
                  <a:pt x="205408" y="0"/>
                </a:lnTo>
                <a:lnTo>
                  <a:pt x="252506" y="5424"/>
                </a:lnTo>
                <a:lnTo>
                  <a:pt x="295741" y="20877"/>
                </a:lnTo>
                <a:lnTo>
                  <a:pt x="333881" y="45125"/>
                </a:lnTo>
                <a:lnTo>
                  <a:pt x="365691" y="76935"/>
                </a:lnTo>
                <a:lnTo>
                  <a:pt x="389939" y="115075"/>
                </a:lnTo>
                <a:lnTo>
                  <a:pt x="405392" y="158310"/>
                </a:lnTo>
                <a:lnTo>
                  <a:pt x="410817" y="205408"/>
                </a:lnTo>
                <a:lnTo>
                  <a:pt x="405392" y="252506"/>
                </a:lnTo>
                <a:lnTo>
                  <a:pt x="389939" y="295741"/>
                </a:lnTo>
                <a:lnTo>
                  <a:pt x="365691" y="333881"/>
                </a:lnTo>
                <a:lnTo>
                  <a:pt x="333881" y="365691"/>
                </a:lnTo>
                <a:lnTo>
                  <a:pt x="295741" y="389939"/>
                </a:lnTo>
                <a:lnTo>
                  <a:pt x="252506" y="405392"/>
                </a:lnTo>
                <a:lnTo>
                  <a:pt x="205408" y="410817"/>
                </a:lnTo>
                <a:lnTo>
                  <a:pt x="158310" y="405392"/>
                </a:lnTo>
                <a:lnTo>
                  <a:pt x="115075" y="389939"/>
                </a:lnTo>
                <a:lnTo>
                  <a:pt x="76935" y="365691"/>
                </a:lnTo>
                <a:lnTo>
                  <a:pt x="45125" y="333881"/>
                </a:lnTo>
                <a:lnTo>
                  <a:pt x="20877" y="295741"/>
                </a:lnTo>
                <a:lnTo>
                  <a:pt x="5424" y="252506"/>
                </a:lnTo>
                <a:lnTo>
                  <a:pt x="0" y="205408"/>
                </a:lnTo>
                <a:close/>
              </a:path>
            </a:pathLst>
          </a:custGeom>
          <a:ln w="25400">
            <a:solidFill>
              <a:srgbClr val="0000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922948" y="412953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libri"/>
                <a:cs typeface="Calibri"/>
              </a:rPr>
              <a:t>1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6949991" y="6110077"/>
            <a:ext cx="21336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>
                <a:solidFill>
                  <a:srgbClr val="0000A8"/>
                </a:solidFill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702356" y="2472435"/>
            <a:ext cx="35052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>
                <a:latin typeface="Calibri"/>
                <a:cs typeface="Calibri"/>
              </a:rPr>
              <a:t>Ethernet </a:t>
            </a:r>
            <a:r>
              <a:rPr sz="1600" spc="-10">
                <a:latin typeface="Calibri"/>
                <a:cs typeface="Calibri"/>
              </a:rPr>
              <a:t>frame </a:t>
            </a:r>
            <a:r>
              <a:rPr sz="1600" spc="-5">
                <a:latin typeface="Calibri"/>
                <a:cs typeface="Calibri"/>
              </a:rPr>
              <a:t>(sent </a:t>
            </a:r>
            <a:r>
              <a:rPr sz="1600" spc="-10">
                <a:latin typeface="Calibri"/>
                <a:cs typeface="Calibri"/>
              </a:rPr>
              <a:t>to</a:t>
            </a:r>
            <a:r>
              <a:rPr sz="1600" spc="5">
                <a:latin typeface="Calibri"/>
                <a:cs typeface="Calibri"/>
              </a:rPr>
              <a:t> </a:t>
            </a:r>
            <a:r>
              <a:rPr sz="1600" spc="-5">
                <a:latin typeface="Calibri"/>
                <a:cs typeface="Calibri"/>
              </a:rPr>
              <a:t>FF-FF-FF-FF-FF-FF)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3533" y="4310143"/>
            <a:ext cx="901700" cy="0"/>
          </a:xfrm>
          <a:custGeom>
            <a:avLst/>
            <a:gdLst/>
            <a:ahLst/>
            <a:cxnLst/>
            <a:rect l="l" t="t" r="r" b="b"/>
            <a:pathLst>
              <a:path w="901700">
                <a:moveTo>
                  <a:pt x="0" y="0"/>
                </a:moveTo>
                <a:lnTo>
                  <a:pt x="90170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88023" y="3390290"/>
            <a:ext cx="0" cy="655955"/>
          </a:xfrm>
          <a:custGeom>
            <a:avLst/>
            <a:gdLst/>
            <a:ahLst/>
            <a:cxnLst/>
            <a:rect l="l" t="t" r="r" b="b"/>
            <a:pathLst>
              <a:path h="655954">
                <a:moveTo>
                  <a:pt x="0" y="0"/>
                </a:moveTo>
                <a:lnTo>
                  <a:pt x="1" y="65563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64393" y="5337533"/>
            <a:ext cx="0" cy="438150"/>
          </a:xfrm>
          <a:custGeom>
            <a:avLst/>
            <a:gdLst/>
            <a:ahLst/>
            <a:cxnLst/>
            <a:rect l="l" t="t" r="r" b="b"/>
            <a:pathLst>
              <a:path h="438150">
                <a:moveTo>
                  <a:pt x="0" y="438150"/>
                </a:moveTo>
                <a:lnTo>
                  <a:pt x="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438" y="40330"/>
            <a:ext cx="50819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>
                <a:solidFill>
                  <a:srgbClr val="000099"/>
                </a:solidFill>
                <a:latin typeface="Calibri"/>
                <a:cs typeface="Calibri"/>
              </a:rPr>
              <a:t>ARP </a:t>
            </a:r>
            <a:r>
              <a:rPr sz="4400" b="0">
                <a:solidFill>
                  <a:srgbClr val="000099"/>
                </a:solidFill>
                <a:latin typeface="Calibri"/>
                <a:cs typeface="Calibri"/>
              </a:rPr>
              <a:t>protocol in</a:t>
            </a:r>
            <a:r>
              <a:rPr sz="4400" b="0" spc="-70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4400" b="0">
                <a:solidFill>
                  <a:srgbClr val="000099"/>
                </a:solidFill>
                <a:latin typeface="Calibri"/>
                <a:cs typeface="Calibri"/>
              </a:rPr>
              <a:t>action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57572" y="3643182"/>
            <a:ext cx="1990725" cy="2014220"/>
          </a:xfrm>
          <a:custGeom>
            <a:avLst/>
            <a:gdLst/>
            <a:ahLst/>
            <a:cxnLst/>
            <a:rect l="l" t="t" r="r" b="b"/>
            <a:pathLst>
              <a:path w="1990725" h="2014220">
                <a:moveTo>
                  <a:pt x="1931782" y="1378865"/>
                </a:moveTo>
                <a:lnTo>
                  <a:pt x="211109" y="1378865"/>
                </a:lnTo>
                <a:lnTo>
                  <a:pt x="255552" y="1379630"/>
                </a:lnTo>
                <a:lnTo>
                  <a:pt x="305451" y="1388969"/>
                </a:lnTo>
                <a:lnTo>
                  <a:pt x="361197" y="1411474"/>
                </a:lnTo>
                <a:lnTo>
                  <a:pt x="430094" y="1451875"/>
                </a:lnTo>
                <a:lnTo>
                  <a:pt x="468618" y="1477083"/>
                </a:lnTo>
                <a:lnTo>
                  <a:pt x="509363" y="1504922"/>
                </a:lnTo>
                <a:lnTo>
                  <a:pt x="551959" y="1534859"/>
                </a:lnTo>
                <a:lnTo>
                  <a:pt x="733406" y="1664974"/>
                </a:lnTo>
                <a:lnTo>
                  <a:pt x="779676" y="1697437"/>
                </a:lnTo>
                <a:lnTo>
                  <a:pt x="825566" y="1728812"/>
                </a:lnTo>
                <a:lnTo>
                  <a:pt x="870704" y="1758566"/>
                </a:lnTo>
                <a:lnTo>
                  <a:pt x="914719" y="1786170"/>
                </a:lnTo>
                <a:lnTo>
                  <a:pt x="957238" y="1811091"/>
                </a:lnTo>
                <a:lnTo>
                  <a:pt x="997891" y="1832798"/>
                </a:lnTo>
                <a:lnTo>
                  <a:pt x="1097341" y="1882492"/>
                </a:lnTo>
                <a:lnTo>
                  <a:pt x="1147042" y="1906514"/>
                </a:lnTo>
                <a:lnTo>
                  <a:pt x="1196396" y="1929329"/>
                </a:lnTo>
                <a:lnTo>
                  <a:pt x="1245156" y="1950442"/>
                </a:lnTo>
                <a:lnTo>
                  <a:pt x="1293074" y="1969361"/>
                </a:lnTo>
                <a:lnTo>
                  <a:pt x="1339904" y="1985592"/>
                </a:lnTo>
                <a:lnTo>
                  <a:pt x="1385397" y="1998642"/>
                </a:lnTo>
                <a:lnTo>
                  <a:pt x="1429307" y="2008018"/>
                </a:lnTo>
                <a:lnTo>
                  <a:pt x="1471385" y="2013226"/>
                </a:lnTo>
                <a:lnTo>
                  <a:pt x="1511385" y="2013773"/>
                </a:lnTo>
                <a:lnTo>
                  <a:pt x="1549058" y="2009166"/>
                </a:lnTo>
                <a:lnTo>
                  <a:pt x="1591546" y="1997967"/>
                </a:lnTo>
                <a:lnTo>
                  <a:pt x="1631619" y="1981888"/>
                </a:lnTo>
                <a:lnTo>
                  <a:pt x="1669336" y="1960753"/>
                </a:lnTo>
                <a:lnTo>
                  <a:pt x="1704753" y="1934386"/>
                </a:lnTo>
                <a:lnTo>
                  <a:pt x="1737928" y="1902610"/>
                </a:lnTo>
                <a:lnTo>
                  <a:pt x="1768917" y="1865250"/>
                </a:lnTo>
                <a:lnTo>
                  <a:pt x="1797777" y="1822128"/>
                </a:lnTo>
                <a:lnTo>
                  <a:pt x="1824566" y="1773068"/>
                </a:lnTo>
                <a:lnTo>
                  <a:pt x="1849340" y="1717894"/>
                </a:lnTo>
                <a:lnTo>
                  <a:pt x="1872156" y="1656430"/>
                </a:lnTo>
                <a:lnTo>
                  <a:pt x="1894052" y="1579419"/>
                </a:lnTo>
                <a:lnTo>
                  <a:pt x="1904181" y="1534859"/>
                </a:lnTo>
                <a:lnTo>
                  <a:pt x="1913703" y="1487202"/>
                </a:lnTo>
                <a:lnTo>
                  <a:pt x="1922677" y="1436645"/>
                </a:lnTo>
                <a:lnTo>
                  <a:pt x="1931077" y="1383791"/>
                </a:lnTo>
                <a:lnTo>
                  <a:pt x="1931782" y="1378865"/>
                </a:lnTo>
                <a:close/>
              </a:path>
              <a:path w="1990725" h="2014220">
                <a:moveTo>
                  <a:pt x="389059" y="0"/>
                </a:moveTo>
                <a:lnTo>
                  <a:pt x="292800" y="7318"/>
                </a:lnTo>
                <a:lnTo>
                  <a:pt x="241297" y="19872"/>
                </a:lnTo>
                <a:lnTo>
                  <a:pt x="196481" y="37909"/>
                </a:lnTo>
                <a:lnTo>
                  <a:pt x="157648" y="61147"/>
                </a:lnTo>
                <a:lnTo>
                  <a:pt x="124094" y="89305"/>
                </a:lnTo>
                <a:lnTo>
                  <a:pt x="95116" y="122101"/>
                </a:lnTo>
                <a:lnTo>
                  <a:pt x="70010" y="159250"/>
                </a:lnTo>
                <a:lnTo>
                  <a:pt x="48071" y="200473"/>
                </a:lnTo>
                <a:lnTo>
                  <a:pt x="28597" y="245486"/>
                </a:lnTo>
                <a:lnTo>
                  <a:pt x="16674" y="283255"/>
                </a:lnTo>
                <a:lnTo>
                  <a:pt x="8315" y="325822"/>
                </a:lnTo>
                <a:lnTo>
                  <a:pt x="3057" y="372403"/>
                </a:lnTo>
                <a:lnTo>
                  <a:pt x="439" y="422217"/>
                </a:lnTo>
                <a:lnTo>
                  <a:pt x="0" y="474479"/>
                </a:lnTo>
                <a:lnTo>
                  <a:pt x="1275" y="528409"/>
                </a:lnTo>
                <a:lnTo>
                  <a:pt x="3805" y="583224"/>
                </a:lnTo>
                <a:lnTo>
                  <a:pt x="7127" y="638140"/>
                </a:lnTo>
                <a:lnTo>
                  <a:pt x="10778" y="692376"/>
                </a:lnTo>
                <a:lnTo>
                  <a:pt x="14298" y="745149"/>
                </a:lnTo>
                <a:lnTo>
                  <a:pt x="17223" y="795677"/>
                </a:lnTo>
                <a:lnTo>
                  <a:pt x="19093" y="843177"/>
                </a:lnTo>
                <a:lnTo>
                  <a:pt x="19773" y="899056"/>
                </a:lnTo>
                <a:lnTo>
                  <a:pt x="19398" y="956288"/>
                </a:lnTo>
                <a:lnTo>
                  <a:pt x="18623" y="1013872"/>
                </a:lnTo>
                <a:lnTo>
                  <a:pt x="18105" y="1070809"/>
                </a:lnTo>
                <a:lnTo>
                  <a:pt x="18500" y="1126101"/>
                </a:lnTo>
                <a:lnTo>
                  <a:pt x="20462" y="1178747"/>
                </a:lnTo>
                <a:lnTo>
                  <a:pt x="24648" y="1227748"/>
                </a:lnTo>
                <a:lnTo>
                  <a:pt x="31714" y="1272104"/>
                </a:lnTo>
                <a:lnTo>
                  <a:pt x="42314" y="1310817"/>
                </a:lnTo>
                <a:lnTo>
                  <a:pt x="80111" y="1369678"/>
                </a:lnTo>
                <a:lnTo>
                  <a:pt x="137035" y="1384682"/>
                </a:lnTo>
                <a:lnTo>
                  <a:pt x="171737" y="1382080"/>
                </a:lnTo>
                <a:lnTo>
                  <a:pt x="211109" y="1378865"/>
                </a:lnTo>
                <a:lnTo>
                  <a:pt x="1931782" y="1378865"/>
                </a:lnTo>
                <a:lnTo>
                  <a:pt x="1938899" y="1329142"/>
                </a:lnTo>
                <a:lnTo>
                  <a:pt x="1946140" y="1273198"/>
                </a:lnTo>
                <a:lnTo>
                  <a:pt x="1952794" y="1216461"/>
                </a:lnTo>
                <a:lnTo>
                  <a:pt x="1958859" y="1159433"/>
                </a:lnTo>
                <a:lnTo>
                  <a:pt x="1964328" y="1102615"/>
                </a:lnTo>
                <a:lnTo>
                  <a:pt x="1969200" y="1046509"/>
                </a:lnTo>
                <a:lnTo>
                  <a:pt x="1973468" y="991615"/>
                </a:lnTo>
                <a:lnTo>
                  <a:pt x="1977130" y="938436"/>
                </a:lnTo>
                <a:lnTo>
                  <a:pt x="1980181" y="887472"/>
                </a:lnTo>
                <a:lnTo>
                  <a:pt x="1982617" y="839225"/>
                </a:lnTo>
                <a:lnTo>
                  <a:pt x="1984433" y="794197"/>
                </a:lnTo>
                <a:lnTo>
                  <a:pt x="1985626" y="752888"/>
                </a:lnTo>
                <a:lnTo>
                  <a:pt x="1986191" y="715801"/>
                </a:lnTo>
                <a:lnTo>
                  <a:pt x="1987560" y="647590"/>
                </a:lnTo>
                <a:lnTo>
                  <a:pt x="1989515" y="589015"/>
                </a:lnTo>
                <a:lnTo>
                  <a:pt x="1990414" y="538707"/>
                </a:lnTo>
                <a:lnTo>
                  <a:pt x="1988616" y="495293"/>
                </a:lnTo>
                <a:lnTo>
                  <a:pt x="1982476" y="457404"/>
                </a:lnTo>
                <a:lnTo>
                  <a:pt x="1950604" y="392714"/>
                </a:lnTo>
                <a:lnTo>
                  <a:pt x="1921587" y="363172"/>
                </a:lnTo>
                <a:lnTo>
                  <a:pt x="1881659" y="333669"/>
                </a:lnTo>
                <a:lnTo>
                  <a:pt x="1816805" y="301708"/>
                </a:lnTo>
                <a:lnTo>
                  <a:pt x="1777811" y="288362"/>
                </a:lnTo>
                <a:lnTo>
                  <a:pt x="1735092" y="276471"/>
                </a:lnTo>
                <a:lnTo>
                  <a:pt x="1689138" y="265808"/>
                </a:lnTo>
                <a:lnTo>
                  <a:pt x="1640438" y="256146"/>
                </a:lnTo>
                <a:lnTo>
                  <a:pt x="1589483" y="247259"/>
                </a:lnTo>
                <a:lnTo>
                  <a:pt x="1318024" y="206528"/>
                </a:lnTo>
                <a:lnTo>
                  <a:pt x="1263825" y="197537"/>
                </a:lnTo>
                <a:lnTo>
                  <a:pt x="1210801" y="187736"/>
                </a:lnTo>
                <a:lnTo>
                  <a:pt x="1159440" y="176898"/>
                </a:lnTo>
                <a:lnTo>
                  <a:pt x="1110940" y="165373"/>
                </a:lnTo>
                <a:lnTo>
                  <a:pt x="1060161" y="152441"/>
                </a:lnTo>
                <a:lnTo>
                  <a:pt x="731810" y="62994"/>
                </a:lnTo>
                <a:lnTo>
                  <a:pt x="677166" y="49057"/>
                </a:lnTo>
                <a:lnTo>
                  <a:pt x="623696" y="36240"/>
                </a:lnTo>
                <a:lnTo>
                  <a:pt x="571831" y="24859"/>
                </a:lnTo>
                <a:lnTo>
                  <a:pt x="522004" y="15228"/>
                </a:lnTo>
                <a:lnTo>
                  <a:pt x="474645" y="7664"/>
                </a:lnTo>
                <a:lnTo>
                  <a:pt x="430186" y="2483"/>
                </a:lnTo>
                <a:lnTo>
                  <a:pt x="389059" y="0"/>
                </a:lnTo>
                <a:close/>
              </a:path>
            </a:pathLst>
          </a:custGeom>
          <a:solidFill>
            <a:srgbClr val="9CE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51623" y="4359150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>
                <a:moveTo>
                  <a:pt x="796925" y="0"/>
                </a:moveTo>
                <a:lnTo>
                  <a:pt x="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72026" y="4475168"/>
            <a:ext cx="76200" cy="373380"/>
          </a:xfrm>
          <a:custGeom>
            <a:avLst/>
            <a:gdLst/>
            <a:ahLst/>
            <a:cxnLst/>
            <a:rect l="l" t="t" r="r" b="b"/>
            <a:pathLst>
              <a:path w="76200" h="373379">
                <a:moveTo>
                  <a:pt x="42862" y="63500"/>
                </a:moveTo>
                <a:lnTo>
                  <a:pt x="33337" y="63500"/>
                </a:lnTo>
                <a:lnTo>
                  <a:pt x="33336" y="373062"/>
                </a:lnTo>
                <a:lnTo>
                  <a:pt x="42861" y="373062"/>
                </a:lnTo>
                <a:lnTo>
                  <a:pt x="42862" y="63500"/>
                </a:lnTo>
                <a:close/>
              </a:path>
              <a:path w="76200" h="373379">
                <a:moveTo>
                  <a:pt x="38100" y="0"/>
                </a:moveTo>
                <a:lnTo>
                  <a:pt x="0" y="76200"/>
                </a:lnTo>
                <a:lnTo>
                  <a:pt x="33337" y="76200"/>
                </a:lnTo>
                <a:lnTo>
                  <a:pt x="33337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73379">
                <a:moveTo>
                  <a:pt x="69850" y="63500"/>
                </a:moveTo>
                <a:lnTo>
                  <a:pt x="42862" y="63500"/>
                </a:lnTo>
                <a:lnTo>
                  <a:pt x="42862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93651" y="3392112"/>
            <a:ext cx="160337" cy="255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93651" y="3392112"/>
            <a:ext cx="160655" cy="255904"/>
          </a:xfrm>
          <a:custGeom>
            <a:avLst/>
            <a:gdLst/>
            <a:ahLst/>
            <a:cxnLst/>
            <a:rect l="l" t="t" r="r" b="b"/>
            <a:pathLst>
              <a:path w="160654" h="255904">
                <a:moveTo>
                  <a:pt x="0" y="0"/>
                </a:moveTo>
                <a:lnTo>
                  <a:pt x="160338" y="0"/>
                </a:lnTo>
                <a:lnTo>
                  <a:pt x="160338" y="255587"/>
                </a:lnTo>
                <a:lnTo>
                  <a:pt x="0" y="2555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35021" y="2859441"/>
            <a:ext cx="812800" cy="658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92477" y="5645422"/>
            <a:ext cx="160337" cy="255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81353" y="2922638"/>
            <a:ext cx="395215" cy="3016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92477" y="5645422"/>
            <a:ext cx="160655" cy="255904"/>
          </a:xfrm>
          <a:custGeom>
            <a:avLst/>
            <a:gdLst/>
            <a:ahLst/>
            <a:cxnLst/>
            <a:rect l="l" t="t" r="r" b="b"/>
            <a:pathLst>
              <a:path w="160654" h="255904">
                <a:moveTo>
                  <a:pt x="0" y="0"/>
                </a:moveTo>
                <a:lnTo>
                  <a:pt x="160338" y="0"/>
                </a:lnTo>
                <a:lnTo>
                  <a:pt x="160338" y="255587"/>
                </a:lnTo>
                <a:lnTo>
                  <a:pt x="0" y="2555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89034" y="4287992"/>
            <a:ext cx="255586" cy="160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89033" y="4287992"/>
            <a:ext cx="255904" cy="160655"/>
          </a:xfrm>
          <a:custGeom>
            <a:avLst/>
            <a:gdLst/>
            <a:ahLst/>
            <a:cxnLst/>
            <a:rect l="l" t="t" r="r" b="b"/>
            <a:pathLst>
              <a:path w="255904" h="160654">
                <a:moveTo>
                  <a:pt x="255587" y="0"/>
                </a:moveTo>
                <a:lnTo>
                  <a:pt x="255587" y="160338"/>
                </a:lnTo>
                <a:lnTo>
                  <a:pt x="0" y="160338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84867" y="4087688"/>
            <a:ext cx="812800" cy="658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16284" y="4150886"/>
            <a:ext cx="395215" cy="3016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37343" y="5838976"/>
            <a:ext cx="812800" cy="658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83674" y="5902175"/>
            <a:ext cx="395215" cy="3016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287148" y="4850892"/>
            <a:ext cx="15779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ts val="1620"/>
              </a:lnSpc>
              <a:spcBef>
                <a:spcPts val="100"/>
              </a:spcBef>
            </a:pPr>
            <a:r>
              <a:rPr sz="1400" spc="-10">
                <a:latin typeface="Arial"/>
                <a:cs typeface="Arial"/>
              </a:rPr>
              <a:t>58-23-D7-FA-20-B0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20"/>
              </a:lnSpc>
            </a:pPr>
            <a:r>
              <a:rPr sz="1400" spc="-5">
                <a:latin typeface="Arial"/>
                <a:cs typeface="Arial"/>
              </a:rPr>
              <a:t>137.196.7.14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75209" y="3843020"/>
            <a:ext cx="191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0000A8"/>
                </a:solidFill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95156" y="2709164"/>
            <a:ext cx="187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0000A8"/>
                </a:solidFill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86217" y="3659394"/>
            <a:ext cx="321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5"/>
              </a:lnSpc>
            </a:pPr>
            <a:r>
              <a:rPr sz="1800" spc="20">
                <a:latin typeface="Calibri"/>
                <a:cs typeface="Calibri"/>
              </a:rPr>
              <a:t>T</a:t>
            </a:r>
            <a:r>
              <a:rPr sz="1800" spc="-5">
                <a:latin typeface="Calibri"/>
                <a:cs typeface="Calibri"/>
              </a:rPr>
              <a:t>T</a:t>
            </a:r>
            <a:r>
              <a:rPr sz="1800">
                <a:latin typeface="Calibri"/>
                <a:cs typeface="Calibri"/>
              </a:rPr>
              <a:t>L</a:t>
            </a:r>
          </a:p>
        </p:txBody>
      </p:sp>
      <p:sp>
        <p:nvSpPr>
          <p:cNvPr id="25" name="object 25"/>
          <p:cNvSpPr/>
          <p:nvPr/>
        </p:nvSpPr>
        <p:spPr>
          <a:xfrm>
            <a:off x="5266973" y="4465718"/>
            <a:ext cx="76200" cy="373380"/>
          </a:xfrm>
          <a:custGeom>
            <a:avLst/>
            <a:gdLst/>
            <a:ahLst/>
            <a:cxnLst/>
            <a:rect l="l" t="t" r="r" b="b"/>
            <a:pathLst>
              <a:path w="76200" h="373379">
                <a:moveTo>
                  <a:pt x="42862" y="63500"/>
                </a:moveTo>
                <a:lnTo>
                  <a:pt x="33337" y="63500"/>
                </a:lnTo>
                <a:lnTo>
                  <a:pt x="33337" y="373062"/>
                </a:lnTo>
                <a:lnTo>
                  <a:pt x="42862" y="373062"/>
                </a:lnTo>
                <a:lnTo>
                  <a:pt x="42862" y="63500"/>
                </a:lnTo>
                <a:close/>
              </a:path>
              <a:path w="76200" h="373379">
                <a:moveTo>
                  <a:pt x="38101" y="0"/>
                </a:moveTo>
                <a:lnTo>
                  <a:pt x="0" y="76200"/>
                </a:lnTo>
                <a:lnTo>
                  <a:pt x="33337" y="76200"/>
                </a:lnTo>
                <a:lnTo>
                  <a:pt x="33337" y="63500"/>
                </a:lnTo>
                <a:lnTo>
                  <a:pt x="69850" y="63500"/>
                </a:lnTo>
                <a:lnTo>
                  <a:pt x="38101" y="0"/>
                </a:lnTo>
                <a:close/>
              </a:path>
              <a:path w="76200" h="373379">
                <a:moveTo>
                  <a:pt x="69850" y="63500"/>
                </a:moveTo>
                <a:lnTo>
                  <a:pt x="42862" y="63500"/>
                </a:lnTo>
                <a:lnTo>
                  <a:pt x="42862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19368" y="4226072"/>
            <a:ext cx="255587" cy="1603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19369" y="4226072"/>
            <a:ext cx="255904" cy="160655"/>
          </a:xfrm>
          <a:custGeom>
            <a:avLst/>
            <a:gdLst/>
            <a:ahLst/>
            <a:cxnLst/>
            <a:rect l="l" t="t" r="r" b="b"/>
            <a:pathLst>
              <a:path w="255904" h="160654">
                <a:moveTo>
                  <a:pt x="255587" y="0"/>
                </a:moveTo>
                <a:lnTo>
                  <a:pt x="255587" y="160338"/>
                </a:lnTo>
                <a:lnTo>
                  <a:pt x="0" y="160338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79020" y="3932318"/>
            <a:ext cx="812800" cy="658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466238" y="4872228"/>
            <a:ext cx="1530985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Arial"/>
                <a:cs typeface="Arial"/>
              </a:rPr>
              <a:t>71-65-</a:t>
            </a:r>
            <a:r>
              <a:rPr sz="1400" spc="-10">
                <a:latin typeface="Arial"/>
                <a:cs typeface="Arial"/>
              </a:rPr>
              <a:t>F</a:t>
            </a:r>
            <a:r>
              <a:rPr sz="1400" spc="-5">
                <a:latin typeface="Arial"/>
                <a:cs typeface="Arial"/>
              </a:rPr>
              <a:t>7-2</a:t>
            </a:r>
            <a:r>
              <a:rPr sz="1400">
                <a:latin typeface="Arial"/>
                <a:cs typeface="Arial"/>
              </a:rPr>
              <a:t>B</a:t>
            </a:r>
            <a:r>
              <a:rPr sz="1400" spc="-5">
                <a:latin typeface="Arial"/>
                <a:cs typeface="Arial"/>
              </a:rPr>
              <a:t>-08-53</a:t>
            </a:r>
            <a:endParaRPr sz="14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25"/>
              </a:spcBef>
            </a:pPr>
            <a:r>
              <a:rPr sz="1400" spc="-5">
                <a:latin typeface="Arial"/>
                <a:cs typeface="Arial"/>
              </a:rPr>
              <a:t>137.196.7.23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99720" y="3610402"/>
            <a:ext cx="820846" cy="10752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353100" y="3782059"/>
            <a:ext cx="201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0000A8"/>
                </a:solidFill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32452" y="3616752"/>
            <a:ext cx="3180715" cy="1060450"/>
          </a:xfrm>
          <a:custGeom>
            <a:avLst/>
            <a:gdLst/>
            <a:ahLst/>
            <a:cxnLst/>
            <a:rect l="l" t="t" r="r" b="b"/>
            <a:pathLst>
              <a:path w="3180715" h="1060450">
                <a:moveTo>
                  <a:pt x="0" y="1060174"/>
                </a:moveTo>
                <a:lnTo>
                  <a:pt x="3180521" y="1060174"/>
                </a:lnTo>
                <a:lnTo>
                  <a:pt x="3180521" y="0"/>
                </a:lnTo>
                <a:lnTo>
                  <a:pt x="0" y="0"/>
                </a:lnTo>
                <a:lnTo>
                  <a:pt x="0" y="10601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1226102" y="3610402"/>
          <a:ext cx="3179444" cy="10601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6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-5">
                          <a:latin typeface="Calibri"/>
                          <a:cs typeface="Calibri"/>
                        </a:rPr>
                        <a:t>IP</a:t>
                      </a:r>
                      <a:r>
                        <a:rPr sz="18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sz="1800">
                          <a:latin typeface="Calibri"/>
                          <a:cs typeface="Calibri"/>
                        </a:rPr>
                        <a:t>addr</a:t>
                      </a:r>
                    </a:p>
                  </a:txBody>
                  <a:tcPr marL="0" marR="0" marT="133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89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>
                          <a:latin typeface="Calibri"/>
                          <a:cs typeface="Calibri"/>
                        </a:rPr>
                        <a:t>MAC</a:t>
                      </a:r>
                      <a:r>
                        <a:rPr sz="18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sz="1800">
                          <a:latin typeface="Calibri"/>
                          <a:cs typeface="Calibri"/>
                        </a:rPr>
                        <a:t>addr</a:t>
                      </a:r>
                    </a:p>
                  </a:txBody>
                  <a:tcPr marL="0" marR="0" marT="317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2135"/>
                        </a:lnSpc>
                        <a:spcBef>
                          <a:spcPts val="320"/>
                        </a:spcBef>
                      </a:pPr>
                      <a:r>
                        <a:rPr sz="1800" spc="5">
                          <a:latin typeface="Calibri"/>
                          <a:cs typeface="Calibri"/>
                        </a:rPr>
                        <a:t>TTL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4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object 34"/>
          <p:cNvSpPr txBox="1"/>
          <p:nvPr/>
        </p:nvSpPr>
        <p:spPr>
          <a:xfrm>
            <a:off x="2044716" y="3330955"/>
            <a:ext cx="1331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Calibri"/>
                <a:cs typeface="Calibri"/>
              </a:rPr>
              <a:t>ARP </a:t>
            </a:r>
            <a:r>
              <a:rPr sz="1800" spc="-10">
                <a:latin typeface="Calibri"/>
                <a:cs typeface="Calibri"/>
              </a:rPr>
              <a:t>table </a:t>
            </a:r>
            <a:r>
              <a:rPr sz="1800" spc="-5">
                <a:latin typeface="Calibri"/>
                <a:cs typeface="Calibri"/>
              </a:rPr>
              <a:t>in</a:t>
            </a:r>
            <a:r>
              <a:rPr sz="1800" spc="-35">
                <a:latin typeface="Calibri"/>
                <a:cs typeface="Calibri"/>
              </a:rPr>
              <a:t> </a:t>
            </a:r>
            <a:r>
              <a:rPr sz="1800">
                <a:solidFill>
                  <a:srgbClr val="0000A8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362730" y="5431028"/>
            <a:ext cx="3467735" cy="71056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>
                <a:solidFill>
                  <a:srgbClr val="0000A8"/>
                </a:solidFill>
                <a:latin typeface="Calibri"/>
                <a:cs typeface="Calibri"/>
              </a:rPr>
              <a:t>B </a:t>
            </a:r>
            <a:r>
              <a:rPr sz="2000" spc="-5">
                <a:latin typeface="Calibri"/>
                <a:cs typeface="Calibri"/>
              </a:rPr>
              <a:t>replies </a:t>
            </a:r>
            <a:r>
              <a:rPr sz="2000" spc="-10">
                <a:latin typeface="Calibri"/>
                <a:cs typeface="Calibri"/>
              </a:rPr>
              <a:t>to </a:t>
            </a:r>
            <a:r>
              <a:rPr sz="2000">
                <a:latin typeface="Calibri"/>
                <a:cs typeface="Calibri"/>
              </a:rPr>
              <a:t>A with ARP</a:t>
            </a:r>
            <a:r>
              <a:rPr sz="2000" spc="-175">
                <a:latin typeface="Calibri"/>
                <a:cs typeface="Calibri"/>
              </a:rPr>
              <a:t> </a:t>
            </a:r>
            <a:r>
              <a:rPr sz="2000" spc="-5">
                <a:latin typeface="Calibri"/>
                <a:cs typeface="Calibri"/>
              </a:rPr>
              <a:t>response,  giving </a:t>
            </a:r>
            <a:r>
              <a:rPr sz="2000">
                <a:latin typeface="Calibri"/>
                <a:cs typeface="Calibri"/>
              </a:rPr>
              <a:t>its </a:t>
            </a:r>
            <a:r>
              <a:rPr sz="2000" spc="-5">
                <a:latin typeface="Calibri"/>
                <a:cs typeface="Calibri"/>
              </a:rPr>
              <a:t>MAC</a:t>
            </a:r>
            <a:r>
              <a:rPr sz="2000" spc="-25">
                <a:latin typeface="Calibri"/>
                <a:cs typeface="Calibri"/>
              </a:rPr>
              <a:t> </a:t>
            </a:r>
            <a:r>
              <a:rPr sz="2000" spc="-5">
                <a:latin typeface="Calibri"/>
                <a:cs typeface="Calibri"/>
              </a:rPr>
              <a:t>address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30986" y="5578077"/>
            <a:ext cx="410845" cy="410845"/>
          </a:xfrm>
          <a:custGeom>
            <a:avLst/>
            <a:gdLst/>
            <a:ahLst/>
            <a:cxnLst/>
            <a:rect l="l" t="t" r="r" b="b"/>
            <a:pathLst>
              <a:path w="410845" h="410845">
                <a:moveTo>
                  <a:pt x="205408" y="0"/>
                </a:moveTo>
                <a:lnTo>
                  <a:pt x="158310" y="5424"/>
                </a:lnTo>
                <a:lnTo>
                  <a:pt x="115075" y="20877"/>
                </a:lnTo>
                <a:lnTo>
                  <a:pt x="76935" y="45125"/>
                </a:lnTo>
                <a:lnTo>
                  <a:pt x="45125" y="76935"/>
                </a:lnTo>
                <a:lnTo>
                  <a:pt x="20877" y="115074"/>
                </a:lnTo>
                <a:lnTo>
                  <a:pt x="5424" y="158309"/>
                </a:lnTo>
                <a:lnTo>
                  <a:pt x="0" y="205407"/>
                </a:lnTo>
                <a:lnTo>
                  <a:pt x="5424" y="252506"/>
                </a:lnTo>
                <a:lnTo>
                  <a:pt x="20877" y="295741"/>
                </a:lnTo>
                <a:lnTo>
                  <a:pt x="45125" y="333880"/>
                </a:lnTo>
                <a:lnTo>
                  <a:pt x="76935" y="365690"/>
                </a:lnTo>
                <a:lnTo>
                  <a:pt x="115075" y="389938"/>
                </a:lnTo>
                <a:lnTo>
                  <a:pt x="158310" y="405391"/>
                </a:lnTo>
                <a:lnTo>
                  <a:pt x="205408" y="410816"/>
                </a:lnTo>
                <a:lnTo>
                  <a:pt x="252506" y="405391"/>
                </a:lnTo>
                <a:lnTo>
                  <a:pt x="295742" y="389938"/>
                </a:lnTo>
                <a:lnTo>
                  <a:pt x="333881" y="365690"/>
                </a:lnTo>
                <a:lnTo>
                  <a:pt x="365691" y="333880"/>
                </a:lnTo>
                <a:lnTo>
                  <a:pt x="389939" y="295741"/>
                </a:lnTo>
                <a:lnTo>
                  <a:pt x="405392" y="252506"/>
                </a:lnTo>
                <a:lnTo>
                  <a:pt x="410817" y="205407"/>
                </a:lnTo>
                <a:lnTo>
                  <a:pt x="405392" y="158309"/>
                </a:lnTo>
                <a:lnTo>
                  <a:pt x="389939" y="115074"/>
                </a:lnTo>
                <a:lnTo>
                  <a:pt x="365691" y="76935"/>
                </a:lnTo>
                <a:lnTo>
                  <a:pt x="333881" y="45125"/>
                </a:lnTo>
                <a:lnTo>
                  <a:pt x="295742" y="20877"/>
                </a:lnTo>
                <a:lnTo>
                  <a:pt x="252506" y="5424"/>
                </a:lnTo>
                <a:lnTo>
                  <a:pt x="2054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30986" y="5578077"/>
            <a:ext cx="410845" cy="410845"/>
          </a:xfrm>
          <a:custGeom>
            <a:avLst/>
            <a:gdLst/>
            <a:ahLst/>
            <a:cxnLst/>
            <a:rect l="l" t="t" r="r" b="b"/>
            <a:pathLst>
              <a:path w="410845" h="410845">
                <a:moveTo>
                  <a:pt x="0" y="205408"/>
                </a:moveTo>
                <a:lnTo>
                  <a:pt x="5424" y="158310"/>
                </a:lnTo>
                <a:lnTo>
                  <a:pt x="20877" y="115075"/>
                </a:lnTo>
                <a:lnTo>
                  <a:pt x="45125" y="76935"/>
                </a:lnTo>
                <a:lnTo>
                  <a:pt x="76935" y="45125"/>
                </a:lnTo>
                <a:lnTo>
                  <a:pt x="115075" y="20877"/>
                </a:lnTo>
                <a:lnTo>
                  <a:pt x="158310" y="5424"/>
                </a:lnTo>
                <a:lnTo>
                  <a:pt x="205408" y="0"/>
                </a:lnTo>
                <a:lnTo>
                  <a:pt x="252506" y="5424"/>
                </a:lnTo>
                <a:lnTo>
                  <a:pt x="295741" y="20877"/>
                </a:lnTo>
                <a:lnTo>
                  <a:pt x="333881" y="45125"/>
                </a:lnTo>
                <a:lnTo>
                  <a:pt x="365691" y="76935"/>
                </a:lnTo>
                <a:lnTo>
                  <a:pt x="389939" y="115075"/>
                </a:lnTo>
                <a:lnTo>
                  <a:pt x="405392" y="158310"/>
                </a:lnTo>
                <a:lnTo>
                  <a:pt x="410817" y="205408"/>
                </a:lnTo>
                <a:lnTo>
                  <a:pt x="405392" y="252506"/>
                </a:lnTo>
                <a:lnTo>
                  <a:pt x="389939" y="295741"/>
                </a:lnTo>
                <a:lnTo>
                  <a:pt x="365691" y="333881"/>
                </a:lnTo>
                <a:lnTo>
                  <a:pt x="333881" y="365691"/>
                </a:lnTo>
                <a:lnTo>
                  <a:pt x="295741" y="389939"/>
                </a:lnTo>
                <a:lnTo>
                  <a:pt x="252506" y="405392"/>
                </a:lnTo>
                <a:lnTo>
                  <a:pt x="205408" y="410817"/>
                </a:lnTo>
                <a:lnTo>
                  <a:pt x="158310" y="405392"/>
                </a:lnTo>
                <a:lnTo>
                  <a:pt x="115075" y="389939"/>
                </a:lnTo>
                <a:lnTo>
                  <a:pt x="76935" y="365691"/>
                </a:lnTo>
                <a:lnTo>
                  <a:pt x="45125" y="333881"/>
                </a:lnTo>
                <a:lnTo>
                  <a:pt x="20877" y="295741"/>
                </a:lnTo>
                <a:lnTo>
                  <a:pt x="5424" y="252506"/>
                </a:lnTo>
                <a:lnTo>
                  <a:pt x="0" y="205408"/>
                </a:lnTo>
                <a:close/>
              </a:path>
            </a:pathLst>
          </a:custGeom>
          <a:ln w="25400">
            <a:solidFill>
              <a:srgbClr val="0000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836231" y="555904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libri"/>
                <a:cs typeface="Calibri"/>
              </a:rPr>
              <a:t>2</a:t>
            </a:r>
          </a:p>
        </p:txBody>
      </p:sp>
      <p:sp>
        <p:nvSpPr>
          <p:cNvPr id="39" name="object 39"/>
          <p:cNvSpPr/>
          <p:nvPr/>
        </p:nvSpPr>
        <p:spPr>
          <a:xfrm>
            <a:off x="6632447" y="2843783"/>
            <a:ext cx="3358896" cy="1493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977808" y="2781867"/>
            <a:ext cx="2743200" cy="1020444"/>
          </a:xfrm>
          <a:prstGeom prst="rect">
            <a:avLst/>
          </a:prstGeom>
          <a:solidFill>
            <a:srgbClr val="F2F2F2"/>
          </a:solidFill>
          <a:ln w="12700">
            <a:solidFill>
              <a:srgbClr val="A6A6A6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88265">
              <a:lnSpc>
                <a:spcPts val="1910"/>
              </a:lnSpc>
              <a:spcBef>
                <a:spcPts val="350"/>
              </a:spcBef>
            </a:pPr>
            <a:r>
              <a:rPr sz="1600" spc="-30">
                <a:latin typeface="Calibri"/>
                <a:cs typeface="Calibri"/>
              </a:rPr>
              <a:t>Target </a:t>
            </a:r>
            <a:r>
              <a:rPr sz="1600" spc="-5">
                <a:latin typeface="Calibri"/>
                <a:cs typeface="Calibri"/>
              </a:rPr>
              <a:t>IP </a:t>
            </a:r>
            <a:r>
              <a:rPr sz="1600" spc="-10">
                <a:latin typeface="Calibri"/>
                <a:cs typeface="Calibri"/>
              </a:rPr>
              <a:t>address:</a:t>
            </a:r>
            <a:r>
              <a:rPr sz="1600" spc="20">
                <a:latin typeface="Calibri"/>
                <a:cs typeface="Calibri"/>
              </a:rPr>
              <a:t> </a:t>
            </a:r>
            <a:r>
              <a:rPr sz="1400" spc="-5">
                <a:latin typeface="Calibri"/>
                <a:cs typeface="Calibri"/>
              </a:rPr>
              <a:t>137.196.7.14</a:t>
            </a:r>
            <a:endParaRPr sz="1400">
              <a:latin typeface="Calibri"/>
              <a:cs typeface="Calibri"/>
            </a:endParaRPr>
          </a:p>
          <a:p>
            <a:pPr marL="88265">
              <a:lnSpc>
                <a:spcPts val="1895"/>
              </a:lnSpc>
            </a:pPr>
            <a:r>
              <a:rPr sz="1600" spc="-30">
                <a:latin typeface="Calibri"/>
                <a:cs typeface="Calibri"/>
              </a:rPr>
              <a:t>Target </a:t>
            </a:r>
            <a:r>
              <a:rPr sz="1600" spc="-10">
                <a:latin typeface="Calibri"/>
                <a:cs typeface="Calibri"/>
              </a:rPr>
              <a:t>MAC</a:t>
            </a:r>
            <a:r>
              <a:rPr sz="1600" spc="15">
                <a:latin typeface="Calibri"/>
                <a:cs typeface="Calibri"/>
              </a:rPr>
              <a:t> </a:t>
            </a:r>
            <a:r>
              <a:rPr sz="1600" spc="-10">
                <a:latin typeface="Calibri"/>
                <a:cs typeface="Calibri"/>
              </a:rPr>
              <a:t>address:</a:t>
            </a:r>
            <a:endParaRPr sz="1600">
              <a:latin typeface="Calibri"/>
              <a:cs typeface="Calibri"/>
            </a:endParaRPr>
          </a:p>
          <a:p>
            <a:pPr marL="1009015">
              <a:lnSpc>
                <a:spcPts val="1910"/>
              </a:lnSpc>
            </a:pPr>
            <a:r>
              <a:rPr sz="1600" spc="-10">
                <a:latin typeface="Calibri"/>
                <a:cs typeface="Calibri"/>
              </a:rPr>
              <a:t>58-23-D7-FA-20-B0</a:t>
            </a:r>
            <a:endParaRPr sz="1600">
              <a:latin typeface="Calibri"/>
              <a:cs typeface="Calibri"/>
            </a:endParaRPr>
          </a:p>
          <a:p>
            <a:pPr marL="88265">
              <a:lnSpc>
                <a:spcPct val="100000"/>
              </a:lnSpc>
              <a:spcBef>
                <a:spcPts val="80"/>
              </a:spcBef>
            </a:pPr>
            <a:r>
              <a:rPr sz="1400">
                <a:latin typeface="Arial"/>
                <a:cs typeface="Arial"/>
              </a:rPr>
              <a:t>…</a:t>
            </a:r>
          </a:p>
        </p:txBody>
      </p:sp>
      <p:sp>
        <p:nvSpPr>
          <p:cNvPr id="41" name="object 41"/>
          <p:cNvSpPr/>
          <p:nvPr/>
        </p:nvSpPr>
        <p:spPr>
          <a:xfrm>
            <a:off x="5364479" y="4291584"/>
            <a:ext cx="2852928" cy="1615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17063" y="3970948"/>
            <a:ext cx="455930" cy="742315"/>
          </a:xfrm>
          <a:custGeom>
            <a:avLst/>
            <a:gdLst/>
            <a:ahLst/>
            <a:cxnLst/>
            <a:rect l="l" t="t" r="r" b="b"/>
            <a:pathLst>
              <a:path w="455929" h="742314">
                <a:moveTo>
                  <a:pt x="0" y="0"/>
                </a:moveTo>
                <a:lnTo>
                  <a:pt x="0" y="412983"/>
                </a:lnTo>
                <a:lnTo>
                  <a:pt x="455508" y="741718"/>
                </a:lnTo>
                <a:lnTo>
                  <a:pt x="453264" y="257702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417063" y="3975115"/>
            <a:ext cx="585470" cy="266700"/>
          </a:xfrm>
          <a:custGeom>
            <a:avLst/>
            <a:gdLst/>
            <a:ahLst/>
            <a:cxnLst/>
            <a:rect l="l" t="t" r="r" b="b"/>
            <a:pathLst>
              <a:path w="585470" h="266700">
                <a:moveTo>
                  <a:pt x="583627" y="265724"/>
                </a:moveTo>
                <a:lnTo>
                  <a:pt x="509364" y="265724"/>
                </a:lnTo>
                <a:lnTo>
                  <a:pt x="534233" y="265749"/>
                </a:lnTo>
                <a:lnTo>
                  <a:pt x="585327" y="266686"/>
                </a:lnTo>
                <a:lnTo>
                  <a:pt x="583627" y="265724"/>
                </a:lnTo>
                <a:close/>
              </a:path>
              <a:path w="585470" h="266700">
                <a:moveTo>
                  <a:pt x="0" y="0"/>
                </a:moveTo>
                <a:lnTo>
                  <a:pt x="451355" y="265010"/>
                </a:lnTo>
                <a:lnTo>
                  <a:pt x="488984" y="265761"/>
                </a:lnTo>
                <a:lnTo>
                  <a:pt x="583627" y="265724"/>
                </a:lnTo>
                <a:lnTo>
                  <a:pt x="115616" y="1007"/>
                </a:lnTo>
                <a:lnTo>
                  <a:pt x="59076" y="1007"/>
                </a:lnTo>
                <a:lnTo>
                  <a:pt x="0" y="0"/>
                </a:lnTo>
                <a:close/>
              </a:path>
              <a:path w="585470" h="266700">
                <a:moveTo>
                  <a:pt x="114192" y="201"/>
                </a:moveTo>
                <a:lnTo>
                  <a:pt x="95820" y="470"/>
                </a:lnTo>
                <a:lnTo>
                  <a:pt x="84232" y="951"/>
                </a:lnTo>
                <a:lnTo>
                  <a:pt x="59076" y="1007"/>
                </a:lnTo>
                <a:lnTo>
                  <a:pt x="115616" y="1007"/>
                </a:lnTo>
                <a:lnTo>
                  <a:pt x="114192" y="201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65739" y="4237634"/>
            <a:ext cx="139065" cy="473075"/>
          </a:xfrm>
          <a:custGeom>
            <a:avLst/>
            <a:gdLst/>
            <a:ahLst/>
            <a:cxnLst/>
            <a:rect l="l" t="t" r="r" b="b"/>
            <a:pathLst>
              <a:path w="139065" h="473075">
                <a:moveTo>
                  <a:pt x="0" y="472949"/>
                </a:moveTo>
                <a:lnTo>
                  <a:pt x="138930" y="472949"/>
                </a:lnTo>
                <a:lnTo>
                  <a:pt x="138930" y="0"/>
                </a:lnTo>
                <a:lnTo>
                  <a:pt x="0" y="0"/>
                </a:lnTo>
                <a:lnTo>
                  <a:pt x="0" y="472949"/>
                </a:lnTo>
                <a:close/>
              </a:path>
            </a:pathLst>
          </a:custGeom>
          <a:solidFill>
            <a:srgbClr val="DAE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34469" y="4175004"/>
            <a:ext cx="410845" cy="410845"/>
          </a:xfrm>
          <a:custGeom>
            <a:avLst/>
            <a:gdLst/>
            <a:ahLst/>
            <a:cxnLst/>
            <a:rect l="l" t="t" r="r" b="b"/>
            <a:pathLst>
              <a:path w="410845" h="410845">
                <a:moveTo>
                  <a:pt x="205408" y="0"/>
                </a:moveTo>
                <a:lnTo>
                  <a:pt x="158310" y="5424"/>
                </a:lnTo>
                <a:lnTo>
                  <a:pt x="115075" y="20877"/>
                </a:lnTo>
                <a:lnTo>
                  <a:pt x="76935" y="45125"/>
                </a:lnTo>
                <a:lnTo>
                  <a:pt x="45125" y="76935"/>
                </a:lnTo>
                <a:lnTo>
                  <a:pt x="20877" y="115075"/>
                </a:lnTo>
                <a:lnTo>
                  <a:pt x="5424" y="158310"/>
                </a:lnTo>
                <a:lnTo>
                  <a:pt x="0" y="205408"/>
                </a:lnTo>
                <a:lnTo>
                  <a:pt x="5424" y="252506"/>
                </a:lnTo>
                <a:lnTo>
                  <a:pt x="20877" y="295742"/>
                </a:lnTo>
                <a:lnTo>
                  <a:pt x="45125" y="333881"/>
                </a:lnTo>
                <a:lnTo>
                  <a:pt x="76935" y="365691"/>
                </a:lnTo>
                <a:lnTo>
                  <a:pt x="115075" y="389939"/>
                </a:lnTo>
                <a:lnTo>
                  <a:pt x="158310" y="405392"/>
                </a:lnTo>
                <a:lnTo>
                  <a:pt x="205408" y="410817"/>
                </a:lnTo>
                <a:lnTo>
                  <a:pt x="252506" y="405392"/>
                </a:lnTo>
                <a:lnTo>
                  <a:pt x="295742" y="389939"/>
                </a:lnTo>
                <a:lnTo>
                  <a:pt x="333881" y="365691"/>
                </a:lnTo>
                <a:lnTo>
                  <a:pt x="365691" y="333881"/>
                </a:lnTo>
                <a:lnTo>
                  <a:pt x="389939" y="295742"/>
                </a:lnTo>
                <a:lnTo>
                  <a:pt x="405392" y="252506"/>
                </a:lnTo>
                <a:lnTo>
                  <a:pt x="410817" y="205408"/>
                </a:lnTo>
                <a:lnTo>
                  <a:pt x="405392" y="158310"/>
                </a:lnTo>
                <a:lnTo>
                  <a:pt x="389939" y="115075"/>
                </a:lnTo>
                <a:lnTo>
                  <a:pt x="365691" y="76935"/>
                </a:lnTo>
                <a:lnTo>
                  <a:pt x="333881" y="45125"/>
                </a:lnTo>
                <a:lnTo>
                  <a:pt x="295742" y="20877"/>
                </a:lnTo>
                <a:lnTo>
                  <a:pt x="252506" y="5424"/>
                </a:lnTo>
                <a:lnTo>
                  <a:pt x="2054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434469" y="4175004"/>
            <a:ext cx="410845" cy="410845"/>
          </a:xfrm>
          <a:custGeom>
            <a:avLst/>
            <a:gdLst/>
            <a:ahLst/>
            <a:cxnLst/>
            <a:rect l="l" t="t" r="r" b="b"/>
            <a:pathLst>
              <a:path w="410845" h="410845">
                <a:moveTo>
                  <a:pt x="0" y="205408"/>
                </a:moveTo>
                <a:lnTo>
                  <a:pt x="5424" y="158310"/>
                </a:lnTo>
                <a:lnTo>
                  <a:pt x="20877" y="115075"/>
                </a:lnTo>
                <a:lnTo>
                  <a:pt x="45125" y="76935"/>
                </a:lnTo>
                <a:lnTo>
                  <a:pt x="76935" y="45125"/>
                </a:lnTo>
                <a:lnTo>
                  <a:pt x="115075" y="20877"/>
                </a:lnTo>
                <a:lnTo>
                  <a:pt x="158310" y="5424"/>
                </a:lnTo>
                <a:lnTo>
                  <a:pt x="205408" y="0"/>
                </a:lnTo>
                <a:lnTo>
                  <a:pt x="252506" y="5424"/>
                </a:lnTo>
                <a:lnTo>
                  <a:pt x="295741" y="20877"/>
                </a:lnTo>
                <a:lnTo>
                  <a:pt x="333881" y="45125"/>
                </a:lnTo>
                <a:lnTo>
                  <a:pt x="365691" y="76935"/>
                </a:lnTo>
                <a:lnTo>
                  <a:pt x="389939" y="115075"/>
                </a:lnTo>
                <a:lnTo>
                  <a:pt x="405392" y="158310"/>
                </a:lnTo>
                <a:lnTo>
                  <a:pt x="410817" y="205408"/>
                </a:lnTo>
                <a:lnTo>
                  <a:pt x="405392" y="252506"/>
                </a:lnTo>
                <a:lnTo>
                  <a:pt x="389939" y="295741"/>
                </a:lnTo>
                <a:lnTo>
                  <a:pt x="365691" y="333881"/>
                </a:lnTo>
                <a:lnTo>
                  <a:pt x="333881" y="365691"/>
                </a:lnTo>
                <a:lnTo>
                  <a:pt x="295741" y="389939"/>
                </a:lnTo>
                <a:lnTo>
                  <a:pt x="252506" y="405392"/>
                </a:lnTo>
                <a:lnTo>
                  <a:pt x="205408" y="410817"/>
                </a:lnTo>
                <a:lnTo>
                  <a:pt x="158310" y="405392"/>
                </a:lnTo>
                <a:lnTo>
                  <a:pt x="115075" y="389939"/>
                </a:lnTo>
                <a:lnTo>
                  <a:pt x="76935" y="365691"/>
                </a:lnTo>
                <a:lnTo>
                  <a:pt x="45125" y="333881"/>
                </a:lnTo>
                <a:lnTo>
                  <a:pt x="20877" y="295741"/>
                </a:lnTo>
                <a:lnTo>
                  <a:pt x="5424" y="252506"/>
                </a:lnTo>
                <a:lnTo>
                  <a:pt x="0" y="205408"/>
                </a:lnTo>
                <a:close/>
              </a:path>
            </a:pathLst>
          </a:custGeom>
          <a:ln w="25400">
            <a:solidFill>
              <a:srgbClr val="0000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539714" y="415696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libri"/>
                <a:cs typeface="Calibri"/>
              </a:rPr>
              <a:t>2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6949991" y="6110077"/>
            <a:ext cx="21336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>
                <a:solidFill>
                  <a:srgbClr val="0000A8"/>
                </a:solidFill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28492" y="1135989"/>
            <a:ext cx="9645015" cy="162433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2800" spc="-20">
                <a:latin typeface="Calibri"/>
                <a:cs typeface="Calibri"/>
              </a:rPr>
              <a:t>example: </a:t>
            </a:r>
            <a:r>
              <a:rPr sz="2800">
                <a:latin typeface="Calibri"/>
                <a:cs typeface="Calibri"/>
              </a:rPr>
              <a:t>A </a:t>
            </a:r>
            <a:r>
              <a:rPr sz="2800" spc="-15">
                <a:latin typeface="Calibri"/>
                <a:cs typeface="Calibri"/>
              </a:rPr>
              <a:t>wants to </a:t>
            </a:r>
            <a:r>
              <a:rPr sz="2800" spc="-5">
                <a:latin typeface="Calibri"/>
                <a:cs typeface="Calibri"/>
              </a:rPr>
              <a:t>send </a:t>
            </a:r>
            <a:r>
              <a:rPr sz="2800" spc="-20">
                <a:latin typeface="Calibri"/>
                <a:cs typeface="Calibri"/>
              </a:rPr>
              <a:t>datagram </a:t>
            </a:r>
            <a:r>
              <a:rPr sz="2800" spc="-15">
                <a:latin typeface="Calibri"/>
                <a:cs typeface="Calibri"/>
              </a:rPr>
              <a:t>to</a:t>
            </a:r>
            <a:r>
              <a:rPr sz="2800" spc="100">
                <a:latin typeface="Calibri"/>
                <a:cs typeface="Calibri"/>
              </a:rPr>
              <a:t> </a:t>
            </a:r>
            <a:r>
              <a:rPr sz="2800">
                <a:latin typeface="Calibri"/>
                <a:cs typeface="Calibri"/>
              </a:rPr>
              <a:t>B</a:t>
            </a:r>
          </a:p>
          <a:p>
            <a:pPr marL="365125" indent="-235585">
              <a:lnSpc>
                <a:spcPct val="100000"/>
              </a:lnSpc>
              <a:spcBef>
                <a:spcPts val="250"/>
              </a:spcBef>
              <a:buClr>
                <a:srgbClr val="0000A8"/>
              </a:buClr>
              <a:buFont typeface="Arial"/>
              <a:buChar char="•"/>
              <a:tabLst>
                <a:tab pos="364490" algn="l"/>
                <a:tab pos="365125" algn="l"/>
              </a:tabLst>
            </a:pPr>
            <a:r>
              <a:rPr sz="2000" spc="-5">
                <a:latin typeface="Calibri"/>
                <a:cs typeface="Calibri"/>
              </a:rPr>
              <a:t>B</a:t>
            </a:r>
            <a:r>
              <a:rPr sz="2000" spc="-5">
                <a:latin typeface="Yu Gothic"/>
                <a:cs typeface="Yu Gothic"/>
              </a:rPr>
              <a:t>ʼ</a:t>
            </a:r>
            <a:r>
              <a:rPr sz="2000" spc="-5">
                <a:latin typeface="Calibri"/>
                <a:cs typeface="Calibri"/>
              </a:rPr>
              <a:t>s MAC address not </a:t>
            </a:r>
            <a:r>
              <a:rPr sz="2000">
                <a:latin typeface="Calibri"/>
                <a:cs typeface="Calibri"/>
              </a:rPr>
              <a:t>in </a:t>
            </a:r>
            <a:r>
              <a:rPr sz="2000" spc="-65">
                <a:latin typeface="Calibri"/>
                <a:cs typeface="Calibri"/>
              </a:rPr>
              <a:t>A’s </a:t>
            </a:r>
            <a:r>
              <a:rPr sz="2000">
                <a:latin typeface="Calibri"/>
                <a:cs typeface="Calibri"/>
              </a:rPr>
              <a:t>ARP </a:t>
            </a:r>
            <a:r>
              <a:rPr sz="2000" spc="-5">
                <a:latin typeface="Calibri"/>
                <a:cs typeface="Calibri"/>
              </a:rPr>
              <a:t>table, </a:t>
            </a:r>
            <a:r>
              <a:rPr sz="2000">
                <a:latin typeface="Calibri"/>
                <a:cs typeface="Calibri"/>
              </a:rPr>
              <a:t>so A </a:t>
            </a:r>
            <a:r>
              <a:rPr sz="2000" spc="-5">
                <a:latin typeface="Calibri"/>
                <a:cs typeface="Calibri"/>
              </a:rPr>
              <a:t>uses </a:t>
            </a:r>
            <a:r>
              <a:rPr sz="2000">
                <a:latin typeface="Calibri"/>
                <a:cs typeface="Calibri"/>
              </a:rPr>
              <a:t>ARP </a:t>
            </a:r>
            <a:r>
              <a:rPr sz="2000" spc="-10">
                <a:latin typeface="Calibri"/>
                <a:cs typeface="Calibri"/>
              </a:rPr>
              <a:t>to </a:t>
            </a:r>
            <a:r>
              <a:rPr sz="2000" spc="-5">
                <a:latin typeface="Calibri"/>
                <a:cs typeface="Calibri"/>
              </a:rPr>
              <a:t>find </a:t>
            </a:r>
            <a:r>
              <a:rPr sz="2000" spc="-45">
                <a:latin typeface="Calibri"/>
                <a:cs typeface="Calibri"/>
              </a:rPr>
              <a:t>B’s </a:t>
            </a:r>
            <a:r>
              <a:rPr sz="2000" spc="-5">
                <a:latin typeface="Calibri"/>
                <a:cs typeface="Calibri"/>
              </a:rPr>
              <a:t>MAC</a:t>
            </a:r>
            <a:r>
              <a:rPr sz="2000" spc="90">
                <a:latin typeface="Calibri"/>
                <a:cs typeface="Calibri"/>
              </a:rPr>
              <a:t> </a:t>
            </a:r>
            <a:r>
              <a:rPr sz="2000" spc="-5">
                <a:latin typeface="Calibri"/>
                <a:cs typeface="Calibri"/>
              </a:rPr>
              <a:t>address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Calibri"/>
              <a:cs typeface="Calibri"/>
            </a:endParaRPr>
          </a:p>
          <a:p>
            <a:pPr marL="6864350" marR="5080">
              <a:lnSpc>
                <a:spcPts val="1900"/>
              </a:lnSpc>
              <a:spcBef>
                <a:spcPts val="5"/>
              </a:spcBef>
            </a:pPr>
            <a:r>
              <a:rPr sz="1600">
                <a:latin typeface="Calibri"/>
                <a:cs typeface="Calibri"/>
              </a:rPr>
              <a:t>ARP </a:t>
            </a:r>
            <a:r>
              <a:rPr sz="1600" spc="-5">
                <a:latin typeface="Calibri"/>
                <a:cs typeface="Calibri"/>
              </a:rPr>
              <a:t>message </a:t>
            </a:r>
            <a:r>
              <a:rPr sz="1600" spc="-15">
                <a:latin typeface="Calibri"/>
                <a:cs typeface="Calibri"/>
              </a:rPr>
              <a:t>into </a:t>
            </a:r>
            <a:r>
              <a:rPr sz="1600" spc="-5">
                <a:latin typeface="Calibri"/>
                <a:cs typeface="Calibri"/>
              </a:rPr>
              <a:t>Ethernet </a:t>
            </a:r>
            <a:r>
              <a:rPr sz="1600" spc="-10">
                <a:latin typeface="Calibri"/>
                <a:cs typeface="Calibri"/>
              </a:rPr>
              <a:t>frame  </a:t>
            </a:r>
            <a:r>
              <a:rPr sz="1600" spc="-5">
                <a:latin typeface="Calibri"/>
                <a:cs typeface="Calibri"/>
              </a:rPr>
              <a:t>(sent </a:t>
            </a:r>
            <a:r>
              <a:rPr sz="1600" spc="-10">
                <a:latin typeface="Calibri"/>
                <a:cs typeface="Calibri"/>
              </a:rPr>
              <a:t>to</a:t>
            </a:r>
            <a:r>
              <a:rPr sz="1600" spc="5">
                <a:latin typeface="Calibri"/>
                <a:cs typeface="Calibri"/>
              </a:rPr>
              <a:t> </a:t>
            </a:r>
            <a:r>
              <a:rPr sz="1600" spc="-5">
                <a:latin typeface="Calibri"/>
                <a:cs typeface="Calibri"/>
              </a:rPr>
              <a:t>71-65-F7-2B-08-53)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3533" y="4310143"/>
            <a:ext cx="901700" cy="0"/>
          </a:xfrm>
          <a:custGeom>
            <a:avLst/>
            <a:gdLst/>
            <a:ahLst/>
            <a:cxnLst/>
            <a:rect l="l" t="t" r="r" b="b"/>
            <a:pathLst>
              <a:path w="901700">
                <a:moveTo>
                  <a:pt x="0" y="0"/>
                </a:moveTo>
                <a:lnTo>
                  <a:pt x="90170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88023" y="3390290"/>
            <a:ext cx="0" cy="655955"/>
          </a:xfrm>
          <a:custGeom>
            <a:avLst/>
            <a:gdLst/>
            <a:ahLst/>
            <a:cxnLst/>
            <a:rect l="l" t="t" r="r" b="b"/>
            <a:pathLst>
              <a:path h="655954">
                <a:moveTo>
                  <a:pt x="0" y="0"/>
                </a:moveTo>
                <a:lnTo>
                  <a:pt x="1" y="65563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64393" y="5337533"/>
            <a:ext cx="0" cy="438150"/>
          </a:xfrm>
          <a:custGeom>
            <a:avLst/>
            <a:gdLst/>
            <a:ahLst/>
            <a:cxnLst/>
            <a:rect l="l" t="t" r="r" b="b"/>
            <a:pathLst>
              <a:path h="438150">
                <a:moveTo>
                  <a:pt x="0" y="438150"/>
                </a:moveTo>
                <a:lnTo>
                  <a:pt x="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90007" y="43400"/>
            <a:ext cx="50819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>
                <a:solidFill>
                  <a:srgbClr val="000099"/>
                </a:solidFill>
                <a:latin typeface="Calibri"/>
                <a:cs typeface="Calibri"/>
              </a:rPr>
              <a:t>ARP </a:t>
            </a:r>
            <a:r>
              <a:rPr sz="4400" b="0">
                <a:solidFill>
                  <a:srgbClr val="000099"/>
                </a:solidFill>
                <a:latin typeface="Calibri"/>
                <a:cs typeface="Calibri"/>
              </a:rPr>
              <a:t>protocol in</a:t>
            </a:r>
            <a:r>
              <a:rPr sz="4400" b="0" spc="-70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4400" b="0">
                <a:solidFill>
                  <a:srgbClr val="000099"/>
                </a:solidFill>
                <a:latin typeface="Calibri"/>
                <a:cs typeface="Calibri"/>
              </a:rPr>
              <a:t>action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57572" y="3643182"/>
            <a:ext cx="1990725" cy="2014220"/>
          </a:xfrm>
          <a:custGeom>
            <a:avLst/>
            <a:gdLst/>
            <a:ahLst/>
            <a:cxnLst/>
            <a:rect l="l" t="t" r="r" b="b"/>
            <a:pathLst>
              <a:path w="1990725" h="2014220">
                <a:moveTo>
                  <a:pt x="1931782" y="1378865"/>
                </a:moveTo>
                <a:lnTo>
                  <a:pt x="211109" y="1378865"/>
                </a:lnTo>
                <a:lnTo>
                  <a:pt x="255552" y="1379630"/>
                </a:lnTo>
                <a:lnTo>
                  <a:pt x="305451" y="1388969"/>
                </a:lnTo>
                <a:lnTo>
                  <a:pt x="361197" y="1411474"/>
                </a:lnTo>
                <a:lnTo>
                  <a:pt x="430094" y="1451875"/>
                </a:lnTo>
                <a:lnTo>
                  <a:pt x="468618" y="1477083"/>
                </a:lnTo>
                <a:lnTo>
                  <a:pt x="509363" y="1504922"/>
                </a:lnTo>
                <a:lnTo>
                  <a:pt x="551959" y="1534859"/>
                </a:lnTo>
                <a:lnTo>
                  <a:pt x="733406" y="1664974"/>
                </a:lnTo>
                <a:lnTo>
                  <a:pt x="779676" y="1697437"/>
                </a:lnTo>
                <a:lnTo>
                  <a:pt x="825566" y="1728812"/>
                </a:lnTo>
                <a:lnTo>
                  <a:pt x="870704" y="1758566"/>
                </a:lnTo>
                <a:lnTo>
                  <a:pt x="914719" y="1786170"/>
                </a:lnTo>
                <a:lnTo>
                  <a:pt x="957238" y="1811091"/>
                </a:lnTo>
                <a:lnTo>
                  <a:pt x="997891" y="1832798"/>
                </a:lnTo>
                <a:lnTo>
                  <a:pt x="1097341" y="1882492"/>
                </a:lnTo>
                <a:lnTo>
                  <a:pt x="1147042" y="1906514"/>
                </a:lnTo>
                <a:lnTo>
                  <a:pt x="1196396" y="1929329"/>
                </a:lnTo>
                <a:lnTo>
                  <a:pt x="1245156" y="1950442"/>
                </a:lnTo>
                <a:lnTo>
                  <a:pt x="1293074" y="1969361"/>
                </a:lnTo>
                <a:lnTo>
                  <a:pt x="1339904" y="1985592"/>
                </a:lnTo>
                <a:lnTo>
                  <a:pt x="1385397" y="1998642"/>
                </a:lnTo>
                <a:lnTo>
                  <a:pt x="1429307" y="2008018"/>
                </a:lnTo>
                <a:lnTo>
                  <a:pt x="1471385" y="2013226"/>
                </a:lnTo>
                <a:lnTo>
                  <a:pt x="1511385" y="2013773"/>
                </a:lnTo>
                <a:lnTo>
                  <a:pt x="1549058" y="2009166"/>
                </a:lnTo>
                <a:lnTo>
                  <a:pt x="1591546" y="1997967"/>
                </a:lnTo>
                <a:lnTo>
                  <a:pt x="1631619" y="1981888"/>
                </a:lnTo>
                <a:lnTo>
                  <a:pt x="1669336" y="1960753"/>
                </a:lnTo>
                <a:lnTo>
                  <a:pt x="1704753" y="1934386"/>
                </a:lnTo>
                <a:lnTo>
                  <a:pt x="1737928" y="1902610"/>
                </a:lnTo>
                <a:lnTo>
                  <a:pt x="1768917" y="1865250"/>
                </a:lnTo>
                <a:lnTo>
                  <a:pt x="1797777" y="1822128"/>
                </a:lnTo>
                <a:lnTo>
                  <a:pt x="1824566" y="1773068"/>
                </a:lnTo>
                <a:lnTo>
                  <a:pt x="1849340" y="1717894"/>
                </a:lnTo>
                <a:lnTo>
                  <a:pt x="1872156" y="1656430"/>
                </a:lnTo>
                <a:lnTo>
                  <a:pt x="1894052" y="1579419"/>
                </a:lnTo>
                <a:lnTo>
                  <a:pt x="1904181" y="1534859"/>
                </a:lnTo>
                <a:lnTo>
                  <a:pt x="1913703" y="1487202"/>
                </a:lnTo>
                <a:lnTo>
                  <a:pt x="1922677" y="1436645"/>
                </a:lnTo>
                <a:lnTo>
                  <a:pt x="1931077" y="1383791"/>
                </a:lnTo>
                <a:lnTo>
                  <a:pt x="1931782" y="1378865"/>
                </a:lnTo>
                <a:close/>
              </a:path>
              <a:path w="1990725" h="2014220">
                <a:moveTo>
                  <a:pt x="389059" y="0"/>
                </a:moveTo>
                <a:lnTo>
                  <a:pt x="292800" y="7318"/>
                </a:lnTo>
                <a:lnTo>
                  <a:pt x="241297" y="19872"/>
                </a:lnTo>
                <a:lnTo>
                  <a:pt x="196481" y="37909"/>
                </a:lnTo>
                <a:lnTo>
                  <a:pt x="157648" y="61147"/>
                </a:lnTo>
                <a:lnTo>
                  <a:pt x="124094" y="89305"/>
                </a:lnTo>
                <a:lnTo>
                  <a:pt x="95116" y="122101"/>
                </a:lnTo>
                <a:lnTo>
                  <a:pt x="70010" y="159250"/>
                </a:lnTo>
                <a:lnTo>
                  <a:pt x="48071" y="200473"/>
                </a:lnTo>
                <a:lnTo>
                  <a:pt x="28597" y="245486"/>
                </a:lnTo>
                <a:lnTo>
                  <a:pt x="16674" y="283255"/>
                </a:lnTo>
                <a:lnTo>
                  <a:pt x="8315" y="325822"/>
                </a:lnTo>
                <a:lnTo>
                  <a:pt x="3057" y="372403"/>
                </a:lnTo>
                <a:lnTo>
                  <a:pt x="439" y="422217"/>
                </a:lnTo>
                <a:lnTo>
                  <a:pt x="0" y="474479"/>
                </a:lnTo>
                <a:lnTo>
                  <a:pt x="1275" y="528409"/>
                </a:lnTo>
                <a:lnTo>
                  <a:pt x="3805" y="583224"/>
                </a:lnTo>
                <a:lnTo>
                  <a:pt x="7127" y="638140"/>
                </a:lnTo>
                <a:lnTo>
                  <a:pt x="10778" y="692376"/>
                </a:lnTo>
                <a:lnTo>
                  <a:pt x="14298" y="745149"/>
                </a:lnTo>
                <a:lnTo>
                  <a:pt x="17223" y="795677"/>
                </a:lnTo>
                <a:lnTo>
                  <a:pt x="19093" y="843177"/>
                </a:lnTo>
                <a:lnTo>
                  <a:pt x="19773" y="899056"/>
                </a:lnTo>
                <a:lnTo>
                  <a:pt x="19398" y="956288"/>
                </a:lnTo>
                <a:lnTo>
                  <a:pt x="18623" y="1013872"/>
                </a:lnTo>
                <a:lnTo>
                  <a:pt x="18105" y="1070809"/>
                </a:lnTo>
                <a:lnTo>
                  <a:pt x="18500" y="1126101"/>
                </a:lnTo>
                <a:lnTo>
                  <a:pt x="20462" y="1178747"/>
                </a:lnTo>
                <a:lnTo>
                  <a:pt x="24648" y="1227748"/>
                </a:lnTo>
                <a:lnTo>
                  <a:pt x="31714" y="1272104"/>
                </a:lnTo>
                <a:lnTo>
                  <a:pt x="42314" y="1310817"/>
                </a:lnTo>
                <a:lnTo>
                  <a:pt x="80111" y="1369678"/>
                </a:lnTo>
                <a:lnTo>
                  <a:pt x="137035" y="1384682"/>
                </a:lnTo>
                <a:lnTo>
                  <a:pt x="171737" y="1382080"/>
                </a:lnTo>
                <a:lnTo>
                  <a:pt x="211109" y="1378865"/>
                </a:lnTo>
                <a:lnTo>
                  <a:pt x="1931782" y="1378865"/>
                </a:lnTo>
                <a:lnTo>
                  <a:pt x="1938899" y="1329142"/>
                </a:lnTo>
                <a:lnTo>
                  <a:pt x="1946140" y="1273198"/>
                </a:lnTo>
                <a:lnTo>
                  <a:pt x="1952794" y="1216461"/>
                </a:lnTo>
                <a:lnTo>
                  <a:pt x="1958859" y="1159433"/>
                </a:lnTo>
                <a:lnTo>
                  <a:pt x="1964328" y="1102615"/>
                </a:lnTo>
                <a:lnTo>
                  <a:pt x="1969200" y="1046509"/>
                </a:lnTo>
                <a:lnTo>
                  <a:pt x="1973468" y="991615"/>
                </a:lnTo>
                <a:lnTo>
                  <a:pt x="1977130" y="938436"/>
                </a:lnTo>
                <a:lnTo>
                  <a:pt x="1980181" y="887472"/>
                </a:lnTo>
                <a:lnTo>
                  <a:pt x="1982617" y="839225"/>
                </a:lnTo>
                <a:lnTo>
                  <a:pt x="1984433" y="794197"/>
                </a:lnTo>
                <a:lnTo>
                  <a:pt x="1985626" y="752888"/>
                </a:lnTo>
                <a:lnTo>
                  <a:pt x="1986191" y="715801"/>
                </a:lnTo>
                <a:lnTo>
                  <a:pt x="1987560" y="647590"/>
                </a:lnTo>
                <a:lnTo>
                  <a:pt x="1989515" y="589015"/>
                </a:lnTo>
                <a:lnTo>
                  <a:pt x="1990414" y="538707"/>
                </a:lnTo>
                <a:lnTo>
                  <a:pt x="1988616" y="495293"/>
                </a:lnTo>
                <a:lnTo>
                  <a:pt x="1982476" y="457404"/>
                </a:lnTo>
                <a:lnTo>
                  <a:pt x="1950604" y="392714"/>
                </a:lnTo>
                <a:lnTo>
                  <a:pt x="1921587" y="363172"/>
                </a:lnTo>
                <a:lnTo>
                  <a:pt x="1881659" y="333669"/>
                </a:lnTo>
                <a:lnTo>
                  <a:pt x="1816805" y="301708"/>
                </a:lnTo>
                <a:lnTo>
                  <a:pt x="1777811" y="288362"/>
                </a:lnTo>
                <a:lnTo>
                  <a:pt x="1735092" y="276471"/>
                </a:lnTo>
                <a:lnTo>
                  <a:pt x="1689138" y="265808"/>
                </a:lnTo>
                <a:lnTo>
                  <a:pt x="1640438" y="256146"/>
                </a:lnTo>
                <a:lnTo>
                  <a:pt x="1589483" y="247259"/>
                </a:lnTo>
                <a:lnTo>
                  <a:pt x="1318024" y="206528"/>
                </a:lnTo>
                <a:lnTo>
                  <a:pt x="1263825" y="197537"/>
                </a:lnTo>
                <a:lnTo>
                  <a:pt x="1210801" y="187736"/>
                </a:lnTo>
                <a:lnTo>
                  <a:pt x="1159440" y="176898"/>
                </a:lnTo>
                <a:lnTo>
                  <a:pt x="1110940" y="165373"/>
                </a:lnTo>
                <a:lnTo>
                  <a:pt x="1060161" y="152441"/>
                </a:lnTo>
                <a:lnTo>
                  <a:pt x="731810" y="62994"/>
                </a:lnTo>
                <a:lnTo>
                  <a:pt x="677166" y="49057"/>
                </a:lnTo>
                <a:lnTo>
                  <a:pt x="623696" y="36240"/>
                </a:lnTo>
                <a:lnTo>
                  <a:pt x="571831" y="24859"/>
                </a:lnTo>
                <a:lnTo>
                  <a:pt x="522004" y="15228"/>
                </a:lnTo>
                <a:lnTo>
                  <a:pt x="474645" y="7664"/>
                </a:lnTo>
                <a:lnTo>
                  <a:pt x="430186" y="2483"/>
                </a:lnTo>
                <a:lnTo>
                  <a:pt x="389059" y="0"/>
                </a:lnTo>
                <a:close/>
              </a:path>
            </a:pathLst>
          </a:custGeom>
          <a:solidFill>
            <a:srgbClr val="9CE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51623" y="4359150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>
                <a:moveTo>
                  <a:pt x="796925" y="0"/>
                </a:moveTo>
                <a:lnTo>
                  <a:pt x="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72026" y="4475168"/>
            <a:ext cx="76200" cy="373380"/>
          </a:xfrm>
          <a:custGeom>
            <a:avLst/>
            <a:gdLst/>
            <a:ahLst/>
            <a:cxnLst/>
            <a:rect l="l" t="t" r="r" b="b"/>
            <a:pathLst>
              <a:path w="76200" h="373379">
                <a:moveTo>
                  <a:pt x="42862" y="63500"/>
                </a:moveTo>
                <a:lnTo>
                  <a:pt x="33337" y="63500"/>
                </a:lnTo>
                <a:lnTo>
                  <a:pt x="33336" y="373062"/>
                </a:lnTo>
                <a:lnTo>
                  <a:pt x="42861" y="373062"/>
                </a:lnTo>
                <a:lnTo>
                  <a:pt x="42862" y="63500"/>
                </a:lnTo>
                <a:close/>
              </a:path>
              <a:path w="76200" h="373379">
                <a:moveTo>
                  <a:pt x="38100" y="0"/>
                </a:moveTo>
                <a:lnTo>
                  <a:pt x="0" y="76200"/>
                </a:lnTo>
                <a:lnTo>
                  <a:pt x="33337" y="76200"/>
                </a:lnTo>
                <a:lnTo>
                  <a:pt x="33337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73379">
                <a:moveTo>
                  <a:pt x="69850" y="63500"/>
                </a:moveTo>
                <a:lnTo>
                  <a:pt x="42862" y="63500"/>
                </a:lnTo>
                <a:lnTo>
                  <a:pt x="42862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93651" y="3392112"/>
            <a:ext cx="160337" cy="255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93651" y="3392112"/>
            <a:ext cx="160655" cy="255904"/>
          </a:xfrm>
          <a:custGeom>
            <a:avLst/>
            <a:gdLst/>
            <a:ahLst/>
            <a:cxnLst/>
            <a:rect l="l" t="t" r="r" b="b"/>
            <a:pathLst>
              <a:path w="160654" h="255904">
                <a:moveTo>
                  <a:pt x="0" y="0"/>
                </a:moveTo>
                <a:lnTo>
                  <a:pt x="160338" y="0"/>
                </a:lnTo>
                <a:lnTo>
                  <a:pt x="160338" y="255587"/>
                </a:lnTo>
                <a:lnTo>
                  <a:pt x="0" y="2555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35021" y="2859441"/>
            <a:ext cx="812800" cy="658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92477" y="5645422"/>
            <a:ext cx="160337" cy="255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81353" y="2922638"/>
            <a:ext cx="395215" cy="3016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92477" y="5645422"/>
            <a:ext cx="160655" cy="255904"/>
          </a:xfrm>
          <a:custGeom>
            <a:avLst/>
            <a:gdLst/>
            <a:ahLst/>
            <a:cxnLst/>
            <a:rect l="l" t="t" r="r" b="b"/>
            <a:pathLst>
              <a:path w="160654" h="255904">
                <a:moveTo>
                  <a:pt x="0" y="0"/>
                </a:moveTo>
                <a:lnTo>
                  <a:pt x="160338" y="0"/>
                </a:lnTo>
                <a:lnTo>
                  <a:pt x="160338" y="255587"/>
                </a:lnTo>
                <a:lnTo>
                  <a:pt x="0" y="2555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89034" y="4287992"/>
            <a:ext cx="255586" cy="160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89033" y="4287992"/>
            <a:ext cx="255904" cy="160655"/>
          </a:xfrm>
          <a:custGeom>
            <a:avLst/>
            <a:gdLst/>
            <a:ahLst/>
            <a:cxnLst/>
            <a:rect l="l" t="t" r="r" b="b"/>
            <a:pathLst>
              <a:path w="255904" h="160654">
                <a:moveTo>
                  <a:pt x="255587" y="0"/>
                </a:moveTo>
                <a:lnTo>
                  <a:pt x="255587" y="160338"/>
                </a:lnTo>
                <a:lnTo>
                  <a:pt x="0" y="160338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84867" y="4087688"/>
            <a:ext cx="812800" cy="658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16284" y="4150886"/>
            <a:ext cx="395215" cy="3016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37343" y="5838976"/>
            <a:ext cx="812800" cy="658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83674" y="5902175"/>
            <a:ext cx="395215" cy="3016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287148" y="4850892"/>
            <a:ext cx="15779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ts val="1620"/>
              </a:lnSpc>
              <a:spcBef>
                <a:spcPts val="100"/>
              </a:spcBef>
            </a:pPr>
            <a:r>
              <a:rPr sz="1400" spc="-10">
                <a:latin typeface="Arial"/>
                <a:cs typeface="Arial"/>
              </a:rPr>
              <a:t>58-23-D7-FA-20-B0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20"/>
              </a:lnSpc>
            </a:pPr>
            <a:r>
              <a:rPr sz="1400" spc="-5">
                <a:latin typeface="Arial"/>
                <a:cs typeface="Arial"/>
              </a:rPr>
              <a:t>137.196.7.14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75209" y="3843020"/>
            <a:ext cx="191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0000A8"/>
                </a:solidFill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86217" y="3659394"/>
            <a:ext cx="321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5"/>
              </a:lnSpc>
            </a:pPr>
            <a:r>
              <a:rPr sz="1800" spc="20">
                <a:latin typeface="Calibri"/>
                <a:cs typeface="Calibri"/>
              </a:rPr>
              <a:t>T</a:t>
            </a:r>
            <a:r>
              <a:rPr sz="1800" spc="-5">
                <a:latin typeface="Calibri"/>
                <a:cs typeface="Calibri"/>
              </a:rPr>
              <a:t>T</a:t>
            </a:r>
            <a:r>
              <a:rPr sz="1800">
                <a:latin typeface="Calibri"/>
                <a:cs typeface="Calibri"/>
              </a:rPr>
              <a:t>L</a:t>
            </a:r>
          </a:p>
        </p:txBody>
      </p:sp>
      <p:sp>
        <p:nvSpPr>
          <p:cNvPr id="24" name="object 24"/>
          <p:cNvSpPr/>
          <p:nvPr/>
        </p:nvSpPr>
        <p:spPr>
          <a:xfrm>
            <a:off x="5266973" y="4465718"/>
            <a:ext cx="76200" cy="373380"/>
          </a:xfrm>
          <a:custGeom>
            <a:avLst/>
            <a:gdLst/>
            <a:ahLst/>
            <a:cxnLst/>
            <a:rect l="l" t="t" r="r" b="b"/>
            <a:pathLst>
              <a:path w="76200" h="373379">
                <a:moveTo>
                  <a:pt x="42862" y="63500"/>
                </a:moveTo>
                <a:lnTo>
                  <a:pt x="33337" y="63500"/>
                </a:lnTo>
                <a:lnTo>
                  <a:pt x="33337" y="373062"/>
                </a:lnTo>
                <a:lnTo>
                  <a:pt x="42862" y="373062"/>
                </a:lnTo>
                <a:lnTo>
                  <a:pt x="42862" y="63500"/>
                </a:lnTo>
                <a:close/>
              </a:path>
              <a:path w="76200" h="373379">
                <a:moveTo>
                  <a:pt x="38101" y="0"/>
                </a:moveTo>
                <a:lnTo>
                  <a:pt x="0" y="76200"/>
                </a:lnTo>
                <a:lnTo>
                  <a:pt x="33337" y="76200"/>
                </a:lnTo>
                <a:lnTo>
                  <a:pt x="33337" y="63500"/>
                </a:lnTo>
                <a:lnTo>
                  <a:pt x="69850" y="63500"/>
                </a:lnTo>
                <a:lnTo>
                  <a:pt x="38101" y="0"/>
                </a:lnTo>
                <a:close/>
              </a:path>
              <a:path w="76200" h="373379">
                <a:moveTo>
                  <a:pt x="69850" y="63500"/>
                </a:moveTo>
                <a:lnTo>
                  <a:pt x="42862" y="63500"/>
                </a:lnTo>
                <a:lnTo>
                  <a:pt x="42862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19368" y="4226072"/>
            <a:ext cx="255587" cy="1603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19369" y="4226072"/>
            <a:ext cx="255904" cy="160655"/>
          </a:xfrm>
          <a:custGeom>
            <a:avLst/>
            <a:gdLst/>
            <a:ahLst/>
            <a:cxnLst/>
            <a:rect l="l" t="t" r="r" b="b"/>
            <a:pathLst>
              <a:path w="255904" h="160654">
                <a:moveTo>
                  <a:pt x="255587" y="0"/>
                </a:moveTo>
                <a:lnTo>
                  <a:pt x="255587" y="160338"/>
                </a:lnTo>
                <a:lnTo>
                  <a:pt x="0" y="160338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79020" y="3932318"/>
            <a:ext cx="812800" cy="658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66238" y="4872228"/>
            <a:ext cx="1530985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Arial"/>
                <a:cs typeface="Arial"/>
              </a:rPr>
              <a:t>71-65-</a:t>
            </a:r>
            <a:r>
              <a:rPr sz="1400" spc="-10">
                <a:latin typeface="Arial"/>
                <a:cs typeface="Arial"/>
              </a:rPr>
              <a:t>F</a:t>
            </a:r>
            <a:r>
              <a:rPr sz="1400" spc="-5">
                <a:latin typeface="Arial"/>
                <a:cs typeface="Arial"/>
              </a:rPr>
              <a:t>7-2</a:t>
            </a:r>
            <a:r>
              <a:rPr sz="1400">
                <a:latin typeface="Arial"/>
                <a:cs typeface="Arial"/>
              </a:rPr>
              <a:t>B</a:t>
            </a:r>
            <a:r>
              <a:rPr sz="1400" spc="-5">
                <a:latin typeface="Arial"/>
                <a:cs typeface="Arial"/>
              </a:rPr>
              <a:t>-08-53</a:t>
            </a:r>
            <a:endParaRPr sz="14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25"/>
              </a:spcBef>
            </a:pPr>
            <a:r>
              <a:rPr sz="1400" spc="-5">
                <a:latin typeface="Arial"/>
                <a:cs typeface="Arial"/>
              </a:rPr>
              <a:t>137.196.7.23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399720" y="3610402"/>
            <a:ext cx="820846" cy="10752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353100" y="3782059"/>
            <a:ext cx="201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0000A8"/>
                </a:solidFill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32452" y="3616752"/>
            <a:ext cx="3180715" cy="1060450"/>
          </a:xfrm>
          <a:custGeom>
            <a:avLst/>
            <a:gdLst/>
            <a:ahLst/>
            <a:cxnLst/>
            <a:rect l="l" t="t" r="r" b="b"/>
            <a:pathLst>
              <a:path w="3180715" h="1060450">
                <a:moveTo>
                  <a:pt x="0" y="1060174"/>
                </a:moveTo>
                <a:lnTo>
                  <a:pt x="3180521" y="1060174"/>
                </a:lnTo>
                <a:lnTo>
                  <a:pt x="3180521" y="0"/>
                </a:lnTo>
                <a:lnTo>
                  <a:pt x="0" y="0"/>
                </a:lnTo>
                <a:lnTo>
                  <a:pt x="0" y="10601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28492" y="1135989"/>
            <a:ext cx="8194675" cy="249491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2800" spc="-20">
                <a:latin typeface="Calibri"/>
                <a:cs typeface="Calibri"/>
              </a:rPr>
              <a:t>example: </a:t>
            </a:r>
            <a:r>
              <a:rPr sz="2800">
                <a:latin typeface="Calibri"/>
                <a:cs typeface="Calibri"/>
              </a:rPr>
              <a:t>A </a:t>
            </a:r>
            <a:r>
              <a:rPr sz="2800" spc="-15">
                <a:latin typeface="Calibri"/>
                <a:cs typeface="Calibri"/>
              </a:rPr>
              <a:t>wants to </a:t>
            </a:r>
            <a:r>
              <a:rPr sz="2800" spc="-5">
                <a:latin typeface="Calibri"/>
                <a:cs typeface="Calibri"/>
              </a:rPr>
              <a:t>send </a:t>
            </a:r>
            <a:r>
              <a:rPr sz="2800" spc="-20">
                <a:latin typeface="Calibri"/>
                <a:cs typeface="Calibri"/>
              </a:rPr>
              <a:t>datagram </a:t>
            </a:r>
            <a:r>
              <a:rPr sz="2800" spc="-15">
                <a:latin typeface="Calibri"/>
                <a:cs typeface="Calibri"/>
              </a:rPr>
              <a:t>to</a:t>
            </a:r>
            <a:r>
              <a:rPr sz="2800" spc="95">
                <a:latin typeface="Calibri"/>
                <a:cs typeface="Calibri"/>
              </a:rPr>
              <a:t> </a:t>
            </a:r>
            <a:r>
              <a:rPr sz="2800">
                <a:latin typeface="Calibri"/>
                <a:cs typeface="Calibri"/>
              </a:rPr>
              <a:t>B</a:t>
            </a:r>
          </a:p>
          <a:p>
            <a:pPr marL="365125" indent="-235585">
              <a:lnSpc>
                <a:spcPct val="100000"/>
              </a:lnSpc>
              <a:spcBef>
                <a:spcPts val="250"/>
              </a:spcBef>
              <a:buClr>
                <a:srgbClr val="0000A8"/>
              </a:buClr>
              <a:buFont typeface="Arial"/>
              <a:buChar char="•"/>
              <a:tabLst>
                <a:tab pos="364490" algn="l"/>
                <a:tab pos="365125" algn="l"/>
              </a:tabLst>
            </a:pPr>
            <a:r>
              <a:rPr sz="2000" spc="-5">
                <a:latin typeface="Calibri"/>
                <a:cs typeface="Calibri"/>
              </a:rPr>
              <a:t>B</a:t>
            </a:r>
            <a:r>
              <a:rPr sz="2000" spc="-5">
                <a:latin typeface="Yu Gothic"/>
                <a:cs typeface="Yu Gothic"/>
              </a:rPr>
              <a:t>ʼ</a:t>
            </a:r>
            <a:r>
              <a:rPr sz="2000" spc="-5">
                <a:latin typeface="Calibri"/>
                <a:cs typeface="Calibri"/>
              </a:rPr>
              <a:t>s MAC address not </a:t>
            </a:r>
            <a:r>
              <a:rPr sz="2000">
                <a:latin typeface="Calibri"/>
                <a:cs typeface="Calibri"/>
              </a:rPr>
              <a:t>in </a:t>
            </a:r>
            <a:r>
              <a:rPr sz="2000" spc="-65">
                <a:latin typeface="Calibri"/>
                <a:cs typeface="Calibri"/>
              </a:rPr>
              <a:t>A’s </a:t>
            </a:r>
            <a:r>
              <a:rPr sz="2000">
                <a:latin typeface="Calibri"/>
                <a:cs typeface="Calibri"/>
              </a:rPr>
              <a:t>ARP </a:t>
            </a:r>
            <a:r>
              <a:rPr sz="2000" spc="-5">
                <a:latin typeface="Calibri"/>
                <a:cs typeface="Calibri"/>
              </a:rPr>
              <a:t>table, </a:t>
            </a:r>
            <a:r>
              <a:rPr sz="2000">
                <a:latin typeface="Calibri"/>
                <a:cs typeface="Calibri"/>
              </a:rPr>
              <a:t>so A </a:t>
            </a:r>
            <a:r>
              <a:rPr sz="2000" spc="-5">
                <a:latin typeface="Calibri"/>
                <a:cs typeface="Calibri"/>
              </a:rPr>
              <a:t>uses </a:t>
            </a:r>
            <a:r>
              <a:rPr sz="2000">
                <a:latin typeface="Calibri"/>
                <a:cs typeface="Calibri"/>
              </a:rPr>
              <a:t>ARP </a:t>
            </a:r>
            <a:r>
              <a:rPr sz="2000" spc="-10">
                <a:latin typeface="Calibri"/>
                <a:cs typeface="Calibri"/>
              </a:rPr>
              <a:t>to </a:t>
            </a:r>
            <a:r>
              <a:rPr sz="2000" spc="-5">
                <a:latin typeface="Calibri"/>
                <a:cs typeface="Calibri"/>
              </a:rPr>
              <a:t>find </a:t>
            </a:r>
            <a:r>
              <a:rPr sz="2000" spc="-45">
                <a:latin typeface="Calibri"/>
                <a:cs typeface="Calibri"/>
              </a:rPr>
              <a:t>B’s </a:t>
            </a:r>
            <a:r>
              <a:rPr sz="2000" spc="-5">
                <a:latin typeface="Calibri"/>
                <a:cs typeface="Calibri"/>
              </a:rPr>
              <a:t>MAC</a:t>
            </a:r>
            <a:r>
              <a:rPr sz="2000" spc="80">
                <a:latin typeface="Calibri"/>
                <a:cs typeface="Calibri"/>
              </a:rPr>
              <a:t> </a:t>
            </a:r>
            <a:r>
              <a:rPr sz="2000" spc="-5">
                <a:latin typeface="Calibri"/>
                <a:cs typeface="Calibri"/>
              </a:rPr>
              <a:t>address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Calibri"/>
              <a:cs typeface="Calibri"/>
            </a:endParaRPr>
          </a:p>
          <a:p>
            <a:pPr marR="1944370" algn="r">
              <a:lnSpc>
                <a:spcPct val="100000"/>
              </a:lnSpc>
            </a:pPr>
            <a:r>
              <a:rPr sz="2400">
                <a:solidFill>
                  <a:srgbClr val="0000A8"/>
                </a:solidFill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  <a:p>
            <a:pPr marL="928369">
              <a:lnSpc>
                <a:spcPct val="100000"/>
              </a:lnSpc>
              <a:spcBef>
                <a:spcPts val="2014"/>
              </a:spcBef>
            </a:pPr>
            <a:r>
              <a:rPr sz="1800" spc="-5">
                <a:latin typeface="Calibri"/>
                <a:cs typeface="Calibri"/>
              </a:rPr>
              <a:t>ARP </a:t>
            </a:r>
            <a:r>
              <a:rPr sz="1800" spc="-10">
                <a:latin typeface="Calibri"/>
                <a:cs typeface="Calibri"/>
              </a:rPr>
              <a:t>table </a:t>
            </a:r>
            <a:r>
              <a:rPr sz="1800" spc="-5">
                <a:latin typeface="Calibri"/>
                <a:cs typeface="Calibri"/>
              </a:rPr>
              <a:t>in</a:t>
            </a:r>
            <a:r>
              <a:rPr sz="1800" spc="25">
                <a:latin typeface="Calibri"/>
                <a:cs typeface="Calibri"/>
              </a:rPr>
              <a:t> </a:t>
            </a:r>
            <a:r>
              <a:rPr sz="1800">
                <a:solidFill>
                  <a:srgbClr val="0000A8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76398" y="5328005"/>
            <a:ext cx="3416300" cy="7340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4700"/>
              </a:lnSpc>
              <a:spcBef>
                <a:spcPts val="125"/>
              </a:spcBef>
            </a:pPr>
            <a:r>
              <a:rPr sz="2400">
                <a:solidFill>
                  <a:srgbClr val="0000A8"/>
                </a:solidFill>
                <a:latin typeface="Calibri"/>
                <a:cs typeface="Calibri"/>
              </a:rPr>
              <a:t>A </a:t>
            </a:r>
            <a:r>
              <a:rPr sz="2000" spc="-10">
                <a:latin typeface="Calibri"/>
                <a:cs typeface="Calibri"/>
              </a:rPr>
              <a:t>receives </a:t>
            </a:r>
            <a:r>
              <a:rPr sz="2000" spc="-45">
                <a:latin typeface="Calibri"/>
                <a:cs typeface="Calibri"/>
              </a:rPr>
              <a:t>B’s </a:t>
            </a:r>
            <a:r>
              <a:rPr sz="2000" spc="-30">
                <a:latin typeface="Calibri"/>
                <a:cs typeface="Calibri"/>
              </a:rPr>
              <a:t>reply, </a:t>
            </a:r>
            <a:r>
              <a:rPr sz="2000" spc="-5">
                <a:latin typeface="Calibri"/>
                <a:cs typeface="Calibri"/>
              </a:rPr>
              <a:t>adds </a:t>
            </a:r>
            <a:r>
              <a:rPr sz="2000">
                <a:latin typeface="Calibri"/>
                <a:cs typeface="Calibri"/>
              </a:rPr>
              <a:t>B </a:t>
            </a:r>
            <a:r>
              <a:rPr sz="2000" spc="-5">
                <a:latin typeface="Calibri"/>
                <a:cs typeface="Calibri"/>
              </a:rPr>
              <a:t>entry  </a:t>
            </a:r>
            <a:r>
              <a:rPr sz="2000" spc="-10">
                <a:latin typeface="Calibri"/>
                <a:cs typeface="Calibri"/>
              </a:rPr>
              <a:t>into </a:t>
            </a:r>
            <a:r>
              <a:rPr sz="2000">
                <a:latin typeface="Calibri"/>
                <a:cs typeface="Calibri"/>
              </a:rPr>
              <a:t>its </a:t>
            </a:r>
            <a:r>
              <a:rPr sz="2000" spc="-5">
                <a:latin typeface="Calibri"/>
                <a:cs typeface="Calibri"/>
              </a:rPr>
              <a:t>local </a:t>
            </a:r>
            <a:r>
              <a:rPr sz="2000">
                <a:latin typeface="Calibri"/>
                <a:cs typeface="Calibri"/>
              </a:rPr>
              <a:t>ARP</a:t>
            </a:r>
            <a:r>
              <a:rPr sz="2000" spc="-10">
                <a:latin typeface="Calibri"/>
                <a:cs typeface="Calibri"/>
              </a:rPr>
              <a:t> </a:t>
            </a:r>
            <a:r>
              <a:rPr sz="2000" spc="-5">
                <a:latin typeface="Calibri"/>
                <a:cs typeface="Calibri"/>
              </a:rPr>
              <a:t>table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44655" y="5498562"/>
            <a:ext cx="410845" cy="410845"/>
          </a:xfrm>
          <a:custGeom>
            <a:avLst/>
            <a:gdLst/>
            <a:ahLst/>
            <a:cxnLst/>
            <a:rect l="l" t="t" r="r" b="b"/>
            <a:pathLst>
              <a:path w="410844" h="410845">
                <a:moveTo>
                  <a:pt x="0" y="205408"/>
                </a:moveTo>
                <a:lnTo>
                  <a:pt x="5424" y="158310"/>
                </a:lnTo>
                <a:lnTo>
                  <a:pt x="20877" y="115075"/>
                </a:lnTo>
                <a:lnTo>
                  <a:pt x="45125" y="76935"/>
                </a:lnTo>
                <a:lnTo>
                  <a:pt x="76935" y="45125"/>
                </a:lnTo>
                <a:lnTo>
                  <a:pt x="115075" y="20877"/>
                </a:lnTo>
                <a:lnTo>
                  <a:pt x="158310" y="5424"/>
                </a:lnTo>
                <a:lnTo>
                  <a:pt x="205408" y="0"/>
                </a:lnTo>
                <a:lnTo>
                  <a:pt x="252506" y="5424"/>
                </a:lnTo>
                <a:lnTo>
                  <a:pt x="295741" y="20877"/>
                </a:lnTo>
                <a:lnTo>
                  <a:pt x="333881" y="45125"/>
                </a:lnTo>
                <a:lnTo>
                  <a:pt x="365691" y="76935"/>
                </a:lnTo>
                <a:lnTo>
                  <a:pt x="389939" y="115075"/>
                </a:lnTo>
                <a:lnTo>
                  <a:pt x="405392" y="158310"/>
                </a:lnTo>
                <a:lnTo>
                  <a:pt x="410817" y="205408"/>
                </a:lnTo>
                <a:lnTo>
                  <a:pt x="405392" y="252506"/>
                </a:lnTo>
                <a:lnTo>
                  <a:pt x="389939" y="295741"/>
                </a:lnTo>
                <a:lnTo>
                  <a:pt x="365691" y="333881"/>
                </a:lnTo>
                <a:lnTo>
                  <a:pt x="333881" y="365691"/>
                </a:lnTo>
                <a:lnTo>
                  <a:pt x="295741" y="389939"/>
                </a:lnTo>
                <a:lnTo>
                  <a:pt x="252506" y="405392"/>
                </a:lnTo>
                <a:lnTo>
                  <a:pt x="205408" y="410817"/>
                </a:lnTo>
                <a:lnTo>
                  <a:pt x="158310" y="405392"/>
                </a:lnTo>
                <a:lnTo>
                  <a:pt x="115075" y="389939"/>
                </a:lnTo>
                <a:lnTo>
                  <a:pt x="76935" y="365691"/>
                </a:lnTo>
                <a:lnTo>
                  <a:pt x="45125" y="333881"/>
                </a:lnTo>
                <a:lnTo>
                  <a:pt x="20877" y="295741"/>
                </a:lnTo>
                <a:lnTo>
                  <a:pt x="5424" y="252506"/>
                </a:lnTo>
                <a:lnTo>
                  <a:pt x="0" y="205408"/>
                </a:lnTo>
                <a:close/>
              </a:path>
            </a:pathLst>
          </a:custGeom>
          <a:ln w="25400">
            <a:solidFill>
              <a:srgbClr val="0000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249899" y="547979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libri"/>
                <a:cs typeface="Calibri"/>
              </a:rPr>
              <a:t>3</a:t>
            </a:r>
          </a:p>
        </p:txBody>
      </p:sp>
      <p:sp>
        <p:nvSpPr>
          <p:cNvPr id="36" name="object 36"/>
          <p:cNvSpPr/>
          <p:nvPr/>
        </p:nvSpPr>
        <p:spPr>
          <a:xfrm>
            <a:off x="5364479" y="4291584"/>
            <a:ext cx="1063752" cy="1737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17063" y="3970948"/>
            <a:ext cx="455930" cy="742315"/>
          </a:xfrm>
          <a:custGeom>
            <a:avLst/>
            <a:gdLst/>
            <a:ahLst/>
            <a:cxnLst/>
            <a:rect l="l" t="t" r="r" b="b"/>
            <a:pathLst>
              <a:path w="455929" h="742314">
                <a:moveTo>
                  <a:pt x="0" y="0"/>
                </a:moveTo>
                <a:lnTo>
                  <a:pt x="0" y="412983"/>
                </a:lnTo>
                <a:lnTo>
                  <a:pt x="455508" y="741718"/>
                </a:lnTo>
                <a:lnTo>
                  <a:pt x="453264" y="257702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17063" y="3975115"/>
            <a:ext cx="585470" cy="266700"/>
          </a:xfrm>
          <a:custGeom>
            <a:avLst/>
            <a:gdLst/>
            <a:ahLst/>
            <a:cxnLst/>
            <a:rect l="l" t="t" r="r" b="b"/>
            <a:pathLst>
              <a:path w="585470" h="266700">
                <a:moveTo>
                  <a:pt x="583627" y="265724"/>
                </a:moveTo>
                <a:lnTo>
                  <a:pt x="509364" y="265724"/>
                </a:lnTo>
                <a:lnTo>
                  <a:pt x="534233" y="265749"/>
                </a:lnTo>
                <a:lnTo>
                  <a:pt x="585327" y="266686"/>
                </a:lnTo>
                <a:lnTo>
                  <a:pt x="583627" y="265724"/>
                </a:lnTo>
                <a:close/>
              </a:path>
              <a:path w="585470" h="266700">
                <a:moveTo>
                  <a:pt x="0" y="0"/>
                </a:moveTo>
                <a:lnTo>
                  <a:pt x="451355" y="265010"/>
                </a:lnTo>
                <a:lnTo>
                  <a:pt x="488984" y="265761"/>
                </a:lnTo>
                <a:lnTo>
                  <a:pt x="583627" y="265724"/>
                </a:lnTo>
                <a:lnTo>
                  <a:pt x="115616" y="1007"/>
                </a:lnTo>
                <a:lnTo>
                  <a:pt x="59076" y="1007"/>
                </a:lnTo>
                <a:lnTo>
                  <a:pt x="0" y="0"/>
                </a:lnTo>
                <a:close/>
              </a:path>
              <a:path w="585470" h="266700">
                <a:moveTo>
                  <a:pt x="114192" y="201"/>
                </a:moveTo>
                <a:lnTo>
                  <a:pt x="95820" y="470"/>
                </a:lnTo>
                <a:lnTo>
                  <a:pt x="84232" y="951"/>
                </a:lnTo>
                <a:lnTo>
                  <a:pt x="59076" y="1007"/>
                </a:lnTo>
                <a:lnTo>
                  <a:pt x="115616" y="1007"/>
                </a:lnTo>
                <a:lnTo>
                  <a:pt x="114192" y="201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65739" y="4237634"/>
            <a:ext cx="139065" cy="473075"/>
          </a:xfrm>
          <a:custGeom>
            <a:avLst/>
            <a:gdLst/>
            <a:ahLst/>
            <a:cxnLst/>
            <a:rect l="l" t="t" r="r" b="b"/>
            <a:pathLst>
              <a:path w="139065" h="473075">
                <a:moveTo>
                  <a:pt x="0" y="472949"/>
                </a:moveTo>
                <a:lnTo>
                  <a:pt x="138930" y="472949"/>
                </a:lnTo>
                <a:lnTo>
                  <a:pt x="138930" y="0"/>
                </a:lnTo>
                <a:lnTo>
                  <a:pt x="0" y="0"/>
                </a:lnTo>
                <a:lnTo>
                  <a:pt x="0" y="472949"/>
                </a:lnTo>
                <a:close/>
              </a:path>
            </a:pathLst>
          </a:custGeom>
          <a:solidFill>
            <a:srgbClr val="DAE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1226102" y="3610402"/>
          <a:ext cx="3179444" cy="10601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6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-5">
                          <a:latin typeface="Calibri"/>
                          <a:cs typeface="Calibri"/>
                        </a:rPr>
                        <a:t>IP</a:t>
                      </a:r>
                      <a:r>
                        <a:rPr sz="18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sz="1800">
                          <a:latin typeface="Calibri"/>
                          <a:cs typeface="Calibri"/>
                        </a:rPr>
                        <a:t>addr</a:t>
                      </a:r>
                    </a:p>
                  </a:txBody>
                  <a:tcPr marL="0" marR="0" marT="133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89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>
                          <a:latin typeface="Calibri"/>
                          <a:cs typeface="Calibri"/>
                        </a:rPr>
                        <a:t>MAC</a:t>
                      </a:r>
                      <a:r>
                        <a:rPr sz="18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sz="1800">
                          <a:latin typeface="Calibri"/>
                          <a:cs typeface="Calibri"/>
                        </a:rPr>
                        <a:t>addr</a:t>
                      </a:r>
                    </a:p>
                  </a:txBody>
                  <a:tcPr marL="0" marR="0" marT="317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ts val="2135"/>
                        </a:lnSpc>
                        <a:spcBef>
                          <a:spcPts val="320"/>
                        </a:spcBef>
                      </a:pPr>
                      <a:r>
                        <a:rPr sz="1800" spc="5">
                          <a:latin typeface="Calibri"/>
                          <a:cs typeface="Calibri"/>
                        </a:rPr>
                        <a:t>TTL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494">
                <a:tc>
                  <a:txBody>
                    <a:bodyPr/>
                    <a:lstStyle/>
                    <a:p>
                      <a:pPr marR="100965" algn="r">
                        <a:lnSpc>
                          <a:spcPts val="1645"/>
                        </a:lnSpc>
                        <a:spcBef>
                          <a:spcPts val="204"/>
                        </a:spcBef>
                      </a:pPr>
                      <a:r>
                        <a:rPr sz="1400" spc="-5">
                          <a:latin typeface="Arial"/>
                          <a:cs typeface="Arial"/>
                        </a:rPr>
                        <a:t>137.196.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R="100965" algn="r">
                        <a:lnSpc>
                          <a:spcPts val="1645"/>
                        </a:lnSpc>
                      </a:pPr>
                      <a:r>
                        <a:rPr sz="1400" spc="-5">
                          <a:latin typeface="Arial"/>
                          <a:cs typeface="Arial"/>
                        </a:rPr>
                        <a:t>7.14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400" spc="-10">
                          <a:latin typeface="Arial"/>
                          <a:cs typeface="Arial"/>
                        </a:rPr>
                        <a:t>58-23-D7-FA-20-B0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79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400" spc="-5">
                          <a:latin typeface="Arial"/>
                          <a:cs typeface="Arial"/>
                        </a:rPr>
                        <a:t>500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" name="object 41"/>
          <p:cNvSpPr txBox="1"/>
          <p:nvPr/>
        </p:nvSpPr>
        <p:spPr>
          <a:xfrm>
            <a:off x="6949991" y="6110077"/>
            <a:ext cx="21336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>
                <a:solidFill>
                  <a:srgbClr val="0000A8"/>
                </a:solidFill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>
            <a:extLst>
              <a:ext uri="{FF2B5EF4-FFF2-40B4-BE49-F238E27FC236}">
                <a16:creationId xmlns:a16="http://schemas.microsoft.com/office/drawing/2014/main" id="{9A14B2DD-4CC7-4357-B79C-2A1B3309BF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86589" y="0"/>
            <a:ext cx="8153400" cy="914400"/>
          </a:xfrm>
        </p:spPr>
        <p:txBody>
          <a:bodyPr/>
          <a:lstStyle/>
          <a:p>
            <a:pPr eaLnBrk="1" hangingPunct="1"/>
            <a:r>
              <a:rPr lang="en-US" altLang="zh-CN" b="1">
                <a:ea typeface="宋体" panose="02010600030101010101" pitchFamily="2" charset="-122"/>
              </a:rPr>
              <a:t>Outline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76CCFE-4FC1-49C6-B779-2AF654D9E09D}"/>
              </a:ext>
            </a:extLst>
          </p:cNvPr>
          <p:cNvSpPr/>
          <p:nvPr/>
        </p:nvSpPr>
        <p:spPr>
          <a:xfrm>
            <a:off x="986589" y="942474"/>
            <a:ext cx="8382000" cy="2703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Motivations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US" sz="2800" b="1" spc="-5">
                <a:latin typeface="Times New Roman" panose="02020603050405020304" pitchFamily="18" charset="0"/>
                <a:cs typeface="Times New Roman" panose="02020603050405020304" pitchFamily="18" charset="0"/>
              </a:rPr>
              <a:t>Data link layer (review)</a:t>
            </a:r>
          </a:p>
          <a:p>
            <a:pPr marL="469900" indent="-457200">
              <a:spcBef>
                <a:spcPts val="100"/>
              </a:spcBef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US" sz="2800" b="1" spc="-5">
                <a:latin typeface="Times New Roman" panose="02020603050405020304" pitchFamily="18" charset="0"/>
                <a:cs typeface="Times New Roman" panose="02020603050405020304" pitchFamily="18" charset="0"/>
              </a:rPr>
              <a:t>ARP protocol (review)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US" sz="2800" b="1" spc="-5">
                <a:latin typeface="Times New Roman" panose="02020603050405020304" pitchFamily="18" charset="0"/>
                <a:cs typeface="Times New Roman" panose="02020603050405020304" pitchFamily="18" charset="0"/>
              </a:rPr>
              <a:t>Routing security</a:t>
            </a:r>
          </a:p>
          <a:p>
            <a:pPr marL="469900" indent="-457200">
              <a:lnSpc>
                <a:spcPct val="100000"/>
              </a:lnSpc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US" sz="2800" b="1" spc="-5">
                <a:latin typeface="Times New Roman" panose="02020603050405020304" pitchFamily="18" charset="0"/>
                <a:cs typeface="Times New Roman" panose="02020603050405020304" pitchFamily="18" charset="0"/>
              </a:rPr>
              <a:t>ARP protocol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US" sz="2800" b="1" spc="-5">
                <a:latin typeface="Times New Roman" panose="02020603050405020304" pitchFamily="18" charset="0"/>
                <a:cs typeface="Times New Roman" panose="02020603050405020304" pitchFamily="18" charset="0"/>
              </a:rPr>
              <a:t>ARP attack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0104" y="26621"/>
            <a:ext cx="87636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>
                <a:solidFill>
                  <a:srgbClr val="000099"/>
                </a:solidFill>
                <a:latin typeface="Calibri"/>
                <a:cs typeface="Calibri"/>
              </a:rPr>
              <a:t>Routing to another subnet:</a:t>
            </a:r>
            <a:r>
              <a:rPr sz="4400" b="0" spc="-55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4400" b="0">
                <a:solidFill>
                  <a:srgbClr val="000099"/>
                </a:solidFill>
                <a:latin typeface="Calibri"/>
                <a:cs typeface="Calibri"/>
              </a:rPr>
              <a:t>addressing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3702" y="5340624"/>
            <a:ext cx="3234055" cy="0"/>
          </a:xfrm>
          <a:custGeom>
            <a:avLst/>
            <a:gdLst/>
            <a:ahLst/>
            <a:cxnLst/>
            <a:rect l="l" t="t" r="r" b="b"/>
            <a:pathLst>
              <a:path w="3234054">
                <a:moveTo>
                  <a:pt x="0" y="0"/>
                </a:moveTo>
                <a:lnTo>
                  <a:pt x="3233531" y="1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75284" y="4615179"/>
            <a:ext cx="219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4057" y="4827731"/>
            <a:ext cx="828675" cy="1043940"/>
          </a:xfrm>
          <a:custGeom>
            <a:avLst/>
            <a:gdLst/>
            <a:ahLst/>
            <a:cxnLst/>
            <a:rect l="l" t="t" r="r" b="b"/>
            <a:pathLst>
              <a:path w="828675" h="1043939">
                <a:moveTo>
                  <a:pt x="504452" y="0"/>
                </a:moveTo>
                <a:lnTo>
                  <a:pt x="451902" y="3347"/>
                </a:lnTo>
                <a:lnTo>
                  <a:pt x="396705" y="14631"/>
                </a:lnTo>
                <a:lnTo>
                  <a:pt x="342344" y="31198"/>
                </a:lnTo>
                <a:lnTo>
                  <a:pt x="292301" y="50391"/>
                </a:lnTo>
                <a:lnTo>
                  <a:pt x="250056" y="69553"/>
                </a:lnTo>
                <a:lnTo>
                  <a:pt x="201734" y="98408"/>
                </a:lnTo>
                <a:lnTo>
                  <a:pt x="164928" y="131996"/>
                </a:lnTo>
                <a:lnTo>
                  <a:pt x="134545" y="173037"/>
                </a:lnTo>
                <a:lnTo>
                  <a:pt x="105495" y="224249"/>
                </a:lnTo>
                <a:lnTo>
                  <a:pt x="85552" y="266971"/>
                </a:lnTo>
                <a:lnTo>
                  <a:pt x="66283" y="316795"/>
                </a:lnTo>
                <a:lnTo>
                  <a:pt x="48360" y="370618"/>
                </a:lnTo>
                <a:lnTo>
                  <a:pt x="32457" y="425336"/>
                </a:lnTo>
                <a:lnTo>
                  <a:pt x="19246" y="477847"/>
                </a:lnTo>
                <a:lnTo>
                  <a:pt x="9400" y="525045"/>
                </a:lnTo>
                <a:lnTo>
                  <a:pt x="1410" y="586564"/>
                </a:lnTo>
                <a:lnTo>
                  <a:pt x="0" y="642544"/>
                </a:lnTo>
                <a:lnTo>
                  <a:pt x="3290" y="695905"/>
                </a:lnTo>
                <a:lnTo>
                  <a:pt x="9400" y="749568"/>
                </a:lnTo>
                <a:lnTo>
                  <a:pt x="18239" y="807495"/>
                </a:lnTo>
                <a:lnTo>
                  <a:pt x="30604" y="867335"/>
                </a:lnTo>
                <a:lnTo>
                  <a:pt x="45945" y="922543"/>
                </a:lnTo>
                <a:lnTo>
                  <a:pt x="63714" y="966571"/>
                </a:lnTo>
                <a:lnTo>
                  <a:pt x="105182" y="1020956"/>
                </a:lnTo>
                <a:lnTo>
                  <a:pt x="159810" y="1043919"/>
                </a:lnTo>
                <a:lnTo>
                  <a:pt x="193365" y="1041652"/>
                </a:lnTo>
                <a:lnTo>
                  <a:pt x="230837" y="1029819"/>
                </a:lnTo>
                <a:lnTo>
                  <a:pt x="273322" y="1015366"/>
                </a:lnTo>
                <a:lnTo>
                  <a:pt x="321918" y="1005245"/>
                </a:lnTo>
                <a:lnTo>
                  <a:pt x="368304" y="1003638"/>
                </a:lnTo>
                <a:lnTo>
                  <a:pt x="542390" y="1003638"/>
                </a:lnTo>
                <a:lnTo>
                  <a:pt x="575108" y="997725"/>
                </a:lnTo>
                <a:lnTo>
                  <a:pt x="622555" y="979311"/>
                </a:lnTo>
                <a:lnTo>
                  <a:pt x="663265" y="954351"/>
                </a:lnTo>
                <a:lnTo>
                  <a:pt x="698961" y="919924"/>
                </a:lnTo>
                <a:lnTo>
                  <a:pt x="731367" y="873109"/>
                </a:lnTo>
                <a:lnTo>
                  <a:pt x="752586" y="832735"/>
                </a:lnTo>
                <a:lnTo>
                  <a:pt x="773550" y="785019"/>
                </a:lnTo>
                <a:lnTo>
                  <a:pt x="792889" y="732111"/>
                </a:lnTo>
                <a:lnTo>
                  <a:pt x="809234" y="676159"/>
                </a:lnTo>
                <a:lnTo>
                  <a:pt x="821214" y="619313"/>
                </a:lnTo>
                <a:lnTo>
                  <a:pt x="827462" y="563719"/>
                </a:lnTo>
                <a:lnTo>
                  <a:pt x="828383" y="515599"/>
                </a:lnTo>
                <a:lnTo>
                  <a:pt x="826132" y="465130"/>
                </a:lnTo>
                <a:lnTo>
                  <a:pt x="820709" y="413647"/>
                </a:lnTo>
                <a:lnTo>
                  <a:pt x="812114" y="362483"/>
                </a:lnTo>
                <a:lnTo>
                  <a:pt x="800347" y="312972"/>
                </a:lnTo>
                <a:lnTo>
                  <a:pt x="785409" y="266450"/>
                </a:lnTo>
                <a:lnTo>
                  <a:pt x="767298" y="224249"/>
                </a:lnTo>
                <a:lnTo>
                  <a:pt x="741170" y="177961"/>
                </a:lnTo>
                <a:lnTo>
                  <a:pt x="709517" y="132896"/>
                </a:lnTo>
                <a:lnTo>
                  <a:pt x="673501" y="91174"/>
                </a:lnTo>
                <a:lnTo>
                  <a:pt x="634281" y="54912"/>
                </a:lnTo>
                <a:lnTo>
                  <a:pt x="593019" y="26230"/>
                </a:lnTo>
                <a:lnTo>
                  <a:pt x="550875" y="7246"/>
                </a:lnTo>
                <a:lnTo>
                  <a:pt x="504452" y="0"/>
                </a:lnTo>
                <a:close/>
              </a:path>
              <a:path w="828675" h="1043939">
                <a:moveTo>
                  <a:pt x="542390" y="1003638"/>
                </a:moveTo>
                <a:lnTo>
                  <a:pt x="368304" y="1003638"/>
                </a:lnTo>
                <a:lnTo>
                  <a:pt x="476359" y="1007488"/>
                </a:lnTo>
                <a:lnTo>
                  <a:pt x="529122" y="1006035"/>
                </a:lnTo>
                <a:lnTo>
                  <a:pt x="542390" y="1003638"/>
                </a:lnTo>
                <a:close/>
              </a:path>
            </a:pathLst>
          </a:custGeom>
          <a:solidFill>
            <a:srgbClr val="9CE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34369" y="4787483"/>
            <a:ext cx="438150" cy="230504"/>
          </a:xfrm>
          <a:custGeom>
            <a:avLst/>
            <a:gdLst/>
            <a:ahLst/>
            <a:cxnLst/>
            <a:rect l="l" t="t" r="r" b="b"/>
            <a:pathLst>
              <a:path w="438150" h="230504">
                <a:moveTo>
                  <a:pt x="0" y="0"/>
                </a:moveTo>
                <a:lnTo>
                  <a:pt x="438150" y="23018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06935" y="5732044"/>
            <a:ext cx="283210" cy="54610"/>
          </a:xfrm>
          <a:custGeom>
            <a:avLst/>
            <a:gdLst/>
            <a:ahLst/>
            <a:cxnLst/>
            <a:rect l="l" t="t" r="r" b="b"/>
            <a:pathLst>
              <a:path w="283210" h="54610">
                <a:moveTo>
                  <a:pt x="0" y="54447"/>
                </a:moveTo>
                <a:lnTo>
                  <a:pt x="28303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21876" y="4322571"/>
            <a:ext cx="231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15932" y="4787482"/>
            <a:ext cx="450850" cy="317500"/>
          </a:xfrm>
          <a:custGeom>
            <a:avLst/>
            <a:gdLst/>
            <a:ahLst/>
            <a:cxnLst/>
            <a:rect l="l" t="t" r="r" b="b"/>
            <a:pathLst>
              <a:path w="450850" h="317500">
                <a:moveTo>
                  <a:pt x="0" y="317500"/>
                </a:moveTo>
                <a:lnTo>
                  <a:pt x="45085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56671" y="5684420"/>
            <a:ext cx="267335" cy="201295"/>
          </a:xfrm>
          <a:custGeom>
            <a:avLst/>
            <a:gdLst/>
            <a:ahLst/>
            <a:cxnLst/>
            <a:rect l="l" t="t" r="r" b="b"/>
            <a:pathLst>
              <a:path w="267334" h="201295">
                <a:moveTo>
                  <a:pt x="267105" y="200926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1961" y="4831110"/>
            <a:ext cx="755015" cy="1055370"/>
          </a:xfrm>
          <a:custGeom>
            <a:avLst/>
            <a:gdLst/>
            <a:ahLst/>
            <a:cxnLst/>
            <a:rect l="l" t="t" r="r" b="b"/>
            <a:pathLst>
              <a:path w="755015" h="1055370">
                <a:moveTo>
                  <a:pt x="459729" y="0"/>
                </a:moveTo>
                <a:lnTo>
                  <a:pt x="411847" y="3381"/>
                </a:lnTo>
                <a:lnTo>
                  <a:pt x="361555" y="14783"/>
                </a:lnTo>
                <a:lnTo>
                  <a:pt x="312024" y="31522"/>
                </a:lnTo>
                <a:lnTo>
                  <a:pt x="266426" y="50914"/>
                </a:lnTo>
                <a:lnTo>
                  <a:pt x="227935" y="70275"/>
                </a:lnTo>
                <a:lnTo>
                  <a:pt x="183906" y="99429"/>
                </a:lnTo>
                <a:lnTo>
                  <a:pt x="150370" y="133366"/>
                </a:lnTo>
                <a:lnTo>
                  <a:pt x="122687" y="174833"/>
                </a:lnTo>
                <a:lnTo>
                  <a:pt x="96218" y="226578"/>
                </a:lnTo>
                <a:lnTo>
                  <a:pt x="78047" y="269744"/>
                </a:lnTo>
                <a:lnTo>
                  <a:pt x="60490" y="320085"/>
                </a:lnTo>
                <a:lnTo>
                  <a:pt x="44160" y="374467"/>
                </a:lnTo>
                <a:lnTo>
                  <a:pt x="29669" y="429754"/>
                </a:lnTo>
                <a:lnTo>
                  <a:pt x="17631" y="482809"/>
                </a:lnTo>
                <a:lnTo>
                  <a:pt x="8660" y="530498"/>
                </a:lnTo>
                <a:lnTo>
                  <a:pt x="2302" y="580766"/>
                </a:lnTo>
                <a:lnTo>
                  <a:pt x="0" y="627075"/>
                </a:lnTo>
                <a:lnTo>
                  <a:pt x="877" y="670935"/>
                </a:lnTo>
                <a:lnTo>
                  <a:pt x="4056" y="713857"/>
                </a:lnTo>
                <a:lnTo>
                  <a:pt x="8660" y="757353"/>
                </a:lnTo>
                <a:lnTo>
                  <a:pt x="16715" y="815881"/>
                </a:lnTo>
                <a:lnTo>
                  <a:pt x="27981" y="876343"/>
                </a:lnTo>
                <a:lnTo>
                  <a:pt x="41959" y="932124"/>
                </a:lnTo>
                <a:lnTo>
                  <a:pt x="58150" y="976610"/>
                </a:lnTo>
                <a:lnTo>
                  <a:pt x="95933" y="1031559"/>
                </a:lnTo>
                <a:lnTo>
                  <a:pt x="145707" y="1054760"/>
                </a:lnTo>
                <a:lnTo>
                  <a:pt x="176281" y="1052471"/>
                </a:lnTo>
                <a:lnTo>
                  <a:pt x="210423" y="1040514"/>
                </a:lnTo>
                <a:lnTo>
                  <a:pt x="249134" y="1025912"/>
                </a:lnTo>
                <a:lnTo>
                  <a:pt x="293412" y="1015685"/>
                </a:lnTo>
                <a:lnTo>
                  <a:pt x="335677" y="1014061"/>
                </a:lnTo>
                <a:lnTo>
                  <a:pt x="494296" y="1014061"/>
                </a:lnTo>
                <a:lnTo>
                  <a:pt x="524106" y="1008087"/>
                </a:lnTo>
                <a:lnTo>
                  <a:pt x="567338" y="989482"/>
                </a:lnTo>
                <a:lnTo>
                  <a:pt x="604431" y="964263"/>
                </a:lnTo>
                <a:lnTo>
                  <a:pt x="636955" y="929478"/>
                </a:lnTo>
                <a:lnTo>
                  <a:pt x="666482" y="882177"/>
                </a:lnTo>
                <a:lnTo>
                  <a:pt x="685816" y="841383"/>
                </a:lnTo>
                <a:lnTo>
                  <a:pt x="704917" y="793172"/>
                </a:lnTo>
                <a:lnTo>
                  <a:pt x="722538" y="739715"/>
                </a:lnTo>
                <a:lnTo>
                  <a:pt x="737431" y="683182"/>
                </a:lnTo>
                <a:lnTo>
                  <a:pt x="748347" y="625744"/>
                </a:lnTo>
                <a:lnTo>
                  <a:pt x="754040" y="569573"/>
                </a:lnTo>
                <a:lnTo>
                  <a:pt x="754879" y="520954"/>
                </a:lnTo>
                <a:lnTo>
                  <a:pt x="752828" y="469961"/>
                </a:lnTo>
                <a:lnTo>
                  <a:pt x="747887" y="417942"/>
                </a:lnTo>
                <a:lnTo>
                  <a:pt x="740056" y="366247"/>
                </a:lnTo>
                <a:lnTo>
                  <a:pt x="729335" y="316222"/>
                </a:lnTo>
                <a:lnTo>
                  <a:pt x="715723" y="269216"/>
                </a:lnTo>
                <a:lnTo>
                  <a:pt x="699222" y="226578"/>
                </a:lnTo>
                <a:lnTo>
                  <a:pt x="675414" y="179809"/>
                </a:lnTo>
                <a:lnTo>
                  <a:pt x="646574" y="134276"/>
                </a:lnTo>
                <a:lnTo>
                  <a:pt x="613758" y="92120"/>
                </a:lnTo>
                <a:lnTo>
                  <a:pt x="578023" y="55482"/>
                </a:lnTo>
                <a:lnTo>
                  <a:pt x="540427" y="26502"/>
                </a:lnTo>
                <a:lnTo>
                  <a:pt x="502027" y="7321"/>
                </a:lnTo>
                <a:lnTo>
                  <a:pt x="459729" y="0"/>
                </a:lnTo>
                <a:close/>
              </a:path>
              <a:path w="755015" h="1055370">
                <a:moveTo>
                  <a:pt x="494296" y="1014061"/>
                </a:moveTo>
                <a:lnTo>
                  <a:pt x="335677" y="1014061"/>
                </a:lnTo>
                <a:lnTo>
                  <a:pt x="434131" y="1017951"/>
                </a:lnTo>
                <a:lnTo>
                  <a:pt x="482207" y="1016484"/>
                </a:lnTo>
                <a:lnTo>
                  <a:pt x="494296" y="1014061"/>
                </a:lnTo>
                <a:close/>
              </a:path>
            </a:pathLst>
          </a:custGeom>
          <a:solidFill>
            <a:srgbClr val="9CE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86055" y="4493259"/>
            <a:ext cx="219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B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56912" y="5269288"/>
            <a:ext cx="255587" cy="13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56912" y="5269288"/>
            <a:ext cx="255904" cy="134620"/>
          </a:xfrm>
          <a:custGeom>
            <a:avLst/>
            <a:gdLst/>
            <a:ahLst/>
            <a:cxnLst/>
            <a:rect l="l" t="t" r="r" b="b"/>
            <a:pathLst>
              <a:path w="255904" h="134620">
                <a:moveTo>
                  <a:pt x="255587" y="0"/>
                </a:moveTo>
                <a:lnTo>
                  <a:pt x="255587" y="134168"/>
                </a:lnTo>
                <a:lnTo>
                  <a:pt x="0" y="134168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01867" y="5269288"/>
            <a:ext cx="255586" cy="1407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01867" y="5269288"/>
            <a:ext cx="255904" cy="140970"/>
          </a:xfrm>
          <a:custGeom>
            <a:avLst/>
            <a:gdLst/>
            <a:ahLst/>
            <a:cxnLst/>
            <a:rect l="l" t="t" r="r" b="b"/>
            <a:pathLst>
              <a:path w="255904" h="140970">
                <a:moveTo>
                  <a:pt x="255587" y="0"/>
                </a:moveTo>
                <a:lnTo>
                  <a:pt x="255587" y="140795"/>
                </a:lnTo>
                <a:lnTo>
                  <a:pt x="0" y="140795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08153" y="5211724"/>
            <a:ext cx="901096" cy="327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08152" y="5211724"/>
            <a:ext cx="901700" cy="328295"/>
          </a:xfrm>
          <a:custGeom>
            <a:avLst/>
            <a:gdLst/>
            <a:ahLst/>
            <a:cxnLst/>
            <a:rect l="l" t="t" r="r" b="b"/>
            <a:pathLst>
              <a:path w="901700" h="328295">
                <a:moveTo>
                  <a:pt x="901005" y="775"/>
                </a:moveTo>
                <a:lnTo>
                  <a:pt x="901097" y="173009"/>
                </a:lnTo>
                <a:lnTo>
                  <a:pt x="864289" y="228635"/>
                </a:lnTo>
                <a:lnTo>
                  <a:pt x="831960" y="251201"/>
                </a:lnTo>
                <a:lnTo>
                  <a:pt x="792519" y="270489"/>
                </a:lnTo>
                <a:lnTo>
                  <a:pt x="747595" y="286665"/>
                </a:lnTo>
                <a:lnTo>
                  <a:pt x="698819" y="299897"/>
                </a:lnTo>
                <a:lnTo>
                  <a:pt x="647818" y="310349"/>
                </a:lnTo>
                <a:lnTo>
                  <a:pt x="596222" y="318187"/>
                </a:lnTo>
                <a:lnTo>
                  <a:pt x="545660" y="323578"/>
                </a:lnTo>
                <a:lnTo>
                  <a:pt x="497761" y="326687"/>
                </a:lnTo>
                <a:lnTo>
                  <a:pt x="454155" y="327681"/>
                </a:lnTo>
                <a:lnTo>
                  <a:pt x="410371" y="326710"/>
                </a:lnTo>
                <a:lnTo>
                  <a:pt x="361991" y="323691"/>
                </a:lnTo>
                <a:lnTo>
                  <a:pt x="310718" y="318432"/>
                </a:lnTo>
                <a:lnTo>
                  <a:pt x="258258" y="310741"/>
                </a:lnTo>
                <a:lnTo>
                  <a:pt x="206313" y="300429"/>
                </a:lnTo>
                <a:lnTo>
                  <a:pt x="156589" y="287304"/>
                </a:lnTo>
                <a:lnTo>
                  <a:pt x="110789" y="271176"/>
                </a:lnTo>
                <a:lnTo>
                  <a:pt x="70618" y="251853"/>
                </a:lnTo>
                <a:lnTo>
                  <a:pt x="37779" y="229146"/>
                </a:lnTo>
                <a:lnTo>
                  <a:pt x="917" y="172812"/>
                </a:lnTo>
                <a:lnTo>
                  <a:pt x="872" y="133356"/>
                </a:lnTo>
                <a:lnTo>
                  <a:pt x="458" y="86406"/>
                </a:lnTo>
                <a:lnTo>
                  <a:pt x="45" y="39455"/>
                </a:lnTo>
                <a:lnTo>
                  <a:pt x="0" y="0"/>
                </a:lnTo>
                <a:lnTo>
                  <a:pt x="18815" y="28755"/>
                </a:lnTo>
                <a:lnTo>
                  <a:pt x="48498" y="54520"/>
                </a:lnTo>
                <a:lnTo>
                  <a:pt x="87139" y="77287"/>
                </a:lnTo>
                <a:lnTo>
                  <a:pt x="132828" y="97047"/>
                </a:lnTo>
                <a:lnTo>
                  <a:pt x="183658" y="113794"/>
                </a:lnTo>
                <a:lnTo>
                  <a:pt x="237717" y="127520"/>
                </a:lnTo>
                <a:lnTo>
                  <a:pt x="293098" y="138218"/>
                </a:lnTo>
                <a:lnTo>
                  <a:pt x="347891" y="145879"/>
                </a:lnTo>
                <a:lnTo>
                  <a:pt x="400187" y="150497"/>
                </a:lnTo>
                <a:lnTo>
                  <a:pt x="448077" y="152064"/>
                </a:lnTo>
                <a:lnTo>
                  <a:pt x="491546" y="151147"/>
                </a:lnTo>
                <a:lnTo>
                  <a:pt x="539046" y="148208"/>
                </a:lnTo>
                <a:lnTo>
                  <a:pt x="589081" y="143063"/>
                </a:lnTo>
                <a:lnTo>
                  <a:pt x="640154" y="135531"/>
                </a:lnTo>
                <a:lnTo>
                  <a:pt x="690768" y="125433"/>
                </a:lnTo>
                <a:lnTo>
                  <a:pt x="739426" y="112585"/>
                </a:lnTo>
                <a:lnTo>
                  <a:pt x="784632" y="96808"/>
                </a:lnTo>
                <a:lnTo>
                  <a:pt x="824890" y="77920"/>
                </a:lnTo>
                <a:lnTo>
                  <a:pt x="858703" y="55739"/>
                </a:lnTo>
                <a:lnTo>
                  <a:pt x="884573" y="30084"/>
                </a:lnTo>
                <a:lnTo>
                  <a:pt x="901005" y="775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08621" y="5038253"/>
            <a:ext cx="900430" cy="324485"/>
          </a:xfrm>
          <a:custGeom>
            <a:avLst/>
            <a:gdLst/>
            <a:ahLst/>
            <a:cxnLst/>
            <a:rect l="l" t="t" r="r" b="b"/>
            <a:pathLst>
              <a:path w="900429" h="324485">
                <a:moveTo>
                  <a:pt x="450027" y="0"/>
                </a:moveTo>
                <a:lnTo>
                  <a:pt x="383525" y="1758"/>
                </a:lnTo>
                <a:lnTo>
                  <a:pt x="320053" y="6867"/>
                </a:lnTo>
                <a:lnTo>
                  <a:pt x="260307" y="15076"/>
                </a:lnTo>
                <a:lnTo>
                  <a:pt x="204982" y="26133"/>
                </a:lnTo>
                <a:lnTo>
                  <a:pt x="154776" y="39787"/>
                </a:lnTo>
                <a:lnTo>
                  <a:pt x="110384" y="55789"/>
                </a:lnTo>
                <a:lnTo>
                  <a:pt x="72502" y="73885"/>
                </a:lnTo>
                <a:lnTo>
                  <a:pt x="19053" y="115363"/>
                </a:lnTo>
                <a:lnTo>
                  <a:pt x="0" y="162212"/>
                </a:lnTo>
                <a:lnTo>
                  <a:pt x="4879" y="186182"/>
                </a:lnTo>
                <a:lnTo>
                  <a:pt x="41826" y="230596"/>
                </a:lnTo>
                <a:lnTo>
                  <a:pt x="110384" y="268634"/>
                </a:lnTo>
                <a:lnTo>
                  <a:pt x="154776" y="284636"/>
                </a:lnTo>
                <a:lnTo>
                  <a:pt x="204982" y="298290"/>
                </a:lnTo>
                <a:lnTo>
                  <a:pt x="260307" y="309347"/>
                </a:lnTo>
                <a:lnTo>
                  <a:pt x="320053" y="317556"/>
                </a:lnTo>
                <a:lnTo>
                  <a:pt x="383525" y="322665"/>
                </a:lnTo>
                <a:lnTo>
                  <a:pt x="450027" y="324424"/>
                </a:lnTo>
                <a:lnTo>
                  <a:pt x="516528" y="322665"/>
                </a:lnTo>
                <a:lnTo>
                  <a:pt x="580001" y="317556"/>
                </a:lnTo>
                <a:lnTo>
                  <a:pt x="639747" y="309347"/>
                </a:lnTo>
                <a:lnTo>
                  <a:pt x="695072" y="298290"/>
                </a:lnTo>
                <a:lnTo>
                  <a:pt x="745278" y="284636"/>
                </a:lnTo>
                <a:lnTo>
                  <a:pt x="789671" y="268634"/>
                </a:lnTo>
                <a:lnTo>
                  <a:pt x="827553" y="250538"/>
                </a:lnTo>
                <a:lnTo>
                  <a:pt x="881001" y="209060"/>
                </a:lnTo>
                <a:lnTo>
                  <a:pt x="900055" y="162212"/>
                </a:lnTo>
                <a:lnTo>
                  <a:pt x="895175" y="138241"/>
                </a:lnTo>
                <a:lnTo>
                  <a:pt x="858228" y="93827"/>
                </a:lnTo>
                <a:lnTo>
                  <a:pt x="789671" y="55789"/>
                </a:lnTo>
                <a:lnTo>
                  <a:pt x="745278" y="39787"/>
                </a:lnTo>
                <a:lnTo>
                  <a:pt x="695072" y="26133"/>
                </a:lnTo>
                <a:lnTo>
                  <a:pt x="639747" y="15076"/>
                </a:lnTo>
                <a:lnTo>
                  <a:pt x="580001" y="6867"/>
                </a:lnTo>
                <a:lnTo>
                  <a:pt x="516528" y="1758"/>
                </a:lnTo>
                <a:lnTo>
                  <a:pt x="450027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08621" y="5038253"/>
            <a:ext cx="900430" cy="324485"/>
          </a:xfrm>
          <a:custGeom>
            <a:avLst/>
            <a:gdLst/>
            <a:ahLst/>
            <a:cxnLst/>
            <a:rect l="l" t="t" r="r" b="b"/>
            <a:pathLst>
              <a:path w="900429" h="324485">
                <a:moveTo>
                  <a:pt x="0" y="162212"/>
                </a:moveTo>
                <a:lnTo>
                  <a:pt x="19053" y="115363"/>
                </a:lnTo>
                <a:lnTo>
                  <a:pt x="72502" y="73885"/>
                </a:lnTo>
                <a:lnTo>
                  <a:pt x="110384" y="55789"/>
                </a:lnTo>
                <a:lnTo>
                  <a:pt x="154776" y="39787"/>
                </a:lnTo>
                <a:lnTo>
                  <a:pt x="204982" y="26133"/>
                </a:lnTo>
                <a:lnTo>
                  <a:pt x="260307" y="15076"/>
                </a:lnTo>
                <a:lnTo>
                  <a:pt x="320053" y="6867"/>
                </a:lnTo>
                <a:lnTo>
                  <a:pt x="383525" y="1758"/>
                </a:lnTo>
                <a:lnTo>
                  <a:pt x="450027" y="0"/>
                </a:lnTo>
                <a:lnTo>
                  <a:pt x="516529" y="1758"/>
                </a:lnTo>
                <a:lnTo>
                  <a:pt x="580001" y="6867"/>
                </a:lnTo>
                <a:lnTo>
                  <a:pt x="639747" y="15076"/>
                </a:lnTo>
                <a:lnTo>
                  <a:pt x="695072" y="26133"/>
                </a:lnTo>
                <a:lnTo>
                  <a:pt x="745278" y="39787"/>
                </a:lnTo>
                <a:lnTo>
                  <a:pt x="789670" y="55789"/>
                </a:lnTo>
                <a:lnTo>
                  <a:pt x="827552" y="73885"/>
                </a:lnTo>
                <a:lnTo>
                  <a:pt x="881001" y="115363"/>
                </a:lnTo>
                <a:lnTo>
                  <a:pt x="900055" y="162212"/>
                </a:lnTo>
                <a:lnTo>
                  <a:pt x="895175" y="186182"/>
                </a:lnTo>
                <a:lnTo>
                  <a:pt x="858228" y="230596"/>
                </a:lnTo>
                <a:lnTo>
                  <a:pt x="789670" y="268634"/>
                </a:lnTo>
                <a:lnTo>
                  <a:pt x="745278" y="284636"/>
                </a:lnTo>
                <a:lnTo>
                  <a:pt x="695072" y="298290"/>
                </a:lnTo>
                <a:lnTo>
                  <a:pt x="639747" y="309347"/>
                </a:lnTo>
                <a:lnTo>
                  <a:pt x="580001" y="317556"/>
                </a:lnTo>
                <a:lnTo>
                  <a:pt x="516529" y="322665"/>
                </a:lnTo>
                <a:lnTo>
                  <a:pt x="450027" y="324424"/>
                </a:lnTo>
                <a:lnTo>
                  <a:pt x="383525" y="322665"/>
                </a:lnTo>
                <a:lnTo>
                  <a:pt x="320053" y="317556"/>
                </a:lnTo>
                <a:lnTo>
                  <a:pt x="260307" y="309347"/>
                </a:lnTo>
                <a:lnTo>
                  <a:pt x="204982" y="298290"/>
                </a:lnTo>
                <a:lnTo>
                  <a:pt x="154776" y="284636"/>
                </a:lnTo>
                <a:lnTo>
                  <a:pt x="110384" y="268634"/>
                </a:lnTo>
                <a:lnTo>
                  <a:pt x="72502" y="250538"/>
                </a:lnTo>
                <a:lnTo>
                  <a:pt x="19053" y="209060"/>
                </a:lnTo>
                <a:lnTo>
                  <a:pt x="0" y="16221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59277" y="5079488"/>
            <a:ext cx="600075" cy="133985"/>
          </a:xfrm>
          <a:custGeom>
            <a:avLst/>
            <a:gdLst/>
            <a:ahLst/>
            <a:cxnLst/>
            <a:rect l="l" t="t" r="r" b="b"/>
            <a:pathLst>
              <a:path w="600075" h="133985">
                <a:moveTo>
                  <a:pt x="250100" y="58110"/>
                </a:moveTo>
                <a:lnTo>
                  <a:pt x="117000" y="58110"/>
                </a:lnTo>
                <a:lnTo>
                  <a:pt x="295120" y="133440"/>
                </a:lnTo>
                <a:lnTo>
                  <a:pt x="439975" y="78296"/>
                </a:lnTo>
                <a:lnTo>
                  <a:pt x="298115" y="78296"/>
                </a:lnTo>
                <a:lnTo>
                  <a:pt x="250100" y="58110"/>
                </a:lnTo>
                <a:close/>
              </a:path>
              <a:path w="600075" h="133985">
                <a:moveTo>
                  <a:pt x="481928" y="0"/>
                </a:moveTo>
                <a:lnTo>
                  <a:pt x="298115" y="78296"/>
                </a:lnTo>
                <a:lnTo>
                  <a:pt x="439975" y="78296"/>
                </a:lnTo>
                <a:lnTo>
                  <a:pt x="489493" y="59446"/>
                </a:lnTo>
                <a:lnTo>
                  <a:pt x="533698" y="59446"/>
                </a:lnTo>
                <a:lnTo>
                  <a:pt x="599451" y="30427"/>
                </a:lnTo>
                <a:lnTo>
                  <a:pt x="481928" y="0"/>
                </a:lnTo>
                <a:close/>
              </a:path>
              <a:path w="600075" h="133985">
                <a:moveTo>
                  <a:pt x="117000" y="2151"/>
                </a:moveTo>
                <a:lnTo>
                  <a:pt x="0" y="34955"/>
                </a:lnTo>
                <a:lnTo>
                  <a:pt x="80072" y="68872"/>
                </a:lnTo>
                <a:lnTo>
                  <a:pt x="117000" y="58110"/>
                </a:lnTo>
                <a:lnTo>
                  <a:pt x="250100" y="58110"/>
                </a:lnTo>
                <a:lnTo>
                  <a:pt x="117000" y="2151"/>
                </a:lnTo>
                <a:close/>
              </a:path>
              <a:path w="600075" h="133985">
                <a:moveTo>
                  <a:pt x="533698" y="59446"/>
                </a:moveTo>
                <a:lnTo>
                  <a:pt x="489493" y="59446"/>
                </a:lnTo>
                <a:lnTo>
                  <a:pt x="512339" y="68872"/>
                </a:lnTo>
                <a:lnTo>
                  <a:pt x="533698" y="59446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51622" y="5193630"/>
            <a:ext cx="224154" cy="114935"/>
          </a:xfrm>
          <a:custGeom>
            <a:avLst/>
            <a:gdLst/>
            <a:ahLst/>
            <a:cxnLst/>
            <a:rect l="l" t="t" r="r" b="b"/>
            <a:pathLst>
              <a:path w="224154" h="114935">
                <a:moveTo>
                  <a:pt x="2696" y="0"/>
                </a:moveTo>
                <a:lnTo>
                  <a:pt x="0" y="57443"/>
                </a:lnTo>
                <a:lnTo>
                  <a:pt x="146960" y="114885"/>
                </a:lnTo>
                <a:lnTo>
                  <a:pt x="223810" y="88168"/>
                </a:lnTo>
                <a:lnTo>
                  <a:pt x="2696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41750" y="5193630"/>
            <a:ext cx="220345" cy="113664"/>
          </a:xfrm>
          <a:custGeom>
            <a:avLst/>
            <a:gdLst/>
            <a:ahLst/>
            <a:cxnLst/>
            <a:rect l="l" t="t" r="r" b="b"/>
            <a:pathLst>
              <a:path w="220345" h="113664">
                <a:moveTo>
                  <a:pt x="218417" y="0"/>
                </a:moveTo>
                <a:lnTo>
                  <a:pt x="0" y="88168"/>
                </a:lnTo>
                <a:lnTo>
                  <a:pt x="74154" y="113549"/>
                </a:lnTo>
                <a:lnTo>
                  <a:pt x="219765" y="60114"/>
                </a:lnTo>
                <a:lnTo>
                  <a:pt x="218417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18042" y="5137524"/>
            <a:ext cx="478155" cy="180340"/>
          </a:xfrm>
          <a:custGeom>
            <a:avLst/>
            <a:gdLst/>
            <a:ahLst/>
            <a:cxnLst/>
            <a:rect l="l" t="t" r="r" b="b"/>
            <a:pathLst>
              <a:path w="478154" h="180339">
                <a:moveTo>
                  <a:pt x="14704" y="7159"/>
                </a:moveTo>
                <a:lnTo>
                  <a:pt x="141403" y="57443"/>
                </a:lnTo>
                <a:lnTo>
                  <a:pt x="141626" y="71553"/>
                </a:lnTo>
                <a:lnTo>
                  <a:pt x="142609" y="100775"/>
                </a:lnTo>
                <a:lnTo>
                  <a:pt x="142833" y="114885"/>
                </a:lnTo>
                <a:lnTo>
                  <a:pt x="0" y="169184"/>
                </a:lnTo>
                <a:lnTo>
                  <a:pt x="32917" y="180343"/>
                </a:lnTo>
                <a:lnTo>
                  <a:pt x="239201" y="94847"/>
                </a:lnTo>
                <a:lnTo>
                  <a:pt x="337081" y="94847"/>
                </a:lnTo>
                <a:lnTo>
                  <a:pt x="337406" y="75200"/>
                </a:lnTo>
                <a:lnTo>
                  <a:pt x="237689" y="75200"/>
                </a:lnTo>
                <a:lnTo>
                  <a:pt x="79631" y="9351"/>
                </a:lnTo>
                <a:lnTo>
                  <a:pt x="20783" y="9351"/>
                </a:lnTo>
                <a:lnTo>
                  <a:pt x="18757" y="8620"/>
                </a:lnTo>
                <a:lnTo>
                  <a:pt x="14930" y="7180"/>
                </a:lnTo>
                <a:lnTo>
                  <a:pt x="14704" y="7159"/>
                </a:lnTo>
                <a:close/>
              </a:path>
              <a:path w="478154" h="180339">
                <a:moveTo>
                  <a:pt x="337081" y="94847"/>
                </a:moveTo>
                <a:lnTo>
                  <a:pt x="239201" y="94847"/>
                </a:lnTo>
                <a:lnTo>
                  <a:pt x="441440" y="179007"/>
                </a:lnTo>
                <a:lnTo>
                  <a:pt x="477843" y="170992"/>
                </a:lnTo>
                <a:lnTo>
                  <a:pt x="336753" y="114722"/>
                </a:lnTo>
                <a:lnTo>
                  <a:pt x="337081" y="94847"/>
                </a:lnTo>
                <a:close/>
              </a:path>
              <a:path w="478154" h="180339">
                <a:moveTo>
                  <a:pt x="430654" y="0"/>
                </a:moveTo>
                <a:lnTo>
                  <a:pt x="237689" y="75200"/>
                </a:lnTo>
                <a:lnTo>
                  <a:pt x="337406" y="75200"/>
                </a:lnTo>
                <a:lnTo>
                  <a:pt x="337706" y="57052"/>
                </a:lnTo>
                <a:lnTo>
                  <a:pt x="458967" y="9351"/>
                </a:lnTo>
                <a:lnTo>
                  <a:pt x="430654" y="0"/>
                </a:lnTo>
                <a:close/>
              </a:path>
              <a:path w="478154" h="180339">
                <a:moveTo>
                  <a:pt x="57186" y="0"/>
                </a:moveTo>
                <a:lnTo>
                  <a:pt x="20783" y="9351"/>
                </a:lnTo>
                <a:lnTo>
                  <a:pt x="79631" y="9351"/>
                </a:lnTo>
                <a:lnTo>
                  <a:pt x="5718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93179" y="4734656"/>
            <a:ext cx="255586" cy="1199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93179" y="4734656"/>
            <a:ext cx="255904" cy="120014"/>
          </a:xfrm>
          <a:custGeom>
            <a:avLst/>
            <a:gdLst/>
            <a:ahLst/>
            <a:cxnLst/>
            <a:rect l="l" t="t" r="r" b="b"/>
            <a:pathLst>
              <a:path w="255904" h="120014">
                <a:moveTo>
                  <a:pt x="255587" y="0"/>
                </a:moveTo>
                <a:lnTo>
                  <a:pt x="255587" y="119903"/>
                </a:lnTo>
                <a:lnTo>
                  <a:pt x="0" y="119903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18687" y="4333457"/>
            <a:ext cx="936070" cy="761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17543" y="4406500"/>
            <a:ext cx="455154" cy="3486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16587" y="5743099"/>
            <a:ext cx="194751" cy="84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16588" y="5743099"/>
            <a:ext cx="194945" cy="84455"/>
          </a:xfrm>
          <a:custGeom>
            <a:avLst/>
            <a:gdLst/>
            <a:ahLst/>
            <a:cxnLst/>
            <a:rect l="l" t="t" r="r" b="b"/>
            <a:pathLst>
              <a:path w="194945" h="84454">
                <a:moveTo>
                  <a:pt x="194751" y="0"/>
                </a:moveTo>
                <a:lnTo>
                  <a:pt x="194751" y="84261"/>
                </a:lnTo>
                <a:lnTo>
                  <a:pt x="0" y="84261"/>
                </a:lnTo>
                <a:lnTo>
                  <a:pt x="0" y="0"/>
                </a:lnTo>
                <a:lnTo>
                  <a:pt x="194751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681425" y="5490560"/>
            <a:ext cx="639494" cy="517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53911" y="5540212"/>
            <a:ext cx="310946" cy="2370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58733" y="4720902"/>
            <a:ext cx="255587" cy="1199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58733" y="4720902"/>
            <a:ext cx="255904" cy="120014"/>
          </a:xfrm>
          <a:custGeom>
            <a:avLst/>
            <a:gdLst/>
            <a:ahLst/>
            <a:cxnLst/>
            <a:rect l="l" t="t" r="r" b="b"/>
            <a:pathLst>
              <a:path w="255904" h="120014">
                <a:moveTo>
                  <a:pt x="255587" y="0"/>
                </a:moveTo>
                <a:lnTo>
                  <a:pt x="255587" y="119903"/>
                </a:lnTo>
                <a:lnTo>
                  <a:pt x="0" y="119903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441570" y="5840047"/>
            <a:ext cx="194750" cy="84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41570" y="5840047"/>
            <a:ext cx="194945" cy="84455"/>
          </a:xfrm>
          <a:custGeom>
            <a:avLst/>
            <a:gdLst/>
            <a:ahLst/>
            <a:cxnLst/>
            <a:rect l="l" t="t" r="r" b="b"/>
            <a:pathLst>
              <a:path w="194945" h="84454">
                <a:moveTo>
                  <a:pt x="194751" y="0"/>
                </a:moveTo>
                <a:lnTo>
                  <a:pt x="194751" y="84261"/>
                </a:lnTo>
                <a:lnTo>
                  <a:pt x="0" y="84261"/>
                </a:lnTo>
                <a:lnTo>
                  <a:pt x="0" y="0"/>
                </a:lnTo>
                <a:lnTo>
                  <a:pt x="194751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491273" y="4391324"/>
            <a:ext cx="1009650" cy="855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921480" y="4473346"/>
            <a:ext cx="490931" cy="3915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43613" y="5618570"/>
            <a:ext cx="711200" cy="601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46654" y="5676224"/>
            <a:ext cx="345812" cy="2752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980177" y="5027676"/>
            <a:ext cx="1245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Calibri"/>
                <a:cs typeface="Calibri"/>
              </a:rPr>
              <a:t>111.111.111.111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304182" y="5842808"/>
            <a:ext cx="76200" cy="16351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10543" y="4860507"/>
            <a:ext cx="76200" cy="2481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80607" y="5427247"/>
            <a:ext cx="76200" cy="621030"/>
          </a:xfrm>
          <a:custGeom>
            <a:avLst/>
            <a:gdLst/>
            <a:ahLst/>
            <a:cxnLst/>
            <a:rect l="l" t="t" r="r" b="b"/>
            <a:pathLst>
              <a:path w="76200" h="621029">
                <a:moveTo>
                  <a:pt x="42862" y="63499"/>
                </a:moveTo>
                <a:lnTo>
                  <a:pt x="33337" y="63499"/>
                </a:lnTo>
                <a:lnTo>
                  <a:pt x="33337" y="620503"/>
                </a:lnTo>
                <a:lnTo>
                  <a:pt x="42862" y="620503"/>
                </a:lnTo>
                <a:lnTo>
                  <a:pt x="42862" y="63499"/>
                </a:lnTo>
                <a:close/>
              </a:path>
              <a:path w="76200" h="621029">
                <a:moveTo>
                  <a:pt x="38100" y="0"/>
                </a:moveTo>
                <a:lnTo>
                  <a:pt x="0" y="76199"/>
                </a:lnTo>
                <a:lnTo>
                  <a:pt x="33337" y="76199"/>
                </a:lnTo>
                <a:lnTo>
                  <a:pt x="33337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621029">
                <a:moveTo>
                  <a:pt x="69850" y="63499"/>
                </a:moveTo>
                <a:lnTo>
                  <a:pt x="42862" y="63499"/>
                </a:lnTo>
                <a:lnTo>
                  <a:pt x="42862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71298" y="5417720"/>
            <a:ext cx="76182" cy="2207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696012" y="5167884"/>
            <a:ext cx="1245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Calibri"/>
                <a:cs typeface="Calibri"/>
              </a:rPr>
              <a:t>222.222.222.222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631193" y="4874844"/>
            <a:ext cx="76200" cy="446405"/>
          </a:xfrm>
          <a:custGeom>
            <a:avLst/>
            <a:gdLst/>
            <a:ahLst/>
            <a:cxnLst/>
            <a:rect l="l" t="t" r="r" b="b"/>
            <a:pathLst>
              <a:path w="76200" h="446404">
                <a:moveTo>
                  <a:pt x="44450" y="63500"/>
                </a:moveTo>
                <a:lnTo>
                  <a:pt x="31750" y="63500"/>
                </a:lnTo>
                <a:lnTo>
                  <a:pt x="31748" y="445970"/>
                </a:lnTo>
                <a:lnTo>
                  <a:pt x="44448" y="445970"/>
                </a:lnTo>
                <a:lnTo>
                  <a:pt x="44450" y="63500"/>
                </a:lnTo>
                <a:close/>
              </a:path>
              <a:path w="76200" h="446404">
                <a:moveTo>
                  <a:pt x="38100" y="0"/>
                </a:moveTo>
                <a:lnTo>
                  <a:pt x="0" y="76200"/>
                </a:lnTo>
                <a:lnTo>
                  <a:pt x="31749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46404">
                <a:moveTo>
                  <a:pt x="69850" y="63500"/>
                </a:moveTo>
                <a:lnTo>
                  <a:pt x="44450" y="63500"/>
                </a:lnTo>
                <a:lnTo>
                  <a:pt x="44449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08923" y="5943806"/>
            <a:ext cx="76200" cy="2416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10419" y="988363"/>
            <a:ext cx="10215245" cy="230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2029" algn="l"/>
              </a:tabLst>
            </a:pPr>
            <a:r>
              <a:rPr lang="en-US" sz="2800" spc="-10">
                <a:latin typeface="Calibri"/>
                <a:cs typeface="Calibri"/>
              </a:rPr>
              <a:t>W</a:t>
            </a:r>
            <a:r>
              <a:rPr sz="2800" spc="-10">
                <a:latin typeface="Calibri"/>
                <a:cs typeface="Calibri"/>
              </a:rPr>
              <a:t>alkthrough</a:t>
            </a:r>
            <a:r>
              <a:rPr sz="2800" spc="-10">
                <a:solidFill>
                  <a:srgbClr val="CC0000"/>
                </a:solidFill>
                <a:latin typeface="Calibri"/>
                <a:cs typeface="Calibri"/>
              </a:rPr>
              <a:t>:</a:t>
            </a:r>
            <a:r>
              <a:rPr sz="2800" spc="1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spc="-5">
                <a:solidFill>
                  <a:srgbClr val="CC0000"/>
                </a:solidFill>
                <a:latin typeface="Calibri"/>
                <a:cs typeface="Calibri"/>
              </a:rPr>
              <a:t>sending</a:t>
            </a:r>
            <a:r>
              <a:rPr sz="2800" spc="5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CC0000"/>
                </a:solidFill>
                <a:latin typeface="Calibri"/>
                <a:cs typeface="Calibri"/>
              </a:rPr>
              <a:t>a	</a:t>
            </a:r>
            <a:r>
              <a:rPr sz="2800" spc="-20">
                <a:solidFill>
                  <a:srgbClr val="CC0000"/>
                </a:solidFill>
                <a:latin typeface="Calibri"/>
                <a:cs typeface="Calibri"/>
              </a:rPr>
              <a:t>datagram </a:t>
            </a:r>
            <a:r>
              <a:rPr sz="2800" spc="-15">
                <a:solidFill>
                  <a:srgbClr val="CC0000"/>
                </a:solidFill>
                <a:latin typeface="Calibri"/>
                <a:cs typeface="Calibri"/>
              </a:rPr>
              <a:t>from </a:t>
            </a:r>
            <a:r>
              <a:rPr sz="2800" i="1">
                <a:solidFill>
                  <a:srgbClr val="CC0000"/>
                </a:solidFill>
                <a:latin typeface="Calibri"/>
                <a:cs typeface="Calibri"/>
              </a:rPr>
              <a:t>A </a:t>
            </a:r>
            <a:r>
              <a:rPr sz="2800" spc="-15">
                <a:solidFill>
                  <a:srgbClr val="CC0000"/>
                </a:solidFill>
                <a:latin typeface="Calibri"/>
                <a:cs typeface="Calibri"/>
              </a:rPr>
              <a:t>to </a:t>
            </a:r>
            <a:r>
              <a:rPr sz="2800" i="1">
                <a:solidFill>
                  <a:srgbClr val="CC0000"/>
                </a:solidFill>
                <a:latin typeface="Calibri"/>
                <a:cs typeface="Calibri"/>
              </a:rPr>
              <a:t>B </a:t>
            </a:r>
            <a:r>
              <a:rPr sz="2800" spc="-5">
                <a:solidFill>
                  <a:srgbClr val="CC0000"/>
                </a:solidFill>
                <a:latin typeface="Calibri"/>
                <a:cs typeface="Calibri"/>
              </a:rPr>
              <a:t>via</a:t>
            </a:r>
            <a:r>
              <a:rPr sz="2800" spc="45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i="1">
                <a:solidFill>
                  <a:srgbClr val="CC0000"/>
                </a:solidFill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  <a:p>
            <a:pPr marL="469900" indent="-225425">
              <a:lnSpc>
                <a:spcPts val="3310"/>
              </a:lnSpc>
              <a:spcBef>
                <a:spcPts val="120"/>
              </a:spcBef>
              <a:buClr>
                <a:srgbClr val="0000A8"/>
              </a:buClr>
              <a:buFont typeface="Wingdings"/>
              <a:buChar char=""/>
              <a:tabLst>
                <a:tab pos="469900" algn="l"/>
              </a:tabLst>
            </a:pPr>
            <a:r>
              <a:rPr sz="2800" spc="-15">
                <a:latin typeface="Calibri"/>
                <a:cs typeface="Calibri"/>
              </a:rPr>
              <a:t>focus </a:t>
            </a:r>
            <a:r>
              <a:rPr sz="2800" spc="-5">
                <a:latin typeface="Calibri"/>
                <a:cs typeface="Calibri"/>
              </a:rPr>
              <a:t>on </a:t>
            </a:r>
            <a:r>
              <a:rPr sz="2800" spc="-10">
                <a:latin typeface="Calibri"/>
                <a:cs typeface="Calibri"/>
              </a:rPr>
              <a:t>addressing </a:t>
            </a:r>
            <a:r>
              <a:rPr sz="2800">
                <a:latin typeface="Calibri"/>
                <a:cs typeface="Calibri"/>
              </a:rPr>
              <a:t>– </a:t>
            </a:r>
            <a:r>
              <a:rPr sz="2800" spc="-15">
                <a:latin typeface="Calibri"/>
                <a:cs typeface="Calibri"/>
              </a:rPr>
              <a:t>at </a:t>
            </a:r>
            <a:r>
              <a:rPr sz="2800" spc="-5">
                <a:latin typeface="Calibri"/>
                <a:cs typeface="Calibri"/>
              </a:rPr>
              <a:t>IP </a:t>
            </a:r>
            <a:r>
              <a:rPr sz="2800" spc="-15">
                <a:latin typeface="Calibri"/>
                <a:cs typeface="Calibri"/>
              </a:rPr>
              <a:t>(datagram) </a:t>
            </a:r>
            <a:r>
              <a:rPr sz="2800" spc="-5">
                <a:latin typeface="Calibri"/>
                <a:cs typeface="Calibri"/>
              </a:rPr>
              <a:t>and MAC </a:t>
            </a:r>
            <a:r>
              <a:rPr sz="2800" spc="-25">
                <a:latin typeface="Calibri"/>
                <a:cs typeface="Calibri"/>
              </a:rPr>
              <a:t>layer </a:t>
            </a:r>
            <a:r>
              <a:rPr sz="2800" spc="-15">
                <a:latin typeface="Calibri"/>
                <a:cs typeface="Calibri"/>
              </a:rPr>
              <a:t>(frame)</a:t>
            </a:r>
            <a:r>
              <a:rPr sz="2800" spc="135">
                <a:latin typeface="Calibri"/>
                <a:cs typeface="Calibri"/>
              </a:rPr>
              <a:t> </a:t>
            </a:r>
            <a:r>
              <a:rPr sz="2800" spc="-15">
                <a:latin typeface="Calibri"/>
                <a:cs typeface="Calibri"/>
              </a:rPr>
              <a:t>levels</a:t>
            </a:r>
            <a:endParaRPr sz="2800">
              <a:latin typeface="Calibri"/>
              <a:cs typeface="Calibri"/>
            </a:endParaRPr>
          </a:p>
          <a:p>
            <a:pPr marL="457200" indent="-226060">
              <a:lnSpc>
                <a:spcPts val="3175"/>
              </a:lnSpc>
              <a:buClr>
                <a:srgbClr val="0000A8"/>
              </a:buClr>
              <a:buFont typeface="Wingdings"/>
              <a:buChar char=""/>
              <a:tabLst>
                <a:tab pos="457834" algn="l"/>
              </a:tabLst>
            </a:pPr>
            <a:r>
              <a:rPr sz="2800" spc="-5">
                <a:latin typeface="Calibri"/>
                <a:cs typeface="Calibri"/>
              </a:rPr>
              <a:t>assume</a:t>
            </a:r>
            <a:r>
              <a:rPr sz="2800" spc="-10">
                <a:latin typeface="Calibri"/>
                <a:cs typeface="Calibri"/>
              </a:rPr>
              <a:t> that:</a:t>
            </a:r>
            <a:endParaRPr sz="2800">
              <a:latin typeface="Calibri"/>
              <a:cs typeface="Calibri"/>
            </a:endParaRPr>
          </a:p>
          <a:p>
            <a:pPr marL="1022350" lvl="1" indent="-343535">
              <a:lnSpc>
                <a:spcPts val="2610"/>
              </a:lnSpc>
              <a:buClr>
                <a:srgbClr val="0000A8"/>
              </a:buClr>
              <a:buFont typeface="Arial"/>
              <a:buChar char="•"/>
              <a:tabLst>
                <a:tab pos="1022350" algn="l"/>
                <a:tab pos="1022985" algn="l"/>
              </a:tabLst>
            </a:pPr>
            <a:r>
              <a:rPr sz="2400">
                <a:latin typeface="Calibri"/>
                <a:cs typeface="Calibri"/>
              </a:rPr>
              <a:t>A </a:t>
            </a:r>
            <a:r>
              <a:rPr sz="2400" spc="-10">
                <a:latin typeface="Calibri"/>
                <a:cs typeface="Calibri"/>
              </a:rPr>
              <a:t>knows </a:t>
            </a:r>
            <a:r>
              <a:rPr sz="2400" spc="-50">
                <a:latin typeface="Calibri"/>
                <a:cs typeface="Calibri"/>
              </a:rPr>
              <a:t>B’s </a:t>
            </a:r>
            <a:r>
              <a:rPr sz="2400" spc="-5">
                <a:latin typeface="Calibri"/>
                <a:cs typeface="Calibri"/>
              </a:rPr>
              <a:t>IP</a:t>
            </a:r>
            <a:r>
              <a:rPr sz="2400" spc="3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address</a:t>
            </a:r>
            <a:endParaRPr sz="2400">
              <a:latin typeface="Calibri"/>
              <a:cs typeface="Calibri"/>
            </a:endParaRPr>
          </a:p>
          <a:p>
            <a:pPr marL="1022350" lvl="1" indent="-343535">
              <a:lnSpc>
                <a:spcPts val="2605"/>
              </a:lnSpc>
              <a:buClr>
                <a:srgbClr val="0000A8"/>
              </a:buClr>
              <a:buFont typeface="Arial"/>
              <a:buChar char="•"/>
              <a:tabLst>
                <a:tab pos="1022350" algn="l"/>
                <a:tab pos="1022985" algn="l"/>
              </a:tabLst>
            </a:pPr>
            <a:r>
              <a:rPr sz="2400">
                <a:latin typeface="Calibri"/>
                <a:cs typeface="Calibri"/>
              </a:rPr>
              <a:t>A </a:t>
            </a:r>
            <a:r>
              <a:rPr sz="2400" spc="-10">
                <a:latin typeface="Calibri"/>
                <a:cs typeface="Calibri"/>
              </a:rPr>
              <a:t>knows </a:t>
            </a:r>
            <a:r>
              <a:rPr sz="2400" spc="-5">
                <a:latin typeface="Calibri"/>
                <a:cs typeface="Calibri"/>
              </a:rPr>
              <a:t>IP address of </a:t>
            </a:r>
            <a:r>
              <a:rPr sz="2400" spc="-15">
                <a:latin typeface="Calibri"/>
                <a:cs typeface="Calibri"/>
              </a:rPr>
              <a:t>first </a:t>
            </a:r>
            <a:r>
              <a:rPr sz="2400" spc="-5">
                <a:latin typeface="Calibri"/>
                <a:cs typeface="Calibri"/>
              </a:rPr>
              <a:t>hop </a:t>
            </a:r>
            <a:r>
              <a:rPr sz="2400" spc="-40">
                <a:latin typeface="Calibri"/>
                <a:cs typeface="Calibri"/>
              </a:rPr>
              <a:t>router, </a:t>
            </a:r>
            <a:r>
              <a:rPr sz="2400">
                <a:latin typeface="Calibri"/>
                <a:cs typeface="Calibri"/>
              </a:rPr>
              <a:t>R </a:t>
            </a:r>
            <a:r>
              <a:rPr sz="2400" spc="-5">
                <a:solidFill>
                  <a:srgbClr val="0000A8"/>
                </a:solidFill>
                <a:latin typeface="Calibri"/>
                <a:cs typeface="Calibri"/>
              </a:rPr>
              <a:t>(how?)</a:t>
            </a:r>
            <a:endParaRPr sz="2400">
              <a:latin typeface="Calibri"/>
              <a:cs typeface="Calibri"/>
            </a:endParaRPr>
          </a:p>
          <a:p>
            <a:pPr marL="1022350" lvl="1" indent="-343535">
              <a:lnSpc>
                <a:spcPts val="2735"/>
              </a:lnSpc>
              <a:buClr>
                <a:srgbClr val="0000A8"/>
              </a:buClr>
              <a:buFont typeface="Arial"/>
              <a:buChar char="•"/>
              <a:tabLst>
                <a:tab pos="1022350" algn="l"/>
                <a:tab pos="1022985" algn="l"/>
              </a:tabLst>
            </a:pPr>
            <a:r>
              <a:rPr sz="2400">
                <a:latin typeface="Calibri"/>
                <a:cs typeface="Calibri"/>
              </a:rPr>
              <a:t>A </a:t>
            </a:r>
            <a:r>
              <a:rPr sz="2400" spc="-10">
                <a:latin typeface="Calibri"/>
                <a:cs typeface="Calibri"/>
              </a:rPr>
              <a:t>knows </a:t>
            </a:r>
            <a:r>
              <a:rPr sz="2400" spc="-55">
                <a:latin typeface="Calibri"/>
                <a:cs typeface="Calibri"/>
              </a:rPr>
              <a:t>R’s </a:t>
            </a:r>
            <a:r>
              <a:rPr sz="2400" spc="-10">
                <a:latin typeface="Calibri"/>
                <a:cs typeface="Calibri"/>
              </a:rPr>
              <a:t>MAC </a:t>
            </a:r>
            <a:r>
              <a:rPr sz="2400" spc="-5">
                <a:latin typeface="Calibri"/>
                <a:cs typeface="Calibri"/>
              </a:rPr>
              <a:t>address</a:t>
            </a:r>
            <a:r>
              <a:rPr sz="2400" spc="30"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0000A8"/>
                </a:solidFill>
                <a:latin typeface="Calibri"/>
                <a:cs typeface="Calibri"/>
              </a:rPr>
              <a:t>(how?)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878275" y="5225160"/>
            <a:ext cx="13639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>
                <a:latin typeface="Calibri"/>
                <a:cs typeface="Calibri"/>
              </a:rPr>
              <a:t>74-29-9C-E8-FF-55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694425" y="5365367"/>
            <a:ext cx="144335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>
                <a:latin typeface="Calibri"/>
                <a:cs typeface="Calibri"/>
              </a:rPr>
              <a:t>49-BD-D2-C7-56-2A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070965" y="5606160"/>
            <a:ext cx="2562225" cy="86741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R="25400" algn="r">
              <a:lnSpc>
                <a:spcPts val="1510"/>
              </a:lnSpc>
              <a:spcBef>
                <a:spcPts val="30"/>
              </a:spcBef>
            </a:pPr>
            <a:r>
              <a:rPr sz="1400">
                <a:latin typeface="Calibri"/>
                <a:cs typeface="Calibri"/>
              </a:rPr>
              <a:t>222</a:t>
            </a:r>
            <a:r>
              <a:rPr sz="1400" spc="-5">
                <a:latin typeface="Calibri"/>
                <a:cs typeface="Calibri"/>
              </a:rPr>
              <a:t>.</a:t>
            </a:r>
            <a:r>
              <a:rPr sz="1400">
                <a:latin typeface="Calibri"/>
                <a:cs typeface="Calibri"/>
              </a:rPr>
              <a:t>222</a:t>
            </a:r>
            <a:r>
              <a:rPr sz="1400" spc="-5">
                <a:latin typeface="Calibri"/>
                <a:cs typeface="Calibri"/>
              </a:rPr>
              <a:t>.</a:t>
            </a:r>
            <a:r>
              <a:rPr sz="1400">
                <a:latin typeface="Calibri"/>
                <a:cs typeface="Calibri"/>
              </a:rPr>
              <a:t>222</a:t>
            </a:r>
            <a:r>
              <a:rPr sz="1400" spc="-5">
                <a:latin typeface="Calibri"/>
                <a:cs typeface="Calibri"/>
              </a:rPr>
              <a:t>.</a:t>
            </a:r>
            <a:r>
              <a:rPr sz="1400">
                <a:latin typeface="Calibri"/>
                <a:cs typeface="Calibri"/>
              </a:rPr>
              <a:t>220</a:t>
            </a:r>
          </a:p>
          <a:p>
            <a:pPr marR="5080" algn="r">
              <a:lnSpc>
                <a:spcPts val="1510"/>
              </a:lnSpc>
            </a:pPr>
            <a:r>
              <a:rPr sz="1400">
                <a:latin typeface="Calibri"/>
                <a:cs typeface="Calibri"/>
              </a:rPr>
              <a:t>1</a:t>
            </a:r>
            <a:r>
              <a:rPr sz="1400" spc="-10">
                <a:latin typeface="Calibri"/>
                <a:cs typeface="Calibri"/>
              </a:rPr>
              <a:t>A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23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 spc="-10">
                <a:latin typeface="Calibri"/>
                <a:cs typeface="Calibri"/>
              </a:rPr>
              <a:t>F</a:t>
            </a:r>
            <a:r>
              <a:rPr sz="1400">
                <a:latin typeface="Calibri"/>
                <a:cs typeface="Calibri"/>
              </a:rPr>
              <a:t>9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CD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06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9B</a:t>
            </a:r>
          </a:p>
          <a:p>
            <a:pPr marL="12700">
              <a:lnSpc>
                <a:spcPts val="1525"/>
              </a:lnSpc>
              <a:spcBef>
                <a:spcPts val="530"/>
              </a:spcBef>
            </a:pPr>
            <a:r>
              <a:rPr sz="1400" spc="-5">
                <a:latin typeface="Calibri"/>
                <a:cs typeface="Calibri"/>
              </a:rPr>
              <a:t>111.111.111.110</a:t>
            </a:r>
            <a:endParaRPr sz="1400">
              <a:latin typeface="Calibri"/>
              <a:cs typeface="Calibri"/>
            </a:endParaRPr>
          </a:p>
          <a:p>
            <a:pPr marL="19050">
              <a:lnSpc>
                <a:spcPts val="1525"/>
              </a:lnSpc>
            </a:pPr>
            <a:r>
              <a:rPr sz="1400" spc="-5">
                <a:latin typeface="Calibri"/>
                <a:cs typeface="Calibri"/>
              </a:rPr>
              <a:t>E6-E9-00-17-BB-4B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062121" y="6014592"/>
            <a:ext cx="1461770" cy="43180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12725">
              <a:lnSpc>
                <a:spcPts val="1585"/>
              </a:lnSpc>
              <a:spcBef>
                <a:spcPts val="30"/>
              </a:spcBef>
            </a:pPr>
            <a:r>
              <a:rPr sz="1400" spc="-5">
                <a:latin typeface="Calibri"/>
                <a:cs typeface="Calibri"/>
              </a:rPr>
              <a:t>111.111.111.112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85"/>
              </a:lnSpc>
            </a:pPr>
            <a:r>
              <a:rPr sz="1400" spc="-5">
                <a:latin typeface="Calibri"/>
                <a:cs typeface="Calibri"/>
              </a:rPr>
              <a:t>CC-49-DE-D0-AB-7D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376131" y="6166992"/>
            <a:ext cx="1381125" cy="419734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2225">
              <a:lnSpc>
                <a:spcPts val="1535"/>
              </a:lnSpc>
              <a:spcBef>
                <a:spcPts val="30"/>
              </a:spcBef>
            </a:pPr>
            <a:r>
              <a:rPr sz="1400" spc="-5">
                <a:latin typeface="Calibri"/>
                <a:cs typeface="Calibri"/>
              </a:rPr>
              <a:t>222.222.222.221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35"/>
              </a:lnSpc>
            </a:pPr>
            <a:r>
              <a:rPr sz="1400" spc="-5">
                <a:latin typeface="Calibri"/>
                <a:cs typeface="Calibri"/>
              </a:rPr>
              <a:t>88-B2-2F-54-1A-0F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C6B9C50-5B42-4BBC-A411-2E0E67F3E26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62292" y="2264088"/>
            <a:ext cx="4989258" cy="193978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0104" y="61606"/>
            <a:ext cx="87636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>
                <a:solidFill>
                  <a:srgbClr val="000099"/>
                </a:solidFill>
                <a:latin typeface="Calibri"/>
                <a:cs typeface="Calibri"/>
              </a:rPr>
              <a:t>Routing to another subnet:</a:t>
            </a:r>
            <a:r>
              <a:rPr sz="4400" b="0" spc="-55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4400" b="0">
                <a:solidFill>
                  <a:srgbClr val="000099"/>
                </a:solidFill>
                <a:latin typeface="Calibri"/>
                <a:cs typeface="Calibri"/>
              </a:rPr>
              <a:t>addressing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3702" y="5340624"/>
            <a:ext cx="3234055" cy="0"/>
          </a:xfrm>
          <a:custGeom>
            <a:avLst/>
            <a:gdLst/>
            <a:ahLst/>
            <a:cxnLst/>
            <a:rect l="l" t="t" r="r" b="b"/>
            <a:pathLst>
              <a:path w="3234054">
                <a:moveTo>
                  <a:pt x="0" y="0"/>
                </a:moveTo>
                <a:lnTo>
                  <a:pt x="3233531" y="1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4057" y="4827731"/>
            <a:ext cx="828675" cy="1043940"/>
          </a:xfrm>
          <a:custGeom>
            <a:avLst/>
            <a:gdLst/>
            <a:ahLst/>
            <a:cxnLst/>
            <a:rect l="l" t="t" r="r" b="b"/>
            <a:pathLst>
              <a:path w="828675" h="1043939">
                <a:moveTo>
                  <a:pt x="504452" y="0"/>
                </a:moveTo>
                <a:lnTo>
                  <a:pt x="451902" y="3347"/>
                </a:lnTo>
                <a:lnTo>
                  <a:pt x="396705" y="14631"/>
                </a:lnTo>
                <a:lnTo>
                  <a:pt x="342344" y="31198"/>
                </a:lnTo>
                <a:lnTo>
                  <a:pt x="292301" y="50391"/>
                </a:lnTo>
                <a:lnTo>
                  <a:pt x="250056" y="69553"/>
                </a:lnTo>
                <a:lnTo>
                  <a:pt x="201734" y="98408"/>
                </a:lnTo>
                <a:lnTo>
                  <a:pt x="164928" y="131996"/>
                </a:lnTo>
                <a:lnTo>
                  <a:pt x="134545" y="173037"/>
                </a:lnTo>
                <a:lnTo>
                  <a:pt x="105495" y="224249"/>
                </a:lnTo>
                <a:lnTo>
                  <a:pt x="85552" y="266971"/>
                </a:lnTo>
                <a:lnTo>
                  <a:pt x="66283" y="316795"/>
                </a:lnTo>
                <a:lnTo>
                  <a:pt x="48360" y="370618"/>
                </a:lnTo>
                <a:lnTo>
                  <a:pt x="32457" y="425336"/>
                </a:lnTo>
                <a:lnTo>
                  <a:pt x="19246" y="477847"/>
                </a:lnTo>
                <a:lnTo>
                  <a:pt x="9400" y="525045"/>
                </a:lnTo>
                <a:lnTo>
                  <a:pt x="1410" y="586564"/>
                </a:lnTo>
                <a:lnTo>
                  <a:pt x="0" y="642544"/>
                </a:lnTo>
                <a:lnTo>
                  <a:pt x="3290" y="695905"/>
                </a:lnTo>
                <a:lnTo>
                  <a:pt x="9400" y="749568"/>
                </a:lnTo>
                <a:lnTo>
                  <a:pt x="18239" y="807495"/>
                </a:lnTo>
                <a:lnTo>
                  <a:pt x="30604" y="867335"/>
                </a:lnTo>
                <a:lnTo>
                  <a:pt x="45945" y="922543"/>
                </a:lnTo>
                <a:lnTo>
                  <a:pt x="63714" y="966571"/>
                </a:lnTo>
                <a:lnTo>
                  <a:pt x="105182" y="1020956"/>
                </a:lnTo>
                <a:lnTo>
                  <a:pt x="159810" y="1043919"/>
                </a:lnTo>
                <a:lnTo>
                  <a:pt x="193365" y="1041652"/>
                </a:lnTo>
                <a:lnTo>
                  <a:pt x="230837" y="1029819"/>
                </a:lnTo>
                <a:lnTo>
                  <a:pt x="273322" y="1015366"/>
                </a:lnTo>
                <a:lnTo>
                  <a:pt x="321918" y="1005245"/>
                </a:lnTo>
                <a:lnTo>
                  <a:pt x="368304" y="1003638"/>
                </a:lnTo>
                <a:lnTo>
                  <a:pt x="542390" y="1003638"/>
                </a:lnTo>
                <a:lnTo>
                  <a:pt x="575108" y="997725"/>
                </a:lnTo>
                <a:lnTo>
                  <a:pt x="622555" y="979311"/>
                </a:lnTo>
                <a:lnTo>
                  <a:pt x="663265" y="954351"/>
                </a:lnTo>
                <a:lnTo>
                  <a:pt x="698961" y="919924"/>
                </a:lnTo>
                <a:lnTo>
                  <a:pt x="731367" y="873109"/>
                </a:lnTo>
                <a:lnTo>
                  <a:pt x="752586" y="832735"/>
                </a:lnTo>
                <a:lnTo>
                  <a:pt x="773550" y="785019"/>
                </a:lnTo>
                <a:lnTo>
                  <a:pt x="792889" y="732111"/>
                </a:lnTo>
                <a:lnTo>
                  <a:pt x="809234" y="676159"/>
                </a:lnTo>
                <a:lnTo>
                  <a:pt x="821214" y="619313"/>
                </a:lnTo>
                <a:lnTo>
                  <a:pt x="827462" y="563719"/>
                </a:lnTo>
                <a:lnTo>
                  <a:pt x="828383" y="515599"/>
                </a:lnTo>
                <a:lnTo>
                  <a:pt x="826132" y="465130"/>
                </a:lnTo>
                <a:lnTo>
                  <a:pt x="820709" y="413647"/>
                </a:lnTo>
                <a:lnTo>
                  <a:pt x="812114" y="362483"/>
                </a:lnTo>
                <a:lnTo>
                  <a:pt x="800347" y="312972"/>
                </a:lnTo>
                <a:lnTo>
                  <a:pt x="785409" y="266450"/>
                </a:lnTo>
                <a:lnTo>
                  <a:pt x="767298" y="224249"/>
                </a:lnTo>
                <a:lnTo>
                  <a:pt x="741170" y="177961"/>
                </a:lnTo>
                <a:lnTo>
                  <a:pt x="709517" y="132896"/>
                </a:lnTo>
                <a:lnTo>
                  <a:pt x="673501" y="91174"/>
                </a:lnTo>
                <a:lnTo>
                  <a:pt x="634281" y="54912"/>
                </a:lnTo>
                <a:lnTo>
                  <a:pt x="593019" y="26230"/>
                </a:lnTo>
                <a:lnTo>
                  <a:pt x="550875" y="7246"/>
                </a:lnTo>
                <a:lnTo>
                  <a:pt x="504452" y="0"/>
                </a:lnTo>
                <a:close/>
              </a:path>
              <a:path w="828675" h="1043939">
                <a:moveTo>
                  <a:pt x="542390" y="1003638"/>
                </a:moveTo>
                <a:lnTo>
                  <a:pt x="368304" y="1003638"/>
                </a:lnTo>
                <a:lnTo>
                  <a:pt x="476359" y="1007488"/>
                </a:lnTo>
                <a:lnTo>
                  <a:pt x="529122" y="1006035"/>
                </a:lnTo>
                <a:lnTo>
                  <a:pt x="542390" y="1003638"/>
                </a:lnTo>
                <a:close/>
              </a:path>
            </a:pathLst>
          </a:custGeom>
          <a:solidFill>
            <a:srgbClr val="9CE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34369" y="4787483"/>
            <a:ext cx="438150" cy="230504"/>
          </a:xfrm>
          <a:custGeom>
            <a:avLst/>
            <a:gdLst/>
            <a:ahLst/>
            <a:cxnLst/>
            <a:rect l="l" t="t" r="r" b="b"/>
            <a:pathLst>
              <a:path w="438150" h="230504">
                <a:moveTo>
                  <a:pt x="0" y="0"/>
                </a:moveTo>
                <a:lnTo>
                  <a:pt x="438150" y="23018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6935" y="5732044"/>
            <a:ext cx="283210" cy="54610"/>
          </a:xfrm>
          <a:custGeom>
            <a:avLst/>
            <a:gdLst/>
            <a:ahLst/>
            <a:cxnLst/>
            <a:rect l="l" t="t" r="r" b="b"/>
            <a:pathLst>
              <a:path w="283210" h="54610">
                <a:moveTo>
                  <a:pt x="0" y="54447"/>
                </a:moveTo>
                <a:lnTo>
                  <a:pt x="28303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4182" y="5842808"/>
            <a:ext cx="76200" cy="163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10543" y="4860507"/>
            <a:ext cx="76200" cy="248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80607" y="5427247"/>
            <a:ext cx="76200" cy="621030"/>
          </a:xfrm>
          <a:custGeom>
            <a:avLst/>
            <a:gdLst/>
            <a:ahLst/>
            <a:cxnLst/>
            <a:rect l="l" t="t" r="r" b="b"/>
            <a:pathLst>
              <a:path w="76200" h="621029">
                <a:moveTo>
                  <a:pt x="42862" y="63499"/>
                </a:moveTo>
                <a:lnTo>
                  <a:pt x="33337" y="63499"/>
                </a:lnTo>
                <a:lnTo>
                  <a:pt x="33337" y="620503"/>
                </a:lnTo>
                <a:lnTo>
                  <a:pt x="42862" y="620503"/>
                </a:lnTo>
                <a:lnTo>
                  <a:pt x="42862" y="63499"/>
                </a:lnTo>
                <a:close/>
              </a:path>
              <a:path w="76200" h="621029">
                <a:moveTo>
                  <a:pt x="38100" y="0"/>
                </a:moveTo>
                <a:lnTo>
                  <a:pt x="0" y="76199"/>
                </a:lnTo>
                <a:lnTo>
                  <a:pt x="33337" y="76199"/>
                </a:lnTo>
                <a:lnTo>
                  <a:pt x="33337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621029">
                <a:moveTo>
                  <a:pt x="69850" y="63499"/>
                </a:moveTo>
                <a:lnTo>
                  <a:pt x="42862" y="63499"/>
                </a:lnTo>
                <a:lnTo>
                  <a:pt x="42862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71298" y="5417720"/>
            <a:ext cx="76182" cy="220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15932" y="4787482"/>
            <a:ext cx="450850" cy="317500"/>
          </a:xfrm>
          <a:custGeom>
            <a:avLst/>
            <a:gdLst/>
            <a:ahLst/>
            <a:cxnLst/>
            <a:rect l="l" t="t" r="r" b="b"/>
            <a:pathLst>
              <a:path w="450850" h="317500">
                <a:moveTo>
                  <a:pt x="0" y="317500"/>
                </a:moveTo>
                <a:lnTo>
                  <a:pt x="45085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56671" y="5684420"/>
            <a:ext cx="267335" cy="201295"/>
          </a:xfrm>
          <a:custGeom>
            <a:avLst/>
            <a:gdLst/>
            <a:ahLst/>
            <a:cxnLst/>
            <a:rect l="l" t="t" r="r" b="b"/>
            <a:pathLst>
              <a:path w="267334" h="201295">
                <a:moveTo>
                  <a:pt x="267105" y="200926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81961" y="4831110"/>
            <a:ext cx="755015" cy="1055370"/>
          </a:xfrm>
          <a:custGeom>
            <a:avLst/>
            <a:gdLst/>
            <a:ahLst/>
            <a:cxnLst/>
            <a:rect l="l" t="t" r="r" b="b"/>
            <a:pathLst>
              <a:path w="755015" h="1055370">
                <a:moveTo>
                  <a:pt x="459729" y="0"/>
                </a:moveTo>
                <a:lnTo>
                  <a:pt x="411847" y="3381"/>
                </a:lnTo>
                <a:lnTo>
                  <a:pt x="361555" y="14783"/>
                </a:lnTo>
                <a:lnTo>
                  <a:pt x="312024" y="31522"/>
                </a:lnTo>
                <a:lnTo>
                  <a:pt x="266426" y="50914"/>
                </a:lnTo>
                <a:lnTo>
                  <a:pt x="227935" y="70275"/>
                </a:lnTo>
                <a:lnTo>
                  <a:pt x="183906" y="99429"/>
                </a:lnTo>
                <a:lnTo>
                  <a:pt x="150370" y="133366"/>
                </a:lnTo>
                <a:lnTo>
                  <a:pt x="122687" y="174833"/>
                </a:lnTo>
                <a:lnTo>
                  <a:pt x="96218" y="226578"/>
                </a:lnTo>
                <a:lnTo>
                  <a:pt x="78047" y="269744"/>
                </a:lnTo>
                <a:lnTo>
                  <a:pt x="60490" y="320085"/>
                </a:lnTo>
                <a:lnTo>
                  <a:pt x="44160" y="374467"/>
                </a:lnTo>
                <a:lnTo>
                  <a:pt x="29669" y="429754"/>
                </a:lnTo>
                <a:lnTo>
                  <a:pt x="17631" y="482809"/>
                </a:lnTo>
                <a:lnTo>
                  <a:pt x="8660" y="530498"/>
                </a:lnTo>
                <a:lnTo>
                  <a:pt x="2302" y="580766"/>
                </a:lnTo>
                <a:lnTo>
                  <a:pt x="0" y="627075"/>
                </a:lnTo>
                <a:lnTo>
                  <a:pt x="877" y="670935"/>
                </a:lnTo>
                <a:lnTo>
                  <a:pt x="4056" y="713857"/>
                </a:lnTo>
                <a:lnTo>
                  <a:pt x="8660" y="757353"/>
                </a:lnTo>
                <a:lnTo>
                  <a:pt x="16715" y="815881"/>
                </a:lnTo>
                <a:lnTo>
                  <a:pt x="27981" y="876343"/>
                </a:lnTo>
                <a:lnTo>
                  <a:pt x="41959" y="932124"/>
                </a:lnTo>
                <a:lnTo>
                  <a:pt x="58150" y="976610"/>
                </a:lnTo>
                <a:lnTo>
                  <a:pt x="95933" y="1031559"/>
                </a:lnTo>
                <a:lnTo>
                  <a:pt x="145707" y="1054760"/>
                </a:lnTo>
                <a:lnTo>
                  <a:pt x="176281" y="1052471"/>
                </a:lnTo>
                <a:lnTo>
                  <a:pt x="210423" y="1040514"/>
                </a:lnTo>
                <a:lnTo>
                  <a:pt x="249134" y="1025912"/>
                </a:lnTo>
                <a:lnTo>
                  <a:pt x="293412" y="1015685"/>
                </a:lnTo>
                <a:lnTo>
                  <a:pt x="335677" y="1014061"/>
                </a:lnTo>
                <a:lnTo>
                  <a:pt x="494296" y="1014061"/>
                </a:lnTo>
                <a:lnTo>
                  <a:pt x="524106" y="1008087"/>
                </a:lnTo>
                <a:lnTo>
                  <a:pt x="567338" y="989482"/>
                </a:lnTo>
                <a:lnTo>
                  <a:pt x="604431" y="964263"/>
                </a:lnTo>
                <a:lnTo>
                  <a:pt x="636955" y="929478"/>
                </a:lnTo>
                <a:lnTo>
                  <a:pt x="666482" y="882177"/>
                </a:lnTo>
                <a:lnTo>
                  <a:pt x="685816" y="841383"/>
                </a:lnTo>
                <a:lnTo>
                  <a:pt x="704917" y="793172"/>
                </a:lnTo>
                <a:lnTo>
                  <a:pt x="722538" y="739715"/>
                </a:lnTo>
                <a:lnTo>
                  <a:pt x="737431" y="683182"/>
                </a:lnTo>
                <a:lnTo>
                  <a:pt x="748347" y="625744"/>
                </a:lnTo>
                <a:lnTo>
                  <a:pt x="754040" y="569573"/>
                </a:lnTo>
                <a:lnTo>
                  <a:pt x="754879" y="520954"/>
                </a:lnTo>
                <a:lnTo>
                  <a:pt x="752828" y="469961"/>
                </a:lnTo>
                <a:lnTo>
                  <a:pt x="747887" y="417942"/>
                </a:lnTo>
                <a:lnTo>
                  <a:pt x="740056" y="366247"/>
                </a:lnTo>
                <a:lnTo>
                  <a:pt x="729335" y="316222"/>
                </a:lnTo>
                <a:lnTo>
                  <a:pt x="715723" y="269216"/>
                </a:lnTo>
                <a:lnTo>
                  <a:pt x="699222" y="226578"/>
                </a:lnTo>
                <a:lnTo>
                  <a:pt x="675414" y="179809"/>
                </a:lnTo>
                <a:lnTo>
                  <a:pt x="646574" y="134276"/>
                </a:lnTo>
                <a:lnTo>
                  <a:pt x="613758" y="92120"/>
                </a:lnTo>
                <a:lnTo>
                  <a:pt x="578023" y="55482"/>
                </a:lnTo>
                <a:lnTo>
                  <a:pt x="540427" y="26502"/>
                </a:lnTo>
                <a:lnTo>
                  <a:pt x="502027" y="7321"/>
                </a:lnTo>
                <a:lnTo>
                  <a:pt x="459729" y="0"/>
                </a:lnTo>
                <a:close/>
              </a:path>
              <a:path w="755015" h="1055370">
                <a:moveTo>
                  <a:pt x="494296" y="1014061"/>
                </a:moveTo>
                <a:lnTo>
                  <a:pt x="335677" y="1014061"/>
                </a:lnTo>
                <a:lnTo>
                  <a:pt x="434131" y="1017951"/>
                </a:lnTo>
                <a:lnTo>
                  <a:pt x="482207" y="1016484"/>
                </a:lnTo>
                <a:lnTo>
                  <a:pt x="494296" y="1014061"/>
                </a:lnTo>
                <a:close/>
              </a:path>
            </a:pathLst>
          </a:custGeom>
          <a:solidFill>
            <a:srgbClr val="9CE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56912" y="5269288"/>
            <a:ext cx="255587" cy="1341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56912" y="5269288"/>
            <a:ext cx="255904" cy="134620"/>
          </a:xfrm>
          <a:custGeom>
            <a:avLst/>
            <a:gdLst/>
            <a:ahLst/>
            <a:cxnLst/>
            <a:rect l="l" t="t" r="r" b="b"/>
            <a:pathLst>
              <a:path w="255904" h="134620">
                <a:moveTo>
                  <a:pt x="255587" y="0"/>
                </a:moveTo>
                <a:lnTo>
                  <a:pt x="255587" y="134168"/>
                </a:lnTo>
                <a:lnTo>
                  <a:pt x="0" y="134168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01867" y="5269288"/>
            <a:ext cx="255586" cy="1407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01867" y="5269288"/>
            <a:ext cx="255904" cy="140970"/>
          </a:xfrm>
          <a:custGeom>
            <a:avLst/>
            <a:gdLst/>
            <a:ahLst/>
            <a:cxnLst/>
            <a:rect l="l" t="t" r="r" b="b"/>
            <a:pathLst>
              <a:path w="255904" h="140970">
                <a:moveTo>
                  <a:pt x="255587" y="0"/>
                </a:moveTo>
                <a:lnTo>
                  <a:pt x="255587" y="140795"/>
                </a:lnTo>
                <a:lnTo>
                  <a:pt x="0" y="140795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08153" y="5211724"/>
            <a:ext cx="901096" cy="3276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08152" y="5211724"/>
            <a:ext cx="901700" cy="328295"/>
          </a:xfrm>
          <a:custGeom>
            <a:avLst/>
            <a:gdLst/>
            <a:ahLst/>
            <a:cxnLst/>
            <a:rect l="l" t="t" r="r" b="b"/>
            <a:pathLst>
              <a:path w="901700" h="328295">
                <a:moveTo>
                  <a:pt x="901005" y="775"/>
                </a:moveTo>
                <a:lnTo>
                  <a:pt x="901097" y="173009"/>
                </a:lnTo>
                <a:lnTo>
                  <a:pt x="864289" y="228635"/>
                </a:lnTo>
                <a:lnTo>
                  <a:pt x="831960" y="251201"/>
                </a:lnTo>
                <a:lnTo>
                  <a:pt x="792519" y="270489"/>
                </a:lnTo>
                <a:lnTo>
                  <a:pt x="747595" y="286665"/>
                </a:lnTo>
                <a:lnTo>
                  <a:pt x="698819" y="299897"/>
                </a:lnTo>
                <a:lnTo>
                  <a:pt x="647818" y="310349"/>
                </a:lnTo>
                <a:lnTo>
                  <a:pt x="596222" y="318187"/>
                </a:lnTo>
                <a:lnTo>
                  <a:pt x="545660" y="323578"/>
                </a:lnTo>
                <a:lnTo>
                  <a:pt x="497761" y="326687"/>
                </a:lnTo>
                <a:lnTo>
                  <a:pt x="454155" y="327681"/>
                </a:lnTo>
                <a:lnTo>
                  <a:pt x="410371" y="326710"/>
                </a:lnTo>
                <a:lnTo>
                  <a:pt x="361991" y="323691"/>
                </a:lnTo>
                <a:lnTo>
                  <a:pt x="310718" y="318432"/>
                </a:lnTo>
                <a:lnTo>
                  <a:pt x="258258" y="310741"/>
                </a:lnTo>
                <a:lnTo>
                  <a:pt x="206313" y="300429"/>
                </a:lnTo>
                <a:lnTo>
                  <a:pt x="156589" y="287304"/>
                </a:lnTo>
                <a:lnTo>
                  <a:pt x="110789" y="271176"/>
                </a:lnTo>
                <a:lnTo>
                  <a:pt x="70618" y="251853"/>
                </a:lnTo>
                <a:lnTo>
                  <a:pt x="37779" y="229146"/>
                </a:lnTo>
                <a:lnTo>
                  <a:pt x="917" y="172812"/>
                </a:lnTo>
                <a:lnTo>
                  <a:pt x="872" y="133356"/>
                </a:lnTo>
                <a:lnTo>
                  <a:pt x="458" y="86406"/>
                </a:lnTo>
                <a:lnTo>
                  <a:pt x="45" y="39455"/>
                </a:lnTo>
                <a:lnTo>
                  <a:pt x="0" y="0"/>
                </a:lnTo>
                <a:lnTo>
                  <a:pt x="18815" y="28755"/>
                </a:lnTo>
                <a:lnTo>
                  <a:pt x="48498" y="54520"/>
                </a:lnTo>
                <a:lnTo>
                  <a:pt x="87139" y="77287"/>
                </a:lnTo>
                <a:lnTo>
                  <a:pt x="132828" y="97047"/>
                </a:lnTo>
                <a:lnTo>
                  <a:pt x="183658" y="113794"/>
                </a:lnTo>
                <a:lnTo>
                  <a:pt x="237717" y="127520"/>
                </a:lnTo>
                <a:lnTo>
                  <a:pt x="293098" y="138218"/>
                </a:lnTo>
                <a:lnTo>
                  <a:pt x="347891" y="145879"/>
                </a:lnTo>
                <a:lnTo>
                  <a:pt x="400187" y="150497"/>
                </a:lnTo>
                <a:lnTo>
                  <a:pt x="448077" y="152064"/>
                </a:lnTo>
                <a:lnTo>
                  <a:pt x="491546" y="151147"/>
                </a:lnTo>
                <a:lnTo>
                  <a:pt x="539046" y="148208"/>
                </a:lnTo>
                <a:lnTo>
                  <a:pt x="589081" y="143063"/>
                </a:lnTo>
                <a:lnTo>
                  <a:pt x="640154" y="135531"/>
                </a:lnTo>
                <a:lnTo>
                  <a:pt x="690768" y="125433"/>
                </a:lnTo>
                <a:lnTo>
                  <a:pt x="739426" y="112585"/>
                </a:lnTo>
                <a:lnTo>
                  <a:pt x="784632" y="96808"/>
                </a:lnTo>
                <a:lnTo>
                  <a:pt x="824890" y="77920"/>
                </a:lnTo>
                <a:lnTo>
                  <a:pt x="858703" y="55739"/>
                </a:lnTo>
                <a:lnTo>
                  <a:pt x="884573" y="30084"/>
                </a:lnTo>
                <a:lnTo>
                  <a:pt x="901005" y="775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08621" y="5038253"/>
            <a:ext cx="900430" cy="324485"/>
          </a:xfrm>
          <a:custGeom>
            <a:avLst/>
            <a:gdLst/>
            <a:ahLst/>
            <a:cxnLst/>
            <a:rect l="l" t="t" r="r" b="b"/>
            <a:pathLst>
              <a:path w="900429" h="324485">
                <a:moveTo>
                  <a:pt x="450027" y="0"/>
                </a:moveTo>
                <a:lnTo>
                  <a:pt x="383525" y="1758"/>
                </a:lnTo>
                <a:lnTo>
                  <a:pt x="320053" y="6867"/>
                </a:lnTo>
                <a:lnTo>
                  <a:pt x="260307" y="15076"/>
                </a:lnTo>
                <a:lnTo>
                  <a:pt x="204982" y="26133"/>
                </a:lnTo>
                <a:lnTo>
                  <a:pt x="154776" y="39787"/>
                </a:lnTo>
                <a:lnTo>
                  <a:pt x="110384" y="55789"/>
                </a:lnTo>
                <a:lnTo>
                  <a:pt x="72502" y="73885"/>
                </a:lnTo>
                <a:lnTo>
                  <a:pt x="19053" y="115363"/>
                </a:lnTo>
                <a:lnTo>
                  <a:pt x="0" y="162212"/>
                </a:lnTo>
                <a:lnTo>
                  <a:pt x="4879" y="186182"/>
                </a:lnTo>
                <a:lnTo>
                  <a:pt x="41826" y="230596"/>
                </a:lnTo>
                <a:lnTo>
                  <a:pt x="110384" y="268634"/>
                </a:lnTo>
                <a:lnTo>
                  <a:pt x="154776" y="284636"/>
                </a:lnTo>
                <a:lnTo>
                  <a:pt x="204982" y="298290"/>
                </a:lnTo>
                <a:lnTo>
                  <a:pt x="260307" y="309347"/>
                </a:lnTo>
                <a:lnTo>
                  <a:pt x="320053" y="317556"/>
                </a:lnTo>
                <a:lnTo>
                  <a:pt x="383525" y="322665"/>
                </a:lnTo>
                <a:lnTo>
                  <a:pt x="450027" y="324424"/>
                </a:lnTo>
                <a:lnTo>
                  <a:pt x="516528" y="322665"/>
                </a:lnTo>
                <a:lnTo>
                  <a:pt x="580001" y="317556"/>
                </a:lnTo>
                <a:lnTo>
                  <a:pt x="639747" y="309347"/>
                </a:lnTo>
                <a:lnTo>
                  <a:pt x="695072" y="298290"/>
                </a:lnTo>
                <a:lnTo>
                  <a:pt x="745278" y="284636"/>
                </a:lnTo>
                <a:lnTo>
                  <a:pt x="789671" y="268634"/>
                </a:lnTo>
                <a:lnTo>
                  <a:pt x="827553" y="250538"/>
                </a:lnTo>
                <a:lnTo>
                  <a:pt x="881001" y="209060"/>
                </a:lnTo>
                <a:lnTo>
                  <a:pt x="900055" y="162212"/>
                </a:lnTo>
                <a:lnTo>
                  <a:pt x="895175" y="138241"/>
                </a:lnTo>
                <a:lnTo>
                  <a:pt x="858228" y="93827"/>
                </a:lnTo>
                <a:lnTo>
                  <a:pt x="789671" y="55789"/>
                </a:lnTo>
                <a:lnTo>
                  <a:pt x="745278" y="39787"/>
                </a:lnTo>
                <a:lnTo>
                  <a:pt x="695072" y="26133"/>
                </a:lnTo>
                <a:lnTo>
                  <a:pt x="639747" y="15076"/>
                </a:lnTo>
                <a:lnTo>
                  <a:pt x="580001" y="6867"/>
                </a:lnTo>
                <a:lnTo>
                  <a:pt x="516528" y="1758"/>
                </a:lnTo>
                <a:lnTo>
                  <a:pt x="450027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08621" y="5038253"/>
            <a:ext cx="900430" cy="324485"/>
          </a:xfrm>
          <a:custGeom>
            <a:avLst/>
            <a:gdLst/>
            <a:ahLst/>
            <a:cxnLst/>
            <a:rect l="l" t="t" r="r" b="b"/>
            <a:pathLst>
              <a:path w="900429" h="324485">
                <a:moveTo>
                  <a:pt x="0" y="162212"/>
                </a:moveTo>
                <a:lnTo>
                  <a:pt x="19053" y="115363"/>
                </a:lnTo>
                <a:lnTo>
                  <a:pt x="72502" y="73885"/>
                </a:lnTo>
                <a:lnTo>
                  <a:pt x="110384" y="55789"/>
                </a:lnTo>
                <a:lnTo>
                  <a:pt x="154776" y="39787"/>
                </a:lnTo>
                <a:lnTo>
                  <a:pt x="204982" y="26133"/>
                </a:lnTo>
                <a:lnTo>
                  <a:pt x="260307" y="15076"/>
                </a:lnTo>
                <a:lnTo>
                  <a:pt x="320053" y="6867"/>
                </a:lnTo>
                <a:lnTo>
                  <a:pt x="383525" y="1758"/>
                </a:lnTo>
                <a:lnTo>
                  <a:pt x="450027" y="0"/>
                </a:lnTo>
                <a:lnTo>
                  <a:pt x="516529" y="1758"/>
                </a:lnTo>
                <a:lnTo>
                  <a:pt x="580001" y="6867"/>
                </a:lnTo>
                <a:lnTo>
                  <a:pt x="639747" y="15076"/>
                </a:lnTo>
                <a:lnTo>
                  <a:pt x="695072" y="26133"/>
                </a:lnTo>
                <a:lnTo>
                  <a:pt x="745278" y="39787"/>
                </a:lnTo>
                <a:lnTo>
                  <a:pt x="789670" y="55789"/>
                </a:lnTo>
                <a:lnTo>
                  <a:pt x="827552" y="73885"/>
                </a:lnTo>
                <a:lnTo>
                  <a:pt x="881001" y="115363"/>
                </a:lnTo>
                <a:lnTo>
                  <a:pt x="900055" y="162212"/>
                </a:lnTo>
                <a:lnTo>
                  <a:pt x="895175" y="186182"/>
                </a:lnTo>
                <a:lnTo>
                  <a:pt x="858228" y="230596"/>
                </a:lnTo>
                <a:lnTo>
                  <a:pt x="789670" y="268634"/>
                </a:lnTo>
                <a:lnTo>
                  <a:pt x="745278" y="284636"/>
                </a:lnTo>
                <a:lnTo>
                  <a:pt x="695072" y="298290"/>
                </a:lnTo>
                <a:lnTo>
                  <a:pt x="639747" y="309347"/>
                </a:lnTo>
                <a:lnTo>
                  <a:pt x="580001" y="317556"/>
                </a:lnTo>
                <a:lnTo>
                  <a:pt x="516529" y="322665"/>
                </a:lnTo>
                <a:lnTo>
                  <a:pt x="450027" y="324424"/>
                </a:lnTo>
                <a:lnTo>
                  <a:pt x="383525" y="322665"/>
                </a:lnTo>
                <a:lnTo>
                  <a:pt x="320053" y="317556"/>
                </a:lnTo>
                <a:lnTo>
                  <a:pt x="260307" y="309347"/>
                </a:lnTo>
                <a:lnTo>
                  <a:pt x="204982" y="298290"/>
                </a:lnTo>
                <a:lnTo>
                  <a:pt x="154776" y="284636"/>
                </a:lnTo>
                <a:lnTo>
                  <a:pt x="110384" y="268634"/>
                </a:lnTo>
                <a:lnTo>
                  <a:pt x="72502" y="250538"/>
                </a:lnTo>
                <a:lnTo>
                  <a:pt x="19053" y="209060"/>
                </a:lnTo>
                <a:lnTo>
                  <a:pt x="0" y="16221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59277" y="5079488"/>
            <a:ext cx="600075" cy="133985"/>
          </a:xfrm>
          <a:custGeom>
            <a:avLst/>
            <a:gdLst/>
            <a:ahLst/>
            <a:cxnLst/>
            <a:rect l="l" t="t" r="r" b="b"/>
            <a:pathLst>
              <a:path w="600075" h="133985">
                <a:moveTo>
                  <a:pt x="250100" y="58110"/>
                </a:moveTo>
                <a:lnTo>
                  <a:pt x="117000" y="58110"/>
                </a:lnTo>
                <a:lnTo>
                  <a:pt x="295120" y="133440"/>
                </a:lnTo>
                <a:lnTo>
                  <a:pt x="439975" y="78296"/>
                </a:lnTo>
                <a:lnTo>
                  <a:pt x="298115" y="78296"/>
                </a:lnTo>
                <a:lnTo>
                  <a:pt x="250100" y="58110"/>
                </a:lnTo>
                <a:close/>
              </a:path>
              <a:path w="600075" h="133985">
                <a:moveTo>
                  <a:pt x="481928" y="0"/>
                </a:moveTo>
                <a:lnTo>
                  <a:pt x="298115" y="78296"/>
                </a:lnTo>
                <a:lnTo>
                  <a:pt x="439975" y="78296"/>
                </a:lnTo>
                <a:lnTo>
                  <a:pt x="489493" y="59446"/>
                </a:lnTo>
                <a:lnTo>
                  <a:pt x="533698" y="59446"/>
                </a:lnTo>
                <a:lnTo>
                  <a:pt x="599451" y="30427"/>
                </a:lnTo>
                <a:lnTo>
                  <a:pt x="481928" y="0"/>
                </a:lnTo>
                <a:close/>
              </a:path>
              <a:path w="600075" h="133985">
                <a:moveTo>
                  <a:pt x="117000" y="2151"/>
                </a:moveTo>
                <a:lnTo>
                  <a:pt x="0" y="34955"/>
                </a:lnTo>
                <a:lnTo>
                  <a:pt x="80072" y="68872"/>
                </a:lnTo>
                <a:lnTo>
                  <a:pt x="117000" y="58110"/>
                </a:lnTo>
                <a:lnTo>
                  <a:pt x="250100" y="58110"/>
                </a:lnTo>
                <a:lnTo>
                  <a:pt x="117000" y="2151"/>
                </a:lnTo>
                <a:close/>
              </a:path>
              <a:path w="600075" h="133985">
                <a:moveTo>
                  <a:pt x="533698" y="59446"/>
                </a:moveTo>
                <a:lnTo>
                  <a:pt x="489493" y="59446"/>
                </a:lnTo>
                <a:lnTo>
                  <a:pt x="512339" y="68872"/>
                </a:lnTo>
                <a:lnTo>
                  <a:pt x="533698" y="59446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1622" y="5193630"/>
            <a:ext cx="224154" cy="114935"/>
          </a:xfrm>
          <a:custGeom>
            <a:avLst/>
            <a:gdLst/>
            <a:ahLst/>
            <a:cxnLst/>
            <a:rect l="l" t="t" r="r" b="b"/>
            <a:pathLst>
              <a:path w="224154" h="114935">
                <a:moveTo>
                  <a:pt x="2696" y="0"/>
                </a:moveTo>
                <a:lnTo>
                  <a:pt x="0" y="57443"/>
                </a:lnTo>
                <a:lnTo>
                  <a:pt x="146960" y="114885"/>
                </a:lnTo>
                <a:lnTo>
                  <a:pt x="223810" y="88168"/>
                </a:lnTo>
                <a:lnTo>
                  <a:pt x="2696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41750" y="5193630"/>
            <a:ext cx="220345" cy="113664"/>
          </a:xfrm>
          <a:custGeom>
            <a:avLst/>
            <a:gdLst/>
            <a:ahLst/>
            <a:cxnLst/>
            <a:rect l="l" t="t" r="r" b="b"/>
            <a:pathLst>
              <a:path w="220345" h="113664">
                <a:moveTo>
                  <a:pt x="218417" y="0"/>
                </a:moveTo>
                <a:lnTo>
                  <a:pt x="0" y="88168"/>
                </a:lnTo>
                <a:lnTo>
                  <a:pt x="74154" y="113549"/>
                </a:lnTo>
                <a:lnTo>
                  <a:pt x="219765" y="60114"/>
                </a:lnTo>
                <a:lnTo>
                  <a:pt x="218417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8042" y="5137524"/>
            <a:ext cx="478155" cy="180340"/>
          </a:xfrm>
          <a:custGeom>
            <a:avLst/>
            <a:gdLst/>
            <a:ahLst/>
            <a:cxnLst/>
            <a:rect l="l" t="t" r="r" b="b"/>
            <a:pathLst>
              <a:path w="478154" h="180339">
                <a:moveTo>
                  <a:pt x="14704" y="7159"/>
                </a:moveTo>
                <a:lnTo>
                  <a:pt x="141403" y="57443"/>
                </a:lnTo>
                <a:lnTo>
                  <a:pt x="141626" y="71553"/>
                </a:lnTo>
                <a:lnTo>
                  <a:pt x="142609" y="100775"/>
                </a:lnTo>
                <a:lnTo>
                  <a:pt x="142833" y="114885"/>
                </a:lnTo>
                <a:lnTo>
                  <a:pt x="0" y="169184"/>
                </a:lnTo>
                <a:lnTo>
                  <a:pt x="32917" y="180343"/>
                </a:lnTo>
                <a:lnTo>
                  <a:pt x="239201" y="94847"/>
                </a:lnTo>
                <a:lnTo>
                  <a:pt x="337081" y="94847"/>
                </a:lnTo>
                <a:lnTo>
                  <a:pt x="337406" y="75200"/>
                </a:lnTo>
                <a:lnTo>
                  <a:pt x="237689" y="75200"/>
                </a:lnTo>
                <a:lnTo>
                  <a:pt x="79631" y="9351"/>
                </a:lnTo>
                <a:lnTo>
                  <a:pt x="20783" y="9351"/>
                </a:lnTo>
                <a:lnTo>
                  <a:pt x="18757" y="8620"/>
                </a:lnTo>
                <a:lnTo>
                  <a:pt x="14930" y="7180"/>
                </a:lnTo>
                <a:lnTo>
                  <a:pt x="14704" y="7159"/>
                </a:lnTo>
                <a:close/>
              </a:path>
              <a:path w="478154" h="180339">
                <a:moveTo>
                  <a:pt x="337081" y="94847"/>
                </a:moveTo>
                <a:lnTo>
                  <a:pt x="239201" y="94847"/>
                </a:lnTo>
                <a:lnTo>
                  <a:pt x="441440" y="179007"/>
                </a:lnTo>
                <a:lnTo>
                  <a:pt x="477843" y="170992"/>
                </a:lnTo>
                <a:lnTo>
                  <a:pt x="336753" y="114722"/>
                </a:lnTo>
                <a:lnTo>
                  <a:pt x="337081" y="94847"/>
                </a:lnTo>
                <a:close/>
              </a:path>
              <a:path w="478154" h="180339">
                <a:moveTo>
                  <a:pt x="430654" y="0"/>
                </a:moveTo>
                <a:lnTo>
                  <a:pt x="237689" y="75200"/>
                </a:lnTo>
                <a:lnTo>
                  <a:pt x="337406" y="75200"/>
                </a:lnTo>
                <a:lnTo>
                  <a:pt x="337706" y="57052"/>
                </a:lnTo>
                <a:lnTo>
                  <a:pt x="458967" y="9351"/>
                </a:lnTo>
                <a:lnTo>
                  <a:pt x="430654" y="0"/>
                </a:lnTo>
                <a:close/>
              </a:path>
              <a:path w="478154" h="180339">
                <a:moveTo>
                  <a:pt x="57186" y="0"/>
                </a:moveTo>
                <a:lnTo>
                  <a:pt x="20783" y="9351"/>
                </a:lnTo>
                <a:lnTo>
                  <a:pt x="79631" y="9351"/>
                </a:lnTo>
                <a:lnTo>
                  <a:pt x="5718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93179" y="4734656"/>
            <a:ext cx="255586" cy="1199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93179" y="4734656"/>
            <a:ext cx="255904" cy="120014"/>
          </a:xfrm>
          <a:custGeom>
            <a:avLst/>
            <a:gdLst/>
            <a:ahLst/>
            <a:cxnLst/>
            <a:rect l="l" t="t" r="r" b="b"/>
            <a:pathLst>
              <a:path w="255904" h="120014">
                <a:moveTo>
                  <a:pt x="255587" y="0"/>
                </a:moveTo>
                <a:lnTo>
                  <a:pt x="255587" y="119903"/>
                </a:lnTo>
                <a:lnTo>
                  <a:pt x="0" y="119903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18687" y="4333457"/>
            <a:ext cx="936070" cy="7614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16587" y="5743099"/>
            <a:ext cx="194751" cy="84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16588" y="5743099"/>
            <a:ext cx="194945" cy="84455"/>
          </a:xfrm>
          <a:custGeom>
            <a:avLst/>
            <a:gdLst/>
            <a:ahLst/>
            <a:cxnLst/>
            <a:rect l="l" t="t" r="r" b="b"/>
            <a:pathLst>
              <a:path w="194945" h="84454">
                <a:moveTo>
                  <a:pt x="194751" y="0"/>
                </a:moveTo>
                <a:lnTo>
                  <a:pt x="194751" y="84261"/>
                </a:lnTo>
                <a:lnTo>
                  <a:pt x="0" y="84261"/>
                </a:lnTo>
                <a:lnTo>
                  <a:pt x="0" y="0"/>
                </a:lnTo>
                <a:lnTo>
                  <a:pt x="194751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681425" y="5490560"/>
            <a:ext cx="639494" cy="5175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53911" y="5540212"/>
            <a:ext cx="310946" cy="2370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58733" y="4720902"/>
            <a:ext cx="255587" cy="1199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58733" y="4720902"/>
            <a:ext cx="255904" cy="120014"/>
          </a:xfrm>
          <a:custGeom>
            <a:avLst/>
            <a:gdLst/>
            <a:ahLst/>
            <a:cxnLst/>
            <a:rect l="l" t="t" r="r" b="b"/>
            <a:pathLst>
              <a:path w="255904" h="120014">
                <a:moveTo>
                  <a:pt x="255587" y="0"/>
                </a:moveTo>
                <a:lnTo>
                  <a:pt x="255587" y="119903"/>
                </a:lnTo>
                <a:lnTo>
                  <a:pt x="0" y="119903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441570" y="5840047"/>
            <a:ext cx="194750" cy="842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41570" y="5840047"/>
            <a:ext cx="194945" cy="84455"/>
          </a:xfrm>
          <a:custGeom>
            <a:avLst/>
            <a:gdLst/>
            <a:ahLst/>
            <a:cxnLst/>
            <a:rect l="l" t="t" r="r" b="b"/>
            <a:pathLst>
              <a:path w="194945" h="84454">
                <a:moveTo>
                  <a:pt x="194751" y="0"/>
                </a:moveTo>
                <a:lnTo>
                  <a:pt x="194751" y="84261"/>
                </a:lnTo>
                <a:lnTo>
                  <a:pt x="0" y="84261"/>
                </a:lnTo>
                <a:lnTo>
                  <a:pt x="0" y="0"/>
                </a:lnTo>
                <a:lnTo>
                  <a:pt x="194751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491273" y="4391324"/>
            <a:ext cx="1009650" cy="8550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921480" y="4473346"/>
            <a:ext cx="490931" cy="3915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43613" y="5618570"/>
            <a:ext cx="711200" cy="6010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46654" y="5676224"/>
            <a:ext cx="345812" cy="2752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31193" y="4874844"/>
            <a:ext cx="76200" cy="446405"/>
          </a:xfrm>
          <a:custGeom>
            <a:avLst/>
            <a:gdLst/>
            <a:ahLst/>
            <a:cxnLst/>
            <a:rect l="l" t="t" r="r" b="b"/>
            <a:pathLst>
              <a:path w="76200" h="446404">
                <a:moveTo>
                  <a:pt x="44450" y="63500"/>
                </a:moveTo>
                <a:lnTo>
                  <a:pt x="31750" y="63500"/>
                </a:lnTo>
                <a:lnTo>
                  <a:pt x="31748" y="445970"/>
                </a:lnTo>
                <a:lnTo>
                  <a:pt x="44448" y="445970"/>
                </a:lnTo>
                <a:lnTo>
                  <a:pt x="44450" y="63500"/>
                </a:lnTo>
                <a:close/>
              </a:path>
              <a:path w="76200" h="446404">
                <a:moveTo>
                  <a:pt x="38100" y="0"/>
                </a:moveTo>
                <a:lnTo>
                  <a:pt x="0" y="76200"/>
                </a:lnTo>
                <a:lnTo>
                  <a:pt x="31749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46404">
                <a:moveTo>
                  <a:pt x="69850" y="63500"/>
                </a:moveTo>
                <a:lnTo>
                  <a:pt x="44450" y="63500"/>
                </a:lnTo>
                <a:lnTo>
                  <a:pt x="44449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408923" y="5943806"/>
            <a:ext cx="76200" cy="2416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27281" y="3404149"/>
            <a:ext cx="314325" cy="7921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11399" y="3044339"/>
            <a:ext cx="1361297" cy="17108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73935" y="2962655"/>
            <a:ext cx="899160" cy="136855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1800287" y="3042752"/>
          <a:ext cx="782320" cy="12541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2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12">
                <a:tc>
                  <a:txBody>
                    <a:bodyPr/>
                    <a:lstStyle/>
                    <a:p>
                      <a:pPr marR="24130" algn="ctr">
                        <a:lnSpc>
                          <a:spcPts val="1800"/>
                        </a:lnSpc>
                      </a:pPr>
                      <a:r>
                        <a:rPr sz="1600" spc="-5">
                          <a:latin typeface="Calibri"/>
                          <a:cs typeface="Calibri"/>
                        </a:rPr>
                        <a:t>IP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12">
                <a:tc>
                  <a:txBody>
                    <a:bodyPr/>
                    <a:lstStyle/>
                    <a:p>
                      <a:pPr marR="23495" algn="ctr">
                        <a:lnSpc>
                          <a:spcPts val="1800"/>
                        </a:lnSpc>
                      </a:pPr>
                      <a:r>
                        <a:rPr sz="1600">
                          <a:latin typeface="Calibri"/>
                          <a:cs typeface="Calibri"/>
                        </a:rPr>
                        <a:t>Eth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49">
                <a:tc>
                  <a:txBody>
                    <a:bodyPr/>
                    <a:lstStyle/>
                    <a:p>
                      <a:pPr marR="24130" algn="ctr">
                        <a:lnSpc>
                          <a:spcPts val="1710"/>
                        </a:lnSpc>
                      </a:pPr>
                      <a:r>
                        <a:rPr sz="1600" spc="-5">
                          <a:latin typeface="Calibri"/>
                          <a:cs typeface="Calibri"/>
                        </a:rPr>
                        <a:t>Phy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" name="object 47"/>
          <p:cNvSpPr/>
          <p:nvPr/>
        </p:nvSpPr>
        <p:spPr>
          <a:xfrm>
            <a:off x="3087545" y="3478762"/>
            <a:ext cx="1097280" cy="243204"/>
          </a:xfrm>
          <a:custGeom>
            <a:avLst/>
            <a:gdLst/>
            <a:ahLst/>
            <a:cxnLst/>
            <a:rect l="l" t="t" r="r" b="b"/>
            <a:pathLst>
              <a:path w="1097279" h="243204">
                <a:moveTo>
                  <a:pt x="0" y="242888"/>
                </a:moveTo>
                <a:lnTo>
                  <a:pt x="1096961" y="242888"/>
                </a:lnTo>
                <a:lnTo>
                  <a:pt x="1096961" y="0"/>
                </a:lnTo>
                <a:lnTo>
                  <a:pt x="0" y="0"/>
                </a:lnTo>
                <a:lnTo>
                  <a:pt x="0" y="242888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87545" y="3478762"/>
            <a:ext cx="1097280" cy="243204"/>
          </a:xfrm>
          <a:custGeom>
            <a:avLst/>
            <a:gdLst/>
            <a:ahLst/>
            <a:cxnLst/>
            <a:rect l="l" t="t" r="r" b="b"/>
            <a:pathLst>
              <a:path w="1097279" h="243204">
                <a:moveTo>
                  <a:pt x="0" y="0"/>
                </a:moveTo>
                <a:lnTo>
                  <a:pt x="1096962" y="0"/>
                </a:lnTo>
                <a:lnTo>
                  <a:pt x="1096962" y="242888"/>
                </a:lnTo>
                <a:lnTo>
                  <a:pt x="0" y="24288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55820" y="3477174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1" y="2413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98695" y="3480349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1" y="2413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28820" y="3221587"/>
            <a:ext cx="76200" cy="386080"/>
          </a:xfrm>
          <a:custGeom>
            <a:avLst/>
            <a:gdLst/>
            <a:ahLst/>
            <a:cxnLst/>
            <a:rect l="l" t="t" r="r" b="b"/>
            <a:pathLst>
              <a:path w="76200" h="386079">
                <a:moveTo>
                  <a:pt x="33337" y="309562"/>
                </a:moveTo>
                <a:lnTo>
                  <a:pt x="0" y="309562"/>
                </a:lnTo>
                <a:lnTo>
                  <a:pt x="38101" y="385762"/>
                </a:lnTo>
                <a:lnTo>
                  <a:pt x="69850" y="322262"/>
                </a:lnTo>
                <a:lnTo>
                  <a:pt x="33337" y="322262"/>
                </a:lnTo>
                <a:lnTo>
                  <a:pt x="33337" y="309562"/>
                </a:lnTo>
                <a:close/>
              </a:path>
              <a:path w="76200" h="386079">
                <a:moveTo>
                  <a:pt x="42862" y="0"/>
                </a:moveTo>
                <a:lnTo>
                  <a:pt x="33337" y="0"/>
                </a:lnTo>
                <a:lnTo>
                  <a:pt x="33337" y="322262"/>
                </a:lnTo>
                <a:lnTo>
                  <a:pt x="42862" y="322262"/>
                </a:lnTo>
                <a:lnTo>
                  <a:pt x="42862" y="0"/>
                </a:lnTo>
                <a:close/>
              </a:path>
              <a:path w="76200" h="386079">
                <a:moveTo>
                  <a:pt x="76200" y="309562"/>
                </a:moveTo>
                <a:lnTo>
                  <a:pt x="42862" y="309562"/>
                </a:lnTo>
                <a:lnTo>
                  <a:pt x="42862" y="322262"/>
                </a:lnTo>
                <a:lnTo>
                  <a:pt x="69850" y="322262"/>
                </a:lnTo>
                <a:lnTo>
                  <a:pt x="76200" y="309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74870" y="3405738"/>
            <a:ext cx="76200" cy="2000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>
            <a:spLocks noGrp="1"/>
          </p:cNvSpPr>
          <p:nvPr>
            <p:ph type="body" idx="1"/>
          </p:nvPr>
        </p:nvSpPr>
        <p:spPr>
          <a:xfrm>
            <a:off x="1003105" y="780144"/>
            <a:ext cx="10363200" cy="4967287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4475" indent="-231775">
              <a:lnSpc>
                <a:spcPct val="100000"/>
              </a:lnSpc>
              <a:spcBef>
                <a:spcPts val="290"/>
              </a:spcBef>
              <a:buClr>
                <a:srgbClr val="000099"/>
              </a:buClr>
              <a:buFont typeface="Wingdings"/>
              <a:buChar char=""/>
              <a:tabLst>
                <a:tab pos="244475" algn="l"/>
              </a:tabLst>
            </a:pPr>
            <a:r>
              <a:t>A </a:t>
            </a:r>
            <a:r>
              <a:rPr spc="-15"/>
              <a:t>creates </a:t>
            </a:r>
            <a:r>
              <a:rPr spc="-5"/>
              <a:t>IP </a:t>
            </a:r>
            <a:r>
              <a:rPr spc="-15"/>
              <a:t>datagram </a:t>
            </a:r>
            <a:r>
              <a:rPr spc="-5"/>
              <a:t>with IP </a:t>
            </a:r>
            <a:r>
              <a:rPr spc="-10"/>
              <a:t>source </a:t>
            </a:r>
            <a:r>
              <a:rPr spc="5"/>
              <a:t>A, </a:t>
            </a:r>
            <a:r>
              <a:rPr spc="-10"/>
              <a:t>destination</a:t>
            </a:r>
            <a:r>
              <a:rPr spc="-25"/>
              <a:t> </a:t>
            </a:r>
            <a:r>
              <a:t>B</a:t>
            </a:r>
          </a:p>
          <a:p>
            <a:pPr marL="257175" indent="-231775">
              <a:lnSpc>
                <a:spcPct val="100000"/>
              </a:lnSpc>
              <a:spcBef>
                <a:spcPts val="190"/>
              </a:spcBef>
              <a:buClr>
                <a:srgbClr val="000099"/>
              </a:buClr>
              <a:buFont typeface="Wingdings"/>
              <a:buChar char=""/>
              <a:tabLst>
                <a:tab pos="257175" algn="l"/>
              </a:tabLst>
            </a:pPr>
            <a:r>
              <a:t>A </a:t>
            </a:r>
            <a:r>
              <a:rPr spc="-15"/>
              <a:t>creates </a:t>
            </a:r>
            <a:r>
              <a:rPr spc="-20"/>
              <a:t>link-layer </a:t>
            </a:r>
            <a:r>
              <a:rPr spc="-10"/>
              <a:t>frame containing A-to-B </a:t>
            </a:r>
            <a:r>
              <a:rPr spc="-5"/>
              <a:t>IP</a:t>
            </a:r>
            <a:r>
              <a:rPr spc="-45"/>
              <a:t> </a:t>
            </a:r>
            <a:r>
              <a:rPr spc="-15"/>
              <a:t>datagram</a:t>
            </a:r>
          </a:p>
          <a:p>
            <a:pPr marL="668020" lvl="1" indent="-300990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Font typeface="Arial"/>
              <a:buChar char="•"/>
              <a:tabLst>
                <a:tab pos="668020" algn="l"/>
                <a:tab pos="668655" algn="l"/>
              </a:tabLst>
            </a:pPr>
            <a:r>
              <a:rPr sz="2400" spc="-5">
                <a:solidFill>
                  <a:srgbClr val="C00000"/>
                </a:solidFill>
                <a:latin typeface="Calibri"/>
                <a:cs typeface="Calibri"/>
              </a:rPr>
              <a:t>R's </a:t>
            </a:r>
            <a:r>
              <a:rPr sz="2400" spc="-10">
                <a:latin typeface="Calibri"/>
                <a:cs typeface="Calibri"/>
              </a:rPr>
              <a:t>MAC </a:t>
            </a:r>
            <a:r>
              <a:rPr sz="2400" spc="-5">
                <a:latin typeface="Calibri"/>
                <a:cs typeface="Calibri"/>
              </a:rPr>
              <a:t>address is </a:t>
            </a:r>
            <a:r>
              <a:rPr sz="2400" spc="-30">
                <a:latin typeface="Calibri"/>
                <a:cs typeface="Calibri"/>
              </a:rPr>
              <a:t>frame’s</a:t>
            </a:r>
            <a:r>
              <a:rPr sz="2400" spc="-3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destination</a:t>
            </a:r>
            <a:endParaRPr sz="2400">
              <a:latin typeface="Calibri"/>
              <a:cs typeface="Calibri"/>
            </a:endParaRPr>
          </a:p>
          <a:p>
            <a:pPr marL="1508760" marR="3547110" indent="-128905">
              <a:lnSpc>
                <a:spcPts val="1390"/>
              </a:lnSpc>
              <a:spcBef>
                <a:spcPts val="1915"/>
              </a:spcBef>
            </a:pPr>
            <a:r>
              <a:rPr sz="1200" spc="-5">
                <a:latin typeface="Arial"/>
                <a:cs typeface="Arial"/>
              </a:rPr>
              <a:t>MAC </a:t>
            </a:r>
            <a:r>
              <a:rPr sz="1200">
                <a:latin typeface="Arial"/>
                <a:cs typeface="Arial"/>
              </a:rPr>
              <a:t>src: </a:t>
            </a:r>
            <a:r>
              <a:rPr sz="1200" spc="-5">
                <a:latin typeface="Arial"/>
                <a:cs typeface="Arial"/>
              </a:rPr>
              <a:t>74-29-9C-E8-FF-55  MAC dest:</a:t>
            </a:r>
            <a:r>
              <a:rPr sz="1200" spc="-40">
                <a:latin typeface="Arial"/>
                <a:cs typeface="Arial"/>
              </a:rPr>
              <a:t> </a:t>
            </a:r>
            <a:r>
              <a:rPr sz="1200" spc="-5">
                <a:solidFill>
                  <a:srgbClr val="FF0000"/>
                </a:solidFill>
                <a:latin typeface="Arial"/>
                <a:cs typeface="Arial"/>
              </a:rPr>
              <a:t>E6-E9-00-17-BB-4B</a:t>
            </a:r>
            <a:endParaRPr sz="1200">
              <a:latin typeface="Arial"/>
              <a:cs typeface="Arial"/>
            </a:endParaRPr>
          </a:p>
          <a:p>
            <a:pPr marL="1796414">
              <a:lnSpc>
                <a:spcPts val="1415"/>
              </a:lnSpc>
              <a:spcBef>
                <a:spcPts val="275"/>
              </a:spcBef>
            </a:pPr>
            <a:r>
              <a:rPr sz="1200">
                <a:latin typeface="Arial"/>
                <a:cs typeface="Arial"/>
              </a:rPr>
              <a:t>IP src: </a:t>
            </a:r>
            <a:r>
              <a:rPr sz="1200" spc="-5">
                <a:latin typeface="Arial"/>
                <a:cs typeface="Arial"/>
              </a:rPr>
              <a:t>111.111.111.111</a:t>
            </a:r>
            <a:endParaRPr sz="1200">
              <a:latin typeface="Arial"/>
              <a:cs typeface="Arial"/>
            </a:endParaRPr>
          </a:p>
          <a:p>
            <a:pPr marL="1924685">
              <a:lnSpc>
                <a:spcPts val="1415"/>
              </a:lnSpc>
            </a:pPr>
            <a:r>
              <a:rPr sz="1200">
                <a:latin typeface="Arial"/>
                <a:cs typeface="Arial"/>
              </a:rPr>
              <a:t>IP </a:t>
            </a:r>
            <a:r>
              <a:rPr sz="1200" spc="-5">
                <a:latin typeface="Arial"/>
                <a:cs typeface="Arial"/>
              </a:rPr>
              <a:t>dest:</a:t>
            </a:r>
            <a:r>
              <a:rPr sz="1200">
                <a:latin typeface="Arial"/>
                <a:cs typeface="Arial"/>
              </a:rPr>
              <a:t> </a:t>
            </a:r>
            <a:r>
              <a:rPr sz="1200" spc="-5">
                <a:latin typeface="Arial"/>
                <a:cs typeface="Arial"/>
              </a:rPr>
              <a:t>222.222.222.222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97020" y="3785149"/>
            <a:ext cx="1665605" cy="294005"/>
          </a:xfrm>
          <a:custGeom>
            <a:avLst/>
            <a:gdLst/>
            <a:ahLst/>
            <a:cxnLst/>
            <a:rect l="l" t="t" r="r" b="b"/>
            <a:pathLst>
              <a:path w="1665604" h="294004">
                <a:moveTo>
                  <a:pt x="0" y="293688"/>
                </a:moveTo>
                <a:lnTo>
                  <a:pt x="1665286" y="293688"/>
                </a:lnTo>
                <a:lnTo>
                  <a:pt x="1665286" y="0"/>
                </a:lnTo>
                <a:lnTo>
                  <a:pt x="0" y="0"/>
                </a:lnTo>
                <a:lnTo>
                  <a:pt x="0" y="293688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97020" y="3785149"/>
            <a:ext cx="1665605" cy="294005"/>
          </a:xfrm>
          <a:custGeom>
            <a:avLst/>
            <a:gdLst/>
            <a:ahLst/>
            <a:cxnLst/>
            <a:rect l="l" t="t" r="r" b="b"/>
            <a:pathLst>
              <a:path w="1665604" h="294004">
                <a:moveTo>
                  <a:pt x="0" y="0"/>
                </a:moveTo>
                <a:lnTo>
                  <a:pt x="1665287" y="0"/>
                </a:lnTo>
                <a:lnTo>
                  <a:pt x="1665287" y="293688"/>
                </a:lnTo>
                <a:lnTo>
                  <a:pt x="0" y="29368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92306" y="3813724"/>
            <a:ext cx="1097280" cy="243204"/>
          </a:xfrm>
          <a:custGeom>
            <a:avLst/>
            <a:gdLst/>
            <a:ahLst/>
            <a:cxnLst/>
            <a:rect l="l" t="t" r="r" b="b"/>
            <a:pathLst>
              <a:path w="1097279" h="243204">
                <a:moveTo>
                  <a:pt x="0" y="242888"/>
                </a:moveTo>
                <a:lnTo>
                  <a:pt x="1096962" y="242888"/>
                </a:lnTo>
                <a:lnTo>
                  <a:pt x="1096962" y="0"/>
                </a:lnTo>
                <a:lnTo>
                  <a:pt x="0" y="0"/>
                </a:lnTo>
                <a:lnTo>
                  <a:pt x="0" y="242888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92306" y="3813724"/>
            <a:ext cx="1097280" cy="243204"/>
          </a:xfrm>
          <a:custGeom>
            <a:avLst/>
            <a:gdLst/>
            <a:ahLst/>
            <a:cxnLst/>
            <a:rect l="l" t="t" r="r" b="b"/>
            <a:pathLst>
              <a:path w="1097279" h="243204">
                <a:moveTo>
                  <a:pt x="0" y="0"/>
                </a:moveTo>
                <a:lnTo>
                  <a:pt x="1096962" y="0"/>
                </a:lnTo>
                <a:lnTo>
                  <a:pt x="1096962" y="242888"/>
                </a:lnTo>
                <a:lnTo>
                  <a:pt x="0" y="24288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54231" y="3818487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1" y="2413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406631" y="3818487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1" y="2413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25606" y="3781974"/>
            <a:ext cx="0" cy="300355"/>
          </a:xfrm>
          <a:custGeom>
            <a:avLst/>
            <a:gdLst/>
            <a:ahLst/>
            <a:cxnLst/>
            <a:rect l="l" t="t" r="r" b="b"/>
            <a:pathLst>
              <a:path h="300354">
                <a:moveTo>
                  <a:pt x="0" y="0"/>
                </a:moveTo>
                <a:lnTo>
                  <a:pt x="1" y="300038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978006" y="3781974"/>
            <a:ext cx="0" cy="300355"/>
          </a:xfrm>
          <a:custGeom>
            <a:avLst/>
            <a:gdLst/>
            <a:ahLst/>
            <a:cxnLst/>
            <a:rect l="l" t="t" r="r" b="b"/>
            <a:pathLst>
              <a:path h="300354">
                <a:moveTo>
                  <a:pt x="0" y="0"/>
                </a:moveTo>
                <a:lnTo>
                  <a:pt x="1" y="300038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717873" y="2819936"/>
            <a:ext cx="76200" cy="1115060"/>
          </a:xfrm>
          <a:custGeom>
            <a:avLst/>
            <a:gdLst/>
            <a:ahLst/>
            <a:cxnLst/>
            <a:rect l="l" t="t" r="r" b="b"/>
            <a:pathLst>
              <a:path w="76200" h="1115060">
                <a:moveTo>
                  <a:pt x="0" y="1038131"/>
                </a:moveTo>
                <a:lnTo>
                  <a:pt x="37882" y="1114438"/>
                </a:lnTo>
                <a:lnTo>
                  <a:pt x="69852" y="1050952"/>
                </a:lnTo>
                <a:lnTo>
                  <a:pt x="42826" y="1050952"/>
                </a:lnTo>
                <a:lnTo>
                  <a:pt x="33301" y="1050926"/>
                </a:lnTo>
                <a:lnTo>
                  <a:pt x="33338" y="1038226"/>
                </a:lnTo>
                <a:lnTo>
                  <a:pt x="0" y="1038131"/>
                </a:lnTo>
                <a:close/>
              </a:path>
              <a:path w="76200" h="1115060">
                <a:moveTo>
                  <a:pt x="33338" y="1038226"/>
                </a:moveTo>
                <a:lnTo>
                  <a:pt x="33301" y="1050926"/>
                </a:lnTo>
                <a:lnTo>
                  <a:pt x="42826" y="1050952"/>
                </a:lnTo>
                <a:lnTo>
                  <a:pt x="42863" y="1038253"/>
                </a:lnTo>
                <a:lnTo>
                  <a:pt x="33338" y="1038226"/>
                </a:lnTo>
                <a:close/>
              </a:path>
              <a:path w="76200" h="1115060">
                <a:moveTo>
                  <a:pt x="42863" y="1038253"/>
                </a:moveTo>
                <a:lnTo>
                  <a:pt x="42826" y="1050952"/>
                </a:lnTo>
                <a:lnTo>
                  <a:pt x="69852" y="1050952"/>
                </a:lnTo>
                <a:lnTo>
                  <a:pt x="76200" y="1038348"/>
                </a:lnTo>
                <a:lnTo>
                  <a:pt x="42863" y="1038253"/>
                </a:lnTo>
                <a:close/>
              </a:path>
              <a:path w="76200" h="1115060">
                <a:moveTo>
                  <a:pt x="36295" y="0"/>
                </a:moveTo>
                <a:lnTo>
                  <a:pt x="33338" y="1038226"/>
                </a:lnTo>
                <a:lnTo>
                  <a:pt x="42863" y="1038253"/>
                </a:lnTo>
                <a:lnTo>
                  <a:pt x="45820" y="27"/>
                </a:lnTo>
                <a:lnTo>
                  <a:pt x="362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857356" y="2985049"/>
            <a:ext cx="76200" cy="949325"/>
          </a:xfrm>
          <a:custGeom>
            <a:avLst/>
            <a:gdLst/>
            <a:ahLst/>
            <a:cxnLst/>
            <a:rect l="l" t="t" r="r" b="b"/>
            <a:pathLst>
              <a:path w="76200" h="949325">
                <a:moveTo>
                  <a:pt x="33337" y="873125"/>
                </a:moveTo>
                <a:lnTo>
                  <a:pt x="0" y="873125"/>
                </a:lnTo>
                <a:lnTo>
                  <a:pt x="38100" y="949325"/>
                </a:lnTo>
                <a:lnTo>
                  <a:pt x="69850" y="885825"/>
                </a:lnTo>
                <a:lnTo>
                  <a:pt x="33337" y="885825"/>
                </a:lnTo>
                <a:lnTo>
                  <a:pt x="33337" y="873125"/>
                </a:lnTo>
                <a:close/>
              </a:path>
              <a:path w="76200" h="949325">
                <a:moveTo>
                  <a:pt x="42863" y="0"/>
                </a:moveTo>
                <a:lnTo>
                  <a:pt x="33338" y="0"/>
                </a:lnTo>
                <a:lnTo>
                  <a:pt x="33337" y="885825"/>
                </a:lnTo>
                <a:lnTo>
                  <a:pt x="42862" y="885825"/>
                </a:lnTo>
                <a:lnTo>
                  <a:pt x="42863" y="0"/>
                </a:lnTo>
                <a:close/>
              </a:path>
              <a:path w="76200" h="949325">
                <a:moveTo>
                  <a:pt x="76200" y="873125"/>
                </a:moveTo>
                <a:lnTo>
                  <a:pt x="42862" y="873125"/>
                </a:lnTo>
                <a:lnTo>
                  <a:pt x="42862" y="885825"/>
                </a:lnTo>
                <a:lnTo>
                  <a:pt x="69850" y="885825"/>
                </a:lnTo>
                <a:lnTo>
                  <a:pt x="76200" y="873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30082" y="3194579"/>
            <a:ext cx="76200" cy="746760"/>
          </a:xfrm>
          <a:custGeom>
            <a:avLst/>
            <a:gdLst/>
            <a:ahLst/>
            <a:cxnLst/>
            <a:rect l="l" t="t" r="r" b="b"/>
            <a:pathLst>
              <a:path w="76200" h="746760">
                <a:moveTo>
                  <a:pt x="33338" y="669966"/>
                </a:moveTo>
                <a:lnTo>
                  <a:pt x="0" y="670107"/>
                </a:lnTo>
                <a:lnTo>
                  <a:pt x="38423" y="746145"/>
                </a:lnTo>
                <a:lnTo>
                  <a:pt x="69826" y="682666"/>
                </a:lnTo>
                <a:lnTo>
                  <a:pt x="33392" y="682666"/>
                </a:lnTo>
                <a:lnTo>
                  <a:pt x="33338" y="669966"/>
                </a:lnTo>
                <a:close/>
              </a:path>
              <a:path w="76200" h="746760">
                <a:moveTo>
                  <a:pt x="76200" y="669784"/>
                </a:moveTo>
                <a:lnTo>
                  <a:pt x="33338" y="669966"/>
                </a:lnTo>
                <a:lnTo>
                  <a:pt x="33392" y="682666"/>
                </a:lnTo>
                <a:lnTo>
                  <a:pt x="42915" y="682626"/>
                </a:lnTo>
                <a:lnTo>
                  <a:pt x="42861" y="669925"/>
                </a:lnTo>
                <a:lnTo>
                  <a:pt x="76129" y="669925"/>
                </a:lnTo>
                <a:lnTo>
                  <a:pt x="76200" y="669784"/>
                </a:lnTo>
                <a:close/>
              </a:path>
              <a:path w="76200" h="746760">
                <a:moveTo>
                  <a:pt x="76129" y="669925"/>
                </a:moveTo>
                <a:lnTo>
                  <a:pt x="42861" y="669925"/>
                </a:lnTo>
                <a:lnTo>
                  <a:pt x="42915" y="682626"/>
                </a:lnTo>
                <a:lnTo>
                  <a:pt x="33392" y="682666"/>
                </a:lnTo>
                <a:lnTo>
                  <a:pt x="69826" y="682666"/>
                </a:lnTo>
                <a:lnTo>
                  <a:pt x="76129" y="669925"/>
                </a:lnTo>
                <a:close/>
              </a:path>
              <a:path w="76200" h="746760">
                <a:moveTo>
                  <a:pt x="40011" y="0"/>
                </a:moveTo>
                <a:lnTo>
                  <a:pt x="30486" y="40"/>
                </a:lnTo>
                <a:lnTo>
                  <a:pt x="33338" y="669966"/>
                </a:lnTo>
                <a:lnTo>
                  <a:pt x="42861" y="669925"/>
                </a:lnTo>
                <a:lnTo>
                  <a:pt x="40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276032" y="3372373"/>
            <a:ext cx="76200" cy="568960"/>
          </a:xfrm>
          <a:custGeom>
            <a:avLst/>
            <a:gdLst/>
            <a:ahLst/>
            <a:cxnLst/>
            <a:rect l="l" t="t" r="r" b="b"/>
            <a:pathLst>
              <a:path w="76200" h="568960">
                <a:moveTo>
                  <a:pt x="33336" y="492178"/>
                </a:moveTo>
                <a:lnTo>
                  <a:pt x="0" y="492365"/>
                </a:lnTo>
                <a:lnTo>
                  <a:pt x="38524" y="568351"/>
                </a:lnTo>
                <a:lnTo>
                  <a:pt x="69818" y="504879"/>
                </a:lnTo>
                <a:lnTo>
                  <a:pt x="33407" y="504879"/>
                </a:lnTo>
                <a:lnTo>
                  <a:pt x="33336" y="492178"/>
                </a:lnTo>
                <a:close/>
              </a:path>
              <a:path w="76200" h="568960">
                <a:moveTo>
                  <a:pt x="42861" y="492125"/>
                </a:moveTo>
                <a:lnTo>
                  <a:pt x="33336" y="492178"/>
                </a:lnTo>
                <a:lnTo>
                  <a:pt x="33407" y="504879"/>
                </a:lnTo>
                <a:lnTo>
                  <a:pt x="42932" y="504826"/>
                </a:lnTo>
                <a:lnTo>
                  <a:pt x="42861" y="492125"/>
                </a:lnTo>
                <a:close/>
              </a:path>
              <a:path w="76200" h="568960">
                <a:moveTo>
                  <a:pt x="76198" y="491939"/>
                </a:moveTo>
                <a:lnTo>
                  <a:pt x="42861" y="492125"/>
                </a:lnTo>
                <a:lnTo>
                  <a:pt x="42932" y="504826"/>
                </a:lnTo>
                <a:lnTo>
                  <a:pt x="33407" y="504879"/>
                </a:lnTo>
                <a:lnTo>
                  <a:pt x="69818" y="504879"/>
                </a:lnTo>
                <a:lnTo>
                  <a:pt x="76198" y="491939"/>
                </a:lnTo>
                <a:close/>
              </a:path>
              <a:path w="76200" h="568960">
                <a:moveTo>
                  <a:pt x="40111" y="0"/>
                </a:moveTo>
                <a:lnTo>
                  <a:pt x="30586" y="53"/>
                </a:lnTo>
                <a:lnTo>
                  <a:pt x="33336" y="492178"/>
                </a:lnTo>
                <a:lnTo>
                  <a:pt x="42861" y="492125"/>
                </a:lnTo>
                <a:lnTo>
                  <a:pt x="4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878275" y="4339587"/>
            <a:ext cx="1363980" cy="1128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37490" algn="ctr">
              <a:lnSpc>
                <a:spcPts val="3325"/>
              </a:lnSpc>
            </a:pP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  <a:p>
            <a:pPr marL="114300">
              <a:lnSpc>
                <a:spcPts val="1585"/>
              </a:lnSpc>
              <a:spcBef>
                <a:spcPts val="2190"/>
              </a:spcBef>
            </a:pPr>
            <a:r>
              <a:rPr sz="1400" spc="-5">
                <a:latin typeface="Calibri"/>
                <a:cs typeface="Calibri"/>
              </a:rPr>
              <a:t>111.111.111.111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85"/>
              </a:lnSpc>
            </a:pPr>
            <a:r>
              <a:rPr sz="1400" spc="-5">
                <a:latin typeface="Calibri"/>
                <a:cs typeface="Calibri"/>
              </a:rPr>
              <a:t>74-29-9C-E8-FF-55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694425" y="4510275"/>
            <a:ext cx="1443355" cy="1097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910">
              <a:lnSpc>
                <a:spcPts val="3325"/>
              </a:lnSpc>
            </a:pP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B</a:t>
            </a:r>
            <a:endParaRPr sz="2800">
              <a:latin typeface="Calibri"/>
              <a:cs typeface="Calibri"/>
            </a:endParaRPr>
          </a:p>
          <a:p>
            <a:pPr marL="13970">
              <a:lnSpc>
                <a:spcPts val="1585"/>
              </a:lnSpc>
              <a:spcBef>
                <a:spcPts val="1950"/>
              </a:spcBef>
            </a:pPr>
            <a:r>
              <a:rPr sz="1400" spc="-5">
                <a:latin typeface="Calibri"/>
                <a:cs typeface="Calibri"/>
              </a:rPr>
              <a:t>222.222.222.222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85"/>
              </a:lnSpc>
            </a:pPr>
            <a:r>
              <a:rPr sz="1400" spc="-5">
                <a:latin typeface="Calibri"/>
                <a:cs typeface="Calibri"/>
              </a:rPr>
              <a:t>49-BD-D2-C7-56-2A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575284" y="4632195"/>
            <a:ext cx="21907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070965" y="5606160"/>
            <a:ext cx="2562225" cy="86741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R="25400" algn="r">
              <a:lnSpc>
                <a:spcPts val="1510"/>
              </a:lnSpc>
              <a:spcBef>
                <a:spcPts val="30"/>
              </a:spcBef>
            </a:pPr>
            <a:r>
              <a:rPr sz="1400">
                <a:latin typeface="Calibri"/>
                <a:cs typeface="Calibri"/>
              </a:rPr>
              <a:t>222</a:t>
            </a:r>
            <a:r>
              <a:rPr sz="1400" spc="-5">
                <a:latin typeface="Calibri"/>
                <a:cs typeface="Calibri"/>
              </a:rPr>
              <a:t>.</a:t>
            </a:r>
            <a:r>
              <a:rPr sz="1400">
                <a:latin typeface="Calibri"/>
                <a:cs typeface="Calibri"/>
              </a:rPr>
              <a:t>222</a:t>
            </a:r>
            <a:r>
              <a:rPr sz="1400" spc="-5">
                <a:latin typeface="Calibri"/>
                <a:cs typeface="Calibri"/>
              </a:rPr>
              <a:t>.</a:t>
            </a:r>
            <a:r>
              <a:rPr sz="1400">
                <a:latin typeface="Calibri"/>
                <a:cs typeface="Calibri"/>
              </a:rPr>
              <a:t>222</a:t>
            </a:r>
            <a:r>
              <a:rPr sz="1400" spc="-5">
                <a:latin typeface="Calibri"/>
                <a:cs typeface="Calibri"/>
              </a:rPr>
              <a:t>.</a:t>
            </a:r>
            <a:r>
              <a:rPr sz="1400">
                <a:latin typeface="Calibri"/>
                <a:cs typeface="Calibri"/>
              </a:rPr>
              <a:t>220</a:t>
            </a:r>
          </a:p>
          <a:p>
            <a:pPr marR="5080" algn="r">
              <a:lnSpc>
                <a:spcPts val="1510"/>
              </a:lnSpc>
            </a:pPr>
            <a:r>
              <a:rPr sz="1400">
                <a:latin typeface="Calibri"/>
                <a:cs typeface="Calibri"/>
              </a:rPr>
              <a:t>1</a:t>
            </a:r>
            <a:r>
              <a:rPr sz="1400" spc="-10">
                <a:latin typeface="Calibri"/>
                <a:cs typeface="Calibri"/>
              </a:rPr>
              <a:t>A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23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 spc="-10">
                <a:latin typeface="Calibri"/>
                <a:cs typeface="Calibri"/>
              </a:rPr>
              <a:t>F</a:t>
            </a:r>
            <a:r>
              <a:rPr sz="1400">
                <a:latin typeface="Calibri"/>
                <a:cs typeface="Calibri"/>
              </a:rPr>
              <a:t>9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CD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06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9B</a:t>
            </a:r>
          </a:p>
          <a:p>
            <a:pPr marL="12700">
              <a:lnSpc>
                <a:spcPts val="1525"/>
              </a:lnSpc>
              <a:spcBef>
                <a:spcPts val="530"/>
              </a:spcBef>
            </a:pPr>
            <a:r>
              <a:rPr sz="1400" spc="-5">
                <a:latin typeface="Calibri"/>
                <a:cs typeface="Calibri"/>
              </a:rPr>
              <a:t>111.111.111.110</a:t>
            </a:r>
            <a:endParaRPr sz="1400">
              <a:latin typeface="Calibri"/>
              <a:cs typeface="Calibri"/>
            </a:endParaRPr>
          </a:p>
          <a:p>
            <a:pPr marL="19050">
              <a:lnSpc>
                <a:spcPts val="1525"/>
              </a:lnSpc>
            </a:pPr>
            <a:r>
              <a:rPr sz="1400" spc="-5">
                <a:latin typeface="Calibri"/>
                <a:cs typeface="Calibri"/>
              </a:rPr>
              <a:t>E6-E9-00-17-BB-4B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062121" y="6014592"/>
            <a:ext cx="1461770" cy="43180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12725">
              <a:lnSpc>
                <a:spcPts val="1585"/>
              </a:lnSpc>
              <a:spcBef>
                <a:spcPts val="30"/>
              </a:spcBef>
            </a:pPr>
            <a:r>
              <a:rPr sz="1400" spc="-5">
                <a:latin typeface="Calibri"/>
                <a:cs typeface="Calibri"/>
              </a:rPr>
              <a:t>111.111.111.112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85"/>
              </a:lnSpc>
            </a:pPr>
            <a:r>
              <a:rPr sz="1400" spc="-5">
                <a:latin typeface="Calibri"/>
                <a:cs typeface="Calibri"/>
              </a:rPr>
              <a:t>CC-49-DE-D0-AB-7D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376131" y="6166992"/>
            <a:ext cx="1381125" cy="419734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2225">
              <a:lnSpc>
                <a:spcPts val="1535"/>
              </a:lnSpc>
              <a:spcBef>
                <a:spcPts val="30"/>
              </a:spcBef>
            </a:pPr>
            <a:r>
              <a:rPr sz="1400" spc="-5">
                <a:latin typeface="Calibri"/>
                <a:cs typeface="Calibri"/>
              </a:rPr>
              <a:t>222.222.222.221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35"/>
              </a:lnSpc>
            </a:pPr>
            <a:r>
              <a:rPr sz="1400" spc="-5">
                <a:latin typeface="Calibri"/>
                <a:cs typeface="Calibri"/>
              </a:rPr>
              <a:t>88-B2-2F-54-1A-0F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9932" y="76341"/>
            <a:ext cx="87636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>
                <a:solidFill>
                  <a:srgbClr val="000099"/>
                </a:solidFill>
                <a:latin typeface="Calibri"/>
                <a:cs typeface="Calibri"/>
              </a:rPr>
              <a:t>Routing to another subnet:</a:t>
            </a:r>
            <a:r>
              <a:rPr sz="4400" b="0" spc="-55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4400" b="0">
                <a:solidFill>
                  <a:srgbClr val="000099"/>
                </a:solidFill>
                <a:latin typeface="Calibri"/>
                <a:cs typeface="Calibri"/>
              </a:rPr>
              <a:t>addressing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3702" y="5340624"/>
            <a:ext cx="3234055" cy="0"/>
          </a:xfrm>
          <a:custGeom>
            <a:avLst/>
            <a:gdLst/>
            <a:ahLst/>
            <a:cxnLst/>
            <a:rect l="l" t="t" r="r" b="b"/>
            <a:pathLst>
              <a:path w="3234054">
                <a:moveTo>
                  <a:pt x="0" y="0"/>
                </a:moveTo>
                <a:lnTo>
                  <a:pt x="3233531" y="1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4057" y="4827731"/>
            <a:ext cx="828675" cy="1043940"/>
          </a:xfrm>
          <a:custGeom>
            <a:avLst/>
            <a:gdLst/>
            <a:ahLst/>
            <a:cxnLst/>
            <a:rect l="l" t="t" r="r" b="b"/>
            <a:pathLst>
              <a:path w="828675" h="1043939">
                <a:moveTo>
                  <a:pt x="504452" y="0"/>
                </a:moveTo>
                <a:lnTo>
                  <a:pt x="451902" y="3347"/>
                </a:lnTo>
                <a:lnTo>
                  <a:pt x="396705" y="14631"/>
                </a:lnTo>
                <a:lnTo>
                  <a:pt x="342344" y="31198"/>
                </a:lnTo>
                <a:lnTo>
                  <a:pt x="292301" y="50391"/>
                </a:lnTo>
                <a:lnTo>
                  <a:pt x="250056" y="69553"/>
                </a:lnTo>
                <a:lnTo>
                  <a:pt x="201734" y="98408"/>
                </a:lnTo>
                <a:lnTo>
                  <a:pt x="164928" y="131996"/>
                </a:lnTo>
                <a:lnTo>
                  <a:pt x="134545" y="173037"/>
                </a:lnTo>
                <a:lnTo>
                  <a:pt x="105495" y="224249"/>
                </a:lnTo>
                <a:lnTo>
                  <a:pt x="85552" y="266971"/>
                </a:lnTo>
                <a:lnTo>
                  <a:pt x="66283" y="316795"/>
                </a:lnTo>
                <a:lnTo>
                  <a:pt x="48360" y="370618"/>
                </a:lnTo>
                <a:lnTo>
                  <a:pt x="32457" y="425336"/>
                </a:lnTo>
                <a:lnTo>
                  <a:pt x="19246" y="477847"/>
                </a:lnTo>
                <a:lnTo>
                  <a:pt x="9400" y="525045"/>
                </a:lnTo>
                <a:lnTo>
                  <a:pt x="1410" y="586564"/>
                </a:lnTo>
                <a:lnTo>
                  <a:pt x="0" y="642544"/>
                </a:lnTo>
                <a:lnTo>
                  <a:pt x="3290" y="695905"/>
                </a:lnTo>
                <a:lnTo>
                  <a:pt x="9400" y="749568"/>
                </a:lnTo>
                <a:lnTo>
                  <a:pt x="18239" y="807495"/>
                </a:lnTo>
                <a:lnTo>
                  <a:pt x="30604" y="867335"/>
                </a:lnTo>
                <a:lnTo>
                  <a:pt x="45945" y="922543"/>
                </a:lnTo>
                <a:lnTo>
                  <a:pt x="63714" y="966571"/>
                </a:lnTo>
                <a:lnTo>
                  <a:pt x="105182" y="1020956"/>
                </a:lnTo>
                <a:lnTo>
                  <a:pt x="159810" y="1043919"/>
                </a:lnTo>
                <a:lnTo>
                  <a:pt x="193365" y="1041652"/>
                </a:lnTo>
                <a:lnTo>
                  <a:pt x="230837" y="1029819"/>
                </a:lnTo>
                <a:lnTo>
                  <a:pt x="273322" y="1015366"/>
                </a:lnTo>
                <a:lnTo>
                  <a:pt x="321918" y="1005245"/>
                </a:lnTo>
                <a:lnTo>
                  <a:pt x="368304" y="1003638"/>
                </a:lnTo>
                <a:lnTo>
                  <a:pt x="542390" y="1003638"/>
                </a:lnTo>
                <a:lnTo>
                  <a:pt x="575108" y="997725"/>
                </a:lnTo>
                <a:lnTo>
                  <a:pt x="622555" y="979311"/>
                </a:lnTo>
                <a:lnTo>
                  <a:pt x="663265" y="954351"/>
                </a:lnTo>
                <a:lnTo>
                  <a:pt x="698961" y="919924"/>
                </a:lnTo>
                <a:lnTo>
                  <a:pt x="731367" y="873109"/>
                </a:lnTo>
                <a:lnTo>
                  <a:pt x="752586" y="832735"/>
                </a:lnTo>
                <a:lnTo>
                  <a:pt x="773550" y="785019"/>
                </a:lnTo>
                <a:lnTo>
                  <a:pt x="792889" y="732111"/>
                </a:lnTo>
                <a:lnTo>
                  <a:pt x="809234" y="676159"/>
                </a:lnTo>
                <a:lnTo>
                  <a:pt x="821214" y="619313"/>
                </a:lnTo>
                <a:lnTo>
                  <a:pt x="827462" y="563719"/>
                </a:lnTo>
                <a:lnTo>
                  <a:pt x="828383" y="515599"/>
                </a:lnTo>
                <a:lnTo>
                  <a:pt x="826132" y="465130"/>
                </a:lnTo>
                <a:lnTo>
                  <a:pt x="820709" y="413647"/>
                </a:lnTo>
                <a:lnTo>
                  <a:pt x="812114" y="362483"/>
                </a:lnTo>
                <a:lnTo>
                  <a:pt x="800347" y="312972"/>
                </a:lnTo>
                <a:lnTo>
                  <a:pt x="785409" y="266450"/>
                </a:lnTo>
                <a:lnTo>
                  <a:pt x="767298" y="224249"/>
                </a:lnTo>
                <a:lnTo>
                  <a:pt x="741170" y="177961"/>
                </a:lnTo>
                <a:lnTo>
                  <a:pt x="709517" y="132896"/>
                </a:lnTo>
                <a:lnTo>
                  <a:pt x="673501" y="91174"/>
                </a:lnTo>
                <a:lnTo>
                  <a:pt x="634281" y="54912"/>
                </a:lnTo>
                <a:lnTo>
                  <a:pt x="593019" y="26230"/>
                </a:lnTo>
                <a:lnTo>
                  <a:pt x="550875" y="7246"/>
                </a:lnTo>
                <a:lnTo>
                  <a:pt x="504452" y="0"/>
                </a:lnTo>
                <a:close/>
              </a:path>
              <a:path w="828675" h="1043939">
                <a:moveTo>
                  <a:pt x="542390" y="1003638"/>
                </a:moveTo>
                <a:lnTo>
                  <a:pt x="368304" y="1003638"/>
                </a:lnTo>
                <a:lnTo>
                  <a:pt x="476359" y="1007488"/>
                </a:lnTo>
                <a:lnTo>
                  <a:pt x="529122" y="1006035"/>
                </a:lnTo>
                <a:lnTo>
                  <a:pt x="542390" y="1003638"/>
                </a:lnTo>
                <a:close/>
              </a:path>
            </a:pathLst>
          </a:custGeom>
          <a:solidFill>
            <a:srgbClr val="9CE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34369" y="4787483"/>
            <a:ext cx="438150" cy="230504"/>
          </a:xfrm>
          <a:custGeom>
            <a:avLst/>
            <a:gdLst/>
            <a:ahLst/>
            <a:cxnLst/>
            <a:rect l="l" t="t" r="r" b="b"/>
            <a:pathLst>
              <a:path w="438150" h="230504">
                <a:moveTo>
                  <a:pt x="0" y="0"/>
                </a:moveTo>
                <a:lnTo>
                  <a:pt x="438150" y="23018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6935" y="5732044"/>
            <a:ext cx="283210" cy="54610"/>
          </a:xfrm>
          <a:custGeom>
            <a:avLst/>
            <a:gdLst/>
            <a:ahLst/>
            <a:cxnLst/>
            <a:rect l="l" t="t" r="r" b="b"/>
            <a:pathLst>
              <a:path w="283210" h="54610">
                <a:moveTo>
                  <a:pt x="0" y="54447"/>
                </a:moveTo>
                <a:lnTo>
                  <a:pt x="28303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4182" y="5842808"/>
            <a:ext cx="76200" cy="163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10543" y="4860507"/>
            <a:ext cx="76200" cy="248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80607" y="5427247"/>
            <a:ext cx="76200" cy="621030"/>
          </a:xfrm>
          <a:custGeom>
            <a:avLst/>
            <a:gdLst/>
            <a:ahLst/>
            <a:cxnLst/>
            <a:rect l="l" t="t" r="r" b="b"/>
            <a:pathLst>
              <a:path w="76200" h="621029">
                <a:moveTo>
                  <a:pt x="42862" y="63499"/>
                </a:moveTo>
                <a:lnTo>
                  <a:pt x="33337" y="63499"/>
                </a:lnTo>
                <a:lnTo>
                  <a:pt x="33337" y="620503"/>
                </a:lnTo>
                <a:lnTo>
                  <a:pt x="42862" y="620503"/>
                </a:lnTo>
                <a:lnTo>
                  <a:pt x="42862" y="63499"/>
                </a:lnTo>
                <a:close/>
              </a:path>
              <a:path w="76200" h="621029">
                <a:moveTo>
                  <a:pt x="38100" y="0"/>
                </a:moveTo>
                <a:lnTo>
                  <a:pt x="0" y="76199"/>
                </a:lnTo>
                <a:lnTo>
                  <a:pt x="33337" y="76199"/>
                </a:lnTo>
                <a:lnTo>
                  <a:pt x="33337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621029">
                <a:moveTo>
                  <a:pt x="69850" y="63499"/>
                </a:moveTo>
                <a:lnTo>
                  <a:pt x="42862" y="63499"/>
                </a:lnTo>
                <a:lnTo>
                  <a:pt x="42862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71298" y="5417720"/>
            <a:ext cx="76182" cy="220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15932" y="4787482"/>
            <a:ext cx="450850" cy="317500"/>
          </a:xfrm>
          <a:custGeom>
            <a:avLst/>
            <a:gdLst/>
            <a:ahLst/>
            <a:cxnLst/>
            <a:rect l="l" t="t" r="r" b="b"/>
            <a:pathLst>
              <a:path w="450850" h="317500">
                <a:moveTo>
                  <a:pt x="0" y="317500"/>
                </a:moveTo>
                <a:lnTo>
                  <a:pt x="45085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56671" y="5684420"/>
            <a:ext cx="267335" cy="201295"/>
          </a:xfrm>
          <a:custGeom>
            <a:avLst/>
            <a:gdLst/>
            <a:ahLst/>
            <a:cxnLst/>
            <a:rect l="l" t="t" r="r" b="b"/>
            <a:pathLst>
              <a:path w="267334" h="201295">
                <a:moveTo>
                  <a:pt x="267105" y="200926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81961" y="4831110"/>
            <a:ext cx="755015" cy="1055370"/>
          </a:xfrm>
          <a:custGeom>
            <a:avLst/>
            <a:gdLst/>
            <a:ahLst/>
            <a:cxnLst/>
            <a:rect l="l" t="t" r="r" b="b"/>
            <a:pathLst>
              <a:path w="755015" h="1055370">
                <a:moveTo>
                  <a:pt x="459729" y="0"/>
                </a:moveTo>
                <a:lnTo>
                  <a:pt x="411847" y="3381"/>
                </a:lnTo>
                <a:lnTo>
                  <a:pt x="361555" y="14783"/>
                </a:lnTo>
                <a:lnTo>
                  <a:pt x="312024" y="31522"/>
                </a:lnTo>
                <a:lnTo>
                  <a:pt x="266426" y="50914"/>
                </a:lnTo>
                <a:lnTo>
                  <a:pt x="227935" y="70275"/>
                </a:lnTo>
                <a:lnTo>
                  <a:pt x="183906" y="99429"/>
                </a:lnTo>
                <a:lnTo>
                  <a:pt x="150370" y="133366"/>
                </a:lnTo>
                <a:lnTo>
                  <a:pt x="122687" y="174833"/>
                </a:lnTo>
                <a:lnTo>
                  <a:pt x="96218" y="226578"/>
                </a:lnTo>
                <a:lnTo>
                  <a:pt x="78047" y="269744"/>
                </a:lnTo>
                <a:lnTo>
                  <a:pt x="60490" y="320085"/>
                </a:lnTo>
                <a:lnTo>
                  <a:pt x="44160" y="374467"/>
                </a:lnTo>
                <a:lnTo>
                  <a:pt x="29669" y="429754"/>
                </a:lnTo>
                <a:lnTo>
                  <a:pt x="17631" y="482809"/>
                </a:lnTo>
                <a:lnTo>
                  <a:pt x="8660" y="530498"/>
                </a:lnTo>
                <a:lnTo>
                  <a:pt x="2302" y="580766"/>
                </a:lnTo>
                <a:lnTo>
                  <a:pt x="0" y="627075"/>
                </a:lnTo>
                <a:lnTo>
                  <a:pt x="877" y="670935"/>
                </a:lnTo>
                <a:lnTo>
                  <a:pt x="4056" y="713857"/>
                </a:lnTo>
                <a:lnTo>
                  <a:pt x="8660" y="757353"/>
                </a:lnTo>
                <a:lnTo>
                  <a:pt x="16715" y="815881"/>
                </a:lnTo>
                <a:lnTo>
                  <a:pt x="27981" y="876343"/>
                </a:lnTo>
                <a:lnTo>
                  <a:pt x="41959" y="932124"/>
                </a:lnTo>
                <a:lnTo>
                  <a:pt x="58150" y="976610"/>
                </a:lnTo>
                <a:lnTo>
                  <a:pt x="95933" y="1031559"/>
                </a:lnTo>
                <a:lnTo>
                  <a:pt x="145707" y="1054760"/>
                </a:lnTo>
                <a:lnTo>
                  <a:pt x="176281" y="1052471"/>
                </a:lnTo>
                <a:lnTo>
                  <a:pt x="210423" y="1040514"/>
                </a:lnTo>
                <a:lnTo>
                  <a:pt x="249134" y="1025912"/>
                </a:lnTo>
                <a:lnTo>
                  <a:pt x="293412" y="1015685"/>
                </a:lnTo>
                <a:lnTo>
                  <a:pt x="335677" y="1014061"/>
                </a:lnTo>
                <a:lnTo>
                  <a:pt x="494296" y="1014061"/>
                </a:lnTo>
                <a:lnTo>
                  <a:pt x="524106" y="1008087"/>
                </a:lnTo>
                <a:lnTo>
                  <a:pt x="567338" y="989482"/>
                </a:lnTo>
                <a:lnTo>
                  <a:pt x="604431" y="964263"/>
                </a:lnTo>
                <a:lnTo>
                  <a:pt x="636955" y="929478"/>
                </a:lnTo>
                <a:lnTo>
                  <a:pt x="666482" y="882177"/>
                </a:lnTo>
                <a:lnTo>
                  <a:pt x="685816" y="841383"/>
                </a:lnTo>
                <a:lnTo>
                  <a:pt x="704917" y="793172"/>
                </a:lnTo>
                <a:lnTo>
                  <a:pt x="722538" y="739715"/>
                </a:lnTo>
                <a:lnTo>
                  <a:pt x="737431" y="683182"/>
                </a:lnTo>
                <a:lnTo>
                  <a:pt x="748347" y="625744"/>
                </a:lnTo>
                <a:lnTo>
                  <a:pt x="754040" y="569573"/>
                </a:lnTo>
                <a:lnTo>
                  <a:pt x="754879" y="520954"/>
                </a:lnTo>
                <a:lnTo>
                  <a:pt x="752828" y="469961"/>
                </a:lnTo>
                <a:lnTo>
                  <a:pt x="747887" y="417942"/>
                </a:lnTo>
                <a:lnTo>
                  <a:pt x="740056" y="366247"/>
                </a:lnTo>
                <a:lnTo>
                  <a:pt x="729335" y="316222"/>
                </a:lnTo>
                <a:lnTo>
                  <a:pt x="715723" y="269216"/>
                </a:lnTo>
                <a:lnTo>
                  <a:pt x="699222" y="226578"/>
                </a:lnTo>
                <a:lnTo>
                  <a:pt x="675414" y="179809"/>
                </a:lnTo>
                <a:lnTo>
                  <a:pt x="646574" y="134276"/>
                </a:lnTo>
                <a:lnTo>
                  <a:pt x="613758" y="92120"/>
                </a:lnTo>
                <a:lnTo>
                  <a:pt x="578023" y="55482"/>
                </a:lnTo>
                <a:lnTo>
                  <a:pt x="540427" y="26502"/>
                </a:lnTo>
                <a:lnTo>
                  <a:pt x="502027" y="7321"/>
                </a:lnTo>
                <a:lnTo>
                  <a:pt x="459729" y="0"/>
                </a:lnTo>
                <a:close/>
              </a:path>
              <a:path w="755015" h="1055370">
                <a:moveTo>
                  <a:pt x="494296" y="1014061"/>
                </a:moveTo>
                <a:lnTo>
                  <a:pt x="335677" y="1014061"/>
                </a:lnTo>
                <a:lnTo>
                  <a:pt x="434131" y="1017951"/>
                </a:lnTo>
                <a:lnTo>
                  <a:pt x="482207" y="1016484"/>
                </a:lnTo>
                <a:lnTo>
                  <a:pt x="494296" y="1014061"/>
                </a:lnTo>
                <a:close/>
              </a:path>
            </a:pathLst>
          </a:custGeom>
          <a:solidFill>
            <a:srgbClr val="9CE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56912" y="5269288"/>
            <a:ext cx="255587" cy="1341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56912" y="5269288"/>
            <a:ext cx="255904" cy="134620"/>
          </a:xfrm>
          <a:custGeom>
            <a:avLst/>
            <a:gdLst/>
            <a:ahLst/>
            <a:cxnLst/>
            <a:rect l="l" t="t" r="r" b="b"/>
            <a:pathLst>
              <a:path w="255904" h="134620">
                <a:moveTo>
                  <a:pt x="255587" y="0"/>
                </a:moveTo>
                <a:lnTo>
                  <a:pt x="255587" y="134168"/>
                </a:lnTo>
                <a:lnTo>
                  <a:pt x="0" y="134168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01867" y="5269288"/>
            <a:ext cx="255586" cy="1407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01867" y="5269288"/>
            <a:ext cx="255904" cy="140970"/>
          </a:xfrm>
          <a:custGeom>
            <a:avLst/>
            <a:gdLst/>
            <a:ahLst/>
            <a:cxnLst/>
            <a:rect l="l" t="t" r="r" b="b"/>
            <a:pathLst>
              <a:path w="255904" h="140970">
                <a:moveTo>
                  <a:pt x="255587" y="0"/>
                </a:moveTo>
                <a:lnTo>
                  <a:pt x="255587" y="140795"/>
                </a:lnTo>
                <a:lnTo>
                  <a:pt x="0" y="140795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08153" y="5211724"/>
            <a:ext cx="901096" cy="3276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08152" y="5211724"/>
            <a:ext cx="901700" cy="328295"/>
          </a:xfrm>
          <a:custGeom>
            <a:avLst/>
            <a:gdLst/>
            <a:ahLst/>
            <a:cxnLst/>
            <a:rect l="l" t="t" r="r" b="b"/>
            <a:pathLst>
              <a:path w="901700" h="328295">
                <a:moveTo>
                  <a:pt x="901005" y="775"/>
                </a:moveTo>
                <a:lnTo>
                  <a:pt x="901097" y="173009"/>
                </a:lnTo>
                <a:lnTo>
                  <a:pt x="864289" y="228635"/>
                </a:lnTo>
                <a:lnTo>
                  <a:pt x="831960" y="251201"/>
                </a:lnTo>
                <a:lnTo>
                  <a:pt x="792519" y="270489"/>
                </a:lnTo>
                <a:lnTo>
                  <a:pt x="747595" y="286665"/>
                </a:lnTo>
                <a:lnTo>
                  <a:pt x="698819" y="299897"/>
                </a:lnTo>
                <a:lnTo>
                  <a:pt x="647818" y="310349"/>
                </a:lnTo>
                <a:lnTo>
                  <a:pt x="596222" y="318187"/>
                </a:lnTo>
                <a:lnTo>
                  <a:pt x="545660" y="323578"/>
                </a:lnTo>
                <a:lnTo>
                  <a:pt x="497761" y="326687"/>
                </a:lnTo>
                <a:lnTo>
                  <a:pt x="454155" y="327681"/>
                </a:lnTo>
                <a:lnTo>
                  <a:pt x="410371" y="326710"/>
                </a:lnTo>
                <a:lnTo>
                  <a:pt x="361991" y="323691"/>
                </a:lnTo>
                <a:lnTo>
                  <a:pt x="310718" y="318432"/>
                </a:lnTo>
                <a:lnTo>
                  <a:pt x="258258" y="310741"/>
                </a:lnTo>
                <a:lnTo>
                  <a:pt x="206313" y="300429"/>
                </a:lnTo>
                <a:lnTo>
                  <a:pt x="156589" y="287304"/>
                </a:lnTo>
                <a:lnTo>
                  <a:pt x="110789" y="271176"/>
                </a:lnTo>
                <a:lnTo>
                  <a:pt x="70618" y="251853"/>
                </a:lnTo>
                <a:lnTo>
                  <a:pt x="37779" y="229146"/>
                </a:lnTo>
                <a:lnTo>
                  <a:pt x="917" y="172812"/>
                </a:lnTo>
                <a:lnTo>
                  <a:pt x="872" y="133356"/>
                </a:lnTo>
                <a:lnTo>
                  <a:pt x="458" y="86406"/>
                </a:lnTo>
                <a:lnTo>
                  <a:pt x="45" y="39455"/>
                </a:lnTo>
                <a:lnTo>
                  <a:pt x="0" y="0"/>
                </a:lnTo>
                <a:lnTo>
                  <a:pt x="18815" y="28755"/>
                </a:lnTo>
                <a:lnTo>
                  <a:pt x="48498" y="54520"/>
                </a:lnTo>
                <a:lnTo>
                  <a:pt x="87139" y="77287"/>
                </a:lnTo>
                <a:lnTo>
                  <a:pt x="132828" y="97047"/>
                </a:lnTo>
                <a:lnTo>
                  <a:pt x="183658" y="113794"/>
                </a:lnTo>
                <a:lnTo>
                  <a:pt x="237717" y="127520"/>
                </a:lnTo>
                <a:lnTo>
                  <a:pt x="293098" y="138218"/>
                </a:lnTo>
                <a:lnTo>
                  <a:pt x="347891" y="145879"/>
                </a:lnTo>
                <a:lnTo>
                  <a:pt x="400187" y="150497"/>
                </a:lnTo>
                <a:lnTo>
                  <a:pt x="448077" y="152064"/>
                </a:lnTo>
                <a:lnTo>
                  <a:pt x="491546" y="151147"/>
                </a:lnTo>
                <a:lnTo>
                  <a:pt x="539046" y="148208"/>
                </a:lnTo>
                <a:lnTo>
                  <a:pt x="589081" y="143063"/>
                </a:lnTo>
                <a:lnTo>
                  <a:pt x="640154" y="135531"/>
                </a:lnTo>
                <a:lnTo>
                  <a:pt x="690768" y="125433"/>
                </a:lnTo>
                <a:lnTo>
                  <a:pt x="739426" y="112585"/>
                </a:lnTo>
                <a:lnTo>
                  <a:pt x="784632" y="96808"/>
                </a:lnTo>
                <a:lnTo>
                  <a:pt x="824890" y="77920"/>
                </a:lnTo>
                <a:lnTo>
                  <a:pt x="858703" y="55739"/>
                </a:lnTo>
                <a:lnTo>
                  <a:pt x="884573" y="30084"/>
                </a:lnTo>
                <a:lnTo>
                  <a:pt x="901005" y="775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08621" y="5038253"/>
            <a:ext cx="900430" cy="324485"/>
          </a:xfrm>
          <a:custGeom>
            <a:avLst/>
            <a:gdLst/>
            <a:ahLst/>
            <a:cxnLst/>
            <a:rect l="l" t="t" r="r" b="b"/>
            <a:pathLst>
              <a:path w="900429" h="324485">
                <a:moveTo>
                  <a:pt x="450027" y="0"/>
                </a:moveTo>
                <a:lnTo>
                  <a:pt x="383525" y="1758"/>
                </a:lnTo>
                <a:lnTo>
                  <a:pt x="320053" y="6867"/>
                </a:lnTo>
                <a:lnTo>
                  <a:pt x="260307" y="15076"/>
                </a:lnTo>
                <a:lnTo>
                  <a:pt x="204982" y="26133"/>
                </a:lnTo>
                <a:lnTo>
                  <a:pt x="154776" y="39787"/>
                </a:lnTo>
                <a:lnTo>
                  <a:pt x="110384" y="55789"/>
                </a:lnTo>
                <a:lnTo>
                  <a:pt x="72502" y="73885"/>
                </a:lnTo>
                <a:lnTo>
                  <a:pt x="19053" y="115363"/>
                </a:lnTo>
                <a:lnTo>
                  <a:pt x="0" y="162212"/>
                </a:lnTo>
                <a:lnTo>
                  <a:pt x="4879" y="186182"/>
                </a:lnTo>
                <a:lnTo>
                  <a:pt x="41826" y="230596"/>
                </a:lnTo>
                <a:lnTo>
                  <a:pt x="110384" y="268634"/>
                </a:lnTo>
                <a:lnTo>
                  <a:pt x="154776" y="284636"/>
                </a:lnTo>
                <a:lnTo>
                  <a:pt x="204982" y="298290"/>
                </a:lnTo>
                <a:lnTo>
                  <a:pt x="260307" y="309347"/>
                </a:lnTo>
                <a:lnTo>
                  <a:pt x="320053" y="317556"/>
                </a:lnTo>
                <a:lnTo>
                  <a:pt x="383525" y="322665"/>
                </a:lnTo>
                <a:lnTo>
                  <a:pt x="450027" y="324424"/>
                </a:lnTo>
                <a:lnTo>
                  <a:pt x="516528" y="322665"/>
                </a:lnTo>
                <a:lnTo>
                  <a:pt x="580001" y="317556"/>
                </a:lnTo>
                <a:lnTo>
                  <a:pt x="639747" y="309347"/>
                </a:lnTo>
                <a:lnTo>
                  <a:pt x="695072" y="298290"/>
                </a:lnTo>
                <a:lnTo>
                  <a:pt x="745278" y="284636"/>
                </a:lnTo>
                <a:lnTo>
                  <a:pt x="789671" y="268634"/>
                </a:lnTo>
                <a:lnTo>
                  <a:pt x="827553" y="250538"/>
                </a:lnTo>
                <a:lnTo>
                  <a:pt x="881001" y="209060"/>
                </a:lnTo>
                <a:lnTo>
                  <a:pt x="900055" y="162212"/>
                </a:lnTo>
                <a:lnTo>
                  <a:pt x="895175" y="138241"/>
                </a:lnTo>
                <a:lnTo>
                  <a:pt x="858228" y="93827"/>
                </a:lnTo>
                <a:lnTo>
                  <a:pt x="789671" y="55789"/>
                </a:lnTo>
                <a:lnTo>
                  <a:pt x="745278" y="39787"/>
                </a:lnTo>
                <a:lnTo>
                  <a:pt x="695072" y="26133"/>
                </a:lnTo>
                <a:lnTo>
                  <a:pt x="639747" y="15076"/>
                </a:lnTo>
                <a:lnTo>
                  <a:pt x="580001" y="6867"/>
                </a:lnTo>
                <a:lnTo>
                  <a:pt x="516528" y="1758"/>
                </a:lnTo>
                <a:lnTo>
                  <a:pt x="450027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08621" y="5038253"/>
            <a:ext cx="900430" cy="324485"/>
          </a:xfrm>
          <a:custGeom>
            <a:avLst/>
            <a:gdLst/>
            <a:ahLst/>
            <a:cxnLst/>
            <a:rect l="l" t="t" r="r" b="b"/>
            <a:pathLst>
              <a:path w="900429" h="324485">
                <a:moveTo>
                  <a:pt x="0" y="162212"/>
                </a:moveTo>
                <a:lnTo>
                  <a:pt x="19053" y="115363"/>
                </a:lnTo>
                <a:lnTo>
                  <a:pt x="72502" y="73885"/>
                </a:lnTo>
                <a:lnTo>
                  <a:pt x="110384" y="55789"/>
                </a:lnTo>
                <a:lnTo>
                  <a:pt x="154776" y="39787"/>
                </a:lnTo>
                <a:lnTo>
                  <a:pt x="204982" y="26133"/>
                </a:lnTo>
                <a:lnTo>
                  <a:pt x="260307" y="15076"/>
                </a:lnTo>
                <a:lnTo>
                  <a:pt x="320053" y="6867"/>
                </a:lnTo>
                <a:lnTo>
                  <a:pt x="383525" y="1758"/>
                </a:lnTo>
                <a:lnTo>
                  <a:pt x="450027" y="0"/>
                </a:lnTo>
                <a:lnTo>
                  <a:pt x="516529" y="1758"/>
                </a:lnTo>
                <a:lnTo>
                  <a:pt x="580001" y="6867"/>
                </a:lnTo>
                <a:lnTo>
                  <a:pt x="639747" y="15076"/>
                </a:lnTo>
                <a:lnTo>
                  <a:pt x="695072" y="26133"/>
                </a:lnTo>
                <a:lnTo>
                  <a:pt x="745278" y="39787"/>
                </a:lnTo>
                <a:lnTo>
                  <a:pt x="789670" y="55789"/>
                </a:lnTo>
                <a:lnTo>
                  <a:pt x="827552" y="73885"/>
                </a:lnTo>
                <a:lnTo>
                  <a:pt x="881001" y="115363"/>
                </a:lnTo>
                <a:lnTo>
                  <a:pt x="900055" y="162212"/>
                </a:lnTo>
                <a:lnTo>
                  <a:pt x="895175" y="186182"/>
                </a:lnTo>
                <a:lnTo>
                  <a:pt x="858228" y="230596"/>
                </a:lnTo>
                <a:lnTo>
                  <a:pt x="789670" y="268634"/>
                </a:lnTo>
                <a:lnTo>
                  <a:pt x="745278" y="284636"/>
                </a:lnTo>
                <a:lnTo>
                  <a:pt x="695072" y="298290"/>
                </a:lnTo>
                <a:lnTo>
                  <a:pt x="639747" y="309347"/>
                </a:lnTo>
                <a:lnTo>
                  <a:pt x="580001" y="317556"/>
                </a:lnTo>
                <a:lnTo>
                  <a:pt x="516529" y="322665"/>
                </a:lnTo>
                <a:lnTo>
                  <a:pt x="450027" y="324424"/>
                </a:lnTo>
                <a:lnTo>
                  <a:pt x="383525" y="322665"/>
                </a:lnTo>
                <a:lnTo>
                  <a:pt x="320053" y="317556"/>
                </a:lnTo>
                <a:lnTo>
                  <a:pt x="260307" y="309347"/>
                </a:lnTo>
                <a:lnTo>
                  <a:pt x="204982" y="298290"/>
                </a:lnTo>
                <a:lnTo>
                  <a:pt x="154776" y="284636"/>
                </a:lnTo>
                <a:lnTo>
                  <a:pt x="110384" y="268634"/>
                </a:lnTo>
                <a:lnTo>
                  <a:pt x="72502" y="250538"/>
                </a:lnTo>
                <a:lnTo>
                  <a:pt x="19053" y="209060"/>
                </a:lnTo>
                <a:lnTo>
                  <a:pt x="0" y="16221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59277" y="5079488"/>
            <a:ext cx="600075" cy="133985"/>
          </a:xfrm>
          <a:custGeom>
            <a:avLst/>
            <a:gdLst/>
            <a:ahLst/>
            <a:cxnLst/>
            <a:rect l="l" t="t" r="r" b="b"/>
            <a:pathLst>
              <a:path w="600075" h="133985">
                <a:moveTo>
                  <a:pt x="250100" y="58110"/>
                </a:moveTo>
                <a:lnTo>
                  <a:pt x="117000" y="58110"/>
                </a:lnTo>
                <a:lnTo>
                  <a:pt x="295120" y="133440"/>
                </a:lnTo>
                <a:lnTo>
                  <a:pt x="439975" y="78296"/>
                </a:lnTo>
                <a:lnTo>
                  <a:pt x="298115" y="78296"/>
                </a:lnTo>
                <a:lnTo>
                  <a:pt x="250100" y="58110"/>
                </a:lnTo>
                <a:close/>
              </a:path>
              <a:path w="600075" h="133985">
                <a:moveTo>
                  <a:pt x="481928" y="0"/>
                </a:moveTo>
                <a:lnTo>
                  <a:pt x="298115" y="78296"/>
                </a:lnTo>
                <a:lnTo>
                  <a:pt x="439975" y="78296"/>
                </a:lnTo>
                <a:lnTo>
                  <a:pt x="489493" y="59446"/>
                </a:lnTo>
                <a:lnTo>
                  <a:pt x="533698" y="59446"/>
                </a:lnTo>
                <a:lnTo>
                  <a:pt x="599451" y="30427"/>
                </a:lnTo>
                <a:lnTo>
                  <a:pt x="481928" y="0"/>
                </a:lnTo>
                <a:close/>
              </a:path>
              <a:path w="600075" h="133985">
                <a:moveTo>
                  <a:pt x="117000" y="2151"/>
                </a:moveTo>
                <a:lnTo>
                  <a:pt x="0" y="34955"/>
                </a:lnTo>
                <a:lnTo>
                  <a:pt x="80072" y="68872"/>
                </a:lnTo>
                <a:lnTo>
                  <a:pt x="117000" y="58110"/>
                </a:lnTo>
                <a:lnTo>
                  <a:pt x="250100" y="58110"/>
                </a:lnTo>
                <a:lnTo>
                  <a:pt x="117000" y="2151"/>
                </a:lnTo>
                <a:close/>
              </a:path>
              <a:path w="600075" h="133985">
                <a:moveTo>
                  <a:pt x="533698" y="59446"/>
                </a:moveTo>
                <a:lnTo>
                  <a:pt x="489493" y="59446"/>
                </a:lnTo>
                <a:lnTo>
                  <a:pt x="512339" y="68872"/>
                </a:lnTo>
                <a:lnTo>
                  <a:pt x="533698" y="59446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1622" y="5193630"/>
            <a:ext cx="224154" cy="114935"/>
          </a:xfrm>
          <a:custGeom>
            <a:avLst/>
            <a:gdLst/>
            <a:ahLst/>
            <a:cxnLst/>
            <a:rect l="l" t="t" r="r" b="b"/>
            <a:pathLst>
              <a:path w="224154" h="114935">
                <a:moveTo>
                  <a:pt x="2696" y="0"/>
                </a:moveTo>
                <a:lnTo>
                  <a:pt x="0" y="57443"/>
                </a:lnTo>
                <a:lnTo>
                  <a:pt x="146960" y="114885"/>
                </a:lnTo>
                <a:lnTo>
                  <a:pt x="223810" y="88168"/>
                </a:lnTo>
                <a:lnTo>
                  <a:pt x="2696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41750" y="5193630"/>
            <a:ext cx="220345" cy="113664"/>
          </a:xfrm>
          <a:custGeom>
            <a:avLst/>
            <a:gdLst/>
            <a:ahLst/>
            <a:cxnLst/>
            <a:rect l="l" t="t" r="r" b="b"/>
            <a:pathLst>
              <a:path w="220345" h="113664">
                <a:moveTo>
                  <a:pt x="218417" y="0"/>
                </a:moveTo>
                <a:lnTo>
                  <a:pt x="0" y="88168"/>
                </a:lnTo>
                <a:lnTo>
                  <a:pt x="74154" y="113549"/>
                </a:lnTo>
                <a:lnTo>
                  <a:pt x="219765" y="60114"/>
                </a:lnTo>
                <a:lnTo>
                  <a:pt x="218417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8042" y="5137524"/>
            <a:ext cx="478155" cy="180340"/>
          </a:xfrm>
          <a:custGeom>
            <a:avLst/>
            <a:gdLst/>
            <a:ahLst/>
            <a:cxnLst/>
            <a:rect l="l" t="t" r="r" b="b"/>
            <a:pathLst>
              <a:path w="478154" h="180339">
                <a:moveTo>
                  <a:pt x="14704" y="7159"/>
                </a:moveTo>
                <a:lnTo>
                  <a:pt x="141403" y="57443"/>
                </a:lnTo>
                <a:lnTo>
                  <a:pt x="141626" y="71553"/>
                </a:lnTo>
                <a:lnTo>
                  <a:pt x="142609" y="100775"/>
                </a:lnTo>
                <a:lnTo>
                  <a:pt x="142833" y="114885"/>
                </a:lnTo>
                <a:lnTo>
                  <a:pt x="0" y="169184"/>
                </a:lnTo>
                <a:lnTo>
                  <a:pt x="32917" y="180343"/>
                </a:lnTo>
                <a:lnTo>
                  <a:pt x="239201" y="94847"/>
                </a:lnTo>
                <a:lnTo>
                  <a:pt x="337081" y="94847"/>
                </a:lnTo>
                <a:lnTo>
                  <a:pt x="337406" y="75200"/>
                </a:lnTo>
                <a:lnTo>
                  <a:pt x="237689" y="75200"/>
                </a:lnTo>
                <a:lnTo>
                  <a:pt x="79631" y="9351"/>
                </a:lnTo>
                <a:lnTo>
                  <a:pt x="20783" y="9351"/>
                </a:lnTo>
                <a:lnTo>
                  <a:pt x="18757" y="8620"/>
                </a:lnTo>
                <a:lnTo>
                  <a:pt x="14930" y="7180"/>
                </a:lnTo>
                <a:lnTo>
                  <a:pt x="14704" y="7159"/>
                </a:lnTo>
                <a:close/>
              </a:path>
              <a:path w="478154" h="180339">
                <a:moveTo>
                  <a:pt x="337081" y="94847"/>
                </a:moveTo>
                <a:lnTo>
                  <a:pt x="239201" y="94847"/>
                </a:lnTo>
                <a:lnTo>
                  <a:pt x="441440" y="179007"/>
                </a:lnTo>
                <a:lnTo>
                  <a:pt x="477843" y="170992"/>
                </a:lnTo>
                <a:lnTo>
                  <a:pt x="336753" y="114722"/>
                </a:lnTo>
                <a:lnTo>
                  <a:pt x="337081" y="94847"/>
                </a:lnTo>
                <a:close/>
              </a:path>
              <a:path w="478154" h="180339">
                <a:moveTo>
                  <a:pt x="430654" y="0"/>
                </a:moveTo>
                <a:lnTo>
                  <a:pt x="237689" y="75200"/>
                </a:lnTo>
                <a:lnTo>
                  <a:pt x="337406" y="75200"/>
                </a:lnTo>
                <a:lnTo>
                  <a:pt x="337706" y="57052"/>
                </a:lnTo>
                <a:lnTo>
                  <a:pt x="458967" y="9351"/>
                </a:lnTo>
                <a:lnTo>
                  <a:pt x="430654" y="0"/>
                </a:lnTo>
                <a:close/>
              </a:path>
              <a:path w="478154" h="180339">
                <a:moveTo>
                  <a:pt x="57186" y="0"/>
                </a:moveTo>
                <a:lnTo>
                  <a:pt x="20783" y="9351"/>
                </a:lnTo>
                <a:lnTo>
                  <a:pt x="79631" y="9351"/>
                </a:lnTo>
                <a:lnTo>
                  <a:pt x="5718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93179" y="4734656"/>
            <a:ext cx="255586" cy="1199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93179" y="4734656"/>
            <a:ext cx="255904" cy="120014"/>
          </a:xfrm>
          <a:custGeom>
            <a:avLst/>
            <a:gdLst/>
            <a:ahLst/>
            <a:cxnLst/>
            <a:rect l="l" t="t" r="r" b="b"/>
            <a:pathLst>
              <a:path w="255904" h="120014">
                <a:moveTo>
                  <a:pt x="255587" y="0"/>
                </a:moveTo>
                <a:lnTo>
                  <a:pt x="255587" y="119903"/>
                </a:lnTo>
                <a:lnTo>
                  <a:pt x="0" y="119903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18687" y="4333457"/>
            <a:ext cx="936070" cy="7614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16587" y="5743099"/>
            <a:ext cx="194751" cy="84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16588" y="5743099"/>
            <a:ext cx="194945" cy="84455"/>
          </a:xfrm>
          <a:custGeom>
            <a:avLst/>
            <a:gdLst/>
            <a:ahLst/>
            <a:cxnLst/>
            <a:rect l="l" t="t" r="r" b="b"/>
            <a:pathLst>
              <a:path w="194945" h="84454">
                <a:moveTo>
                  <a:pt x="194751" y="0"/>
                </a:moveTo>
                <a:lnTo>
                  <a:pt x="194751" y="84261"/>
                </a:lnTo>
                <a:lnTo>
                  <a:pt x="0" y="84261"/>
                </a:lnTo>
                <a:lnTo>
                  <a:pt x="0" y="0"/>
                </a:lnTo>
                <a:lnTo>
                  <a:pt x="194751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681425" y="5490560"/>
            <a:ext cx="639494" cy="5175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53911" y="5540212"/>
            <a:ext cx="310946" cy="2370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58733" y="4720902"/>
            <a:ext cx="255587" cy="1199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58733" y="4720902"/>
            <a:ext cx="255904" cy="120014"/>
          </a:xfrm>
          <a:custGeom>
            <a:avLst/>
            <a:gdLst/>
            <a:ahLst/>
            <a:cxnLst/>
            <a:rect l="l" t="t" r="r" b="b"/>
            <a:pathLst>
              <a:path w="255904" h="120014">
                <a:moveTo>
                  <a:pt x="255587" y="0"/>
                </a:moveTo>
                <a:lnTo>
                  <a:pt x="255587" y="119903"/>
                </a:lnTo>
                <a:lnTo>
                  <a:pt x="0" y="119903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441570" y="5840047"/>
            <a:ext cx="194750" cy="842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41570" y="5840047"/>
            <a:ext cx="194945" cy="84455"/>
          </a:xfrm>
          <a:custGeom>
            <a:avLst/>
            <a:gdLst/>
            <a:ahLst/>
            <a:cxnLst/>
            <a:rect l="l" t="t" r="r" b="b"/>
            <a:pathLst>
              <a:path w="194945" h="84454">
                <a:moveTo>
                  <a:pt x="194751" y="0"/>
                </a:moveTo>
                <a:lnTo>
                  <a:pt x="194751" y="84261"/>
                </a:lnTo>
                <a:lnTo>
                  <a:pt x="0" y="84261"/>
                </a:lnTo>
                <a:lnTo>
                  <a:pt x="0" y="0"/>
                </a:lnTo>
                <a:lnTo>
                  <a:pt x="194751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491273" y="4391324"/>
            <a:ext cx="1009650" cy="8550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921480" y="4473346"/>
            <a:ext cx="490931" cy="3915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43613" y="5618570"/>
            <a:ext cx="711200" cy="6010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46654" y="5676224"/>
            <a:ext cx="345812" cy="2752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31193" y="4874844"/>
            <a:ext cx="76200" cy="446405"/>
          </a:xfrm>
          <a:custGeom>
            <a:avLst/>
            <a:gdLst/>
            <a:ahLst/>
            <a:cxnLst/>
            <a:rect l="l" t="t" r="r" b="b"/>
            <a:pathLst>
              <a:path w="76200" h="446404">
                <a:moveTo>
                  <a:pt x="44450" y="63500"/>
                </a:moveTo>
                <a:lnTo>
                  <a:pt x="31750" y="63500"/>
                </a:lnTo>
                <a:lnTo>
                  <a:pt x="31748" y="445970"/>
                </a:lnTo>
                <a:lnTo>
                  <a:pt x="44448" y="445970"/>
                </a:lnTo>
                <a:lnTo>
                  <a:pt x="44450" y="63500"/>
                </a:lnTo>
                <a:close/>
              </a:path>
              <a:path w="76200" h="446404">
                <a:moveTo>
                  <a:pt x="38100" y="0"/>
                </a:moveTo>
                <a:lnTo>
                  <a:pt x="0" y="76200"/>
                </a:lnTo>
                <a:lnTo>
                  <a:pt x="31749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46404">
                <a:moveTo>
                  <a:pt x="69850" y="63500"/>
                </a:moveTo>
                <a:lnTo>
                  <a:pt x="44450" y="63500"/>
                </a:lnTo>
                <a:lnTo>
                  <a:pt x="44449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11399" y="3044339"/>
            <a:ext cx="1361297" cy="17108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408923" y="5943806"/>
            <a:ext cx="76200" cy="2416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73935" y="2962655"/>
            <a:ext cx="899160" cy="13685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1800287" y="3042752"/>
          <a:ext cx="782320" cy="12541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2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12">
                <a:tc>
                  <a:txBody>
                    <a:bodyPr/>
                    <a:lstStyle/>
                    <a:p>
                      <a:pPr marR="24130" algn="ctr">
                        <a:lnSpc>
                          <a:spcPts val="1800"/>
                        </a:lnSpc>
                      </a:pPr>
                      <a:r>
                        <a:rPr sz="1600" spc="-5">
                          <a:latin typeface="Calibri"/>
                          <a:cs typeface="Calibri"/>
                        </a:rPr>
                        <a:t>IP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12">
                <a:tc>
                  <a:txBody>
                    <a:bodyPr/>
                    <a:lstStyle/>
                    <a:p>
                      <a:pPr marR="23495" algn="ctr">
                        <a:lnSpc>
                          <a:spcPts val="1800"/>
                        </a:lnSpc>
                      </a:pPr>
                      <a:r>
                        <a:rPr sz="1600">
                          <a:latin typeface="Calibri"/>
                          <a:cs typeface="Calibri"/>
                        </a:rPr>
                        <a:t>Eth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49">
                <a:tc>
                  <a:txBody>
                    <a:bodyPr/>
                    <a:lstStyle/>
                    <a:p>
                      <a:pPr marR="24130" algn="ctr">
                        <a:lnSpc>
                          <a:spcPts val="1710"/>
                        </a:lnSpc>
                      </a:pPr>
                      <a:r>
                        <a:rPr sz="1600" spc="-5">
                          <a:latin typeface="Calibri"/>
                          <a:cs typeface="Calibri"/>
                        </a:rPr>
                        <a:t>Phy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6" name="object 46"/>
          <p:cNvSpPr/>
          <p:nvPr/>
        </p:nvSpPr>
        <p:spPr>
          <a:xfrm>
            <a:off x="5327903" y="4264152"/>
            <a:ext cx="838200" cy="8199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52288" y="3444240"/>
            <a:ext cx="896112" cy="8717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5378378" y="3523297"/>
          <a:ext cx="782955" cy="7572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R="20955" algn="ctr">
                        <a:lnSpc>
                          <a:spcPts val="1905"/>
                        </a:lnSpc>
                        <a:spcBef>
                          <a:spcPts val="20"/>
                        </a:spcBef>
                      </a:pPr>
                      <a:r>
                        <a:rPr sz="1600" spc="5">
                          <a:latin typeface="Arial"/>
                          <a:cs typeface="Arial"/>
                        </a:rPr>
                        <a:t>IP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12">
                <a:tc>
                  <a:txBody>
                    <a:bodyPr/>
                    <a:lstStyle/>
                    <a:p>
                      <a:pPr marR="22225" algn="ctr">
                        <a:lnSpc>
                          <a:spcPts val="1810"/>
                        </a:lnSpc>
                      </a:pPr>
                      <a:r>
                        <a:rPr sz="1600">
                          <a:latin typeface="Arial"/>
                          <a:cs typeface="Arial"/>
                        </a:rPr>
                        <a:t>Eth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R="22225" algn="ctr">
                        <a:lnSpc>
                          <a:spcPts val="1720"/>
                        </a:lnSpc>
                      </a:pPr>
                      <a:r>
                        <a:rPr sz="1600" spc="-5">
                          <a:latin typeface="Arial"/>
                          <a:cs typeface="Arial"/>
                        </a:rPr>
                        <a:t>Phy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object 49"/>
          <p:cNvSpPr txBox="1"/>
          <p:nvPr/>
        </p:nvSpPr>
        <p:spPr>
          <a:xfrm>
            <a:off x="1263952" y="809890"/>
            <a:ext cx="7177405" cy="94615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254000" indent="-232410">
              <a:lnSpc>
                <a:spcPct val="100000"/>
              </a:lnSpc>
              <a:spcBef>
                <a:spcPts val="840"/>
              </a:spcBef>
              <a:buClr>
                <a:srgbClr val="000099"/>
              </a:buClr>
              <a:buFont typeface="Wingdings"/>
              <a:buChar char=""/>
              <a:tabLst>
                <a:tab pos="254635" algn="l"/>
              </a:tabLst>
            </a:pPr>
            <a:r>
              <a:rPr sz="2400" spc="-15">
                <a:latin typeface="Calibri"/>
                <a:cs typeface="Calibri"/>
              </a:rPr>
              <a:t>frame </a:t>
            </a:r>
            <a:r>
              <a:rPr sz="2400" spc="-5">
                <a:latin typeface="Calibri"/>
                <a:cs typeface="Calibri"/>
              </a:rPr>
              <a:t>sent </a:t>
            </a:r>
            <a:r>
              <a:rPr sz="2400" spc="-10">
                <a:latin typeface="Calibri"/>
                <a:cs typeface="Calibri"/>
              </a:rPr>
              <a:t>from </a:t>
            </a:r>
            <a:r>
              <a:rPr sz="2400">
                <a:latin typeface="Calibri"/>
                <a:cs typeface="Calibri"/>
              </a:rPr>
              <a:t>A </a:t>
            </a:r>
            <a:r>
              <a:rPr sz="2400" spc="-15">
                <a:latin typeface="Calibri"/>
                <a:cs typeface="Calibri"/>
              </a:rPr>
              <a:t>to </a:t>
            </a:r>
            <a:r>
              <a:rPr sz="2400">
                <a:latin typeface="Calibri"/>
                <a:cs typeface="Calibri"/>
              </a:rPr>
              <a:t>R</a:t>
            </a:r>
          </a:p>
          <a:p>
            <a:pPr marL="244475" indent="-231775">
              <a:lnSpc>
                <a:spcPct val="100000"/>
              </a:lnSpc>
              <a:spcBef>
                <a:spcPts val="745"/>
              </a:spcBef>
              <a:buClr>
                <a:srgbClr val="000099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10">
                <a:latin typeface="Calibri"/>
                <a:cs typeface="Calibri"/>
              </a:rPr>
              <a:t>frame received </a:t>
            </a:r>
            <a:r>
              <a:rPr sz="2400" spc="-15">
                <a:latin typeface="Calibri"/>
                <a:cs typeface="Calibri"/>
              </a:rPr>
              <a:t>at </a:t>
            </a:r>
            <a:r>
              <a:rPr sz="2400" spc="-5">
                <a:latin typeface="Calibri"/>
                <a:cs typeface="Calibri"/>
              </a:rPr>
              <a:t>R, </a:t>
            </a:r>
            <a:r>
              <a:rPr sz="2400" spc="-15">
                <a:latin typeface="Calibri"/>
                <a:cs typeface="Calibri"/>
              </a:rPr>
              <a:t>datagram </a:t>
            </a:r>
            <a:r>
              <a:rPr sz="2400" spc="-10">
                <a:latin typeface="Calibri"/>
                <a:cs typeface="Calibri"/>
              </a:rPr>
              <a:t>removed, </a:t>
            </a:r>
            <a:r>
              <a:rPr sz="2400" spc="-5">
                <a:latin typeface="Calibri"/>
                <a:cs typeface="Calibri"/>
              </a:rPr>
              <a:t>passed </a:t>
            </a:r>
            <a:r>
              <a:rPr sz="2400">
                <a:latin typeface="Calibri"/>
                <a:cs typeface="Calibri"/>
              </a:rPr>
              <a:t>up </a:t>
            </a:r>
            <a:r>
              <a:rPr sz="2400" spc="-15">
                <a:latin typeface="Calibri"/>
                <a:cs typeface="Calibri"/>
              </a:rPr>
              <a:t>to</a:t>
            </a:r>
            <a:r>
              <a:rPr sz="2400" spc="-5">
                <a:latin typeface="Calibri"/>
                <a:cs typeface="Calibri"/>
              </a:rPr>
              <a:t> IP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97025" y="3785148"/>
            <a:ext cx="1665605" cy="294005"/>
          </a:xfrm>
          <a:custGeom>
            <a:avLst/>
            <a:gdLst/>
            <a:ahLst/>
            <a:cxnLst/>
            <a:rect l="l" t="t" r="r" b="b"/>
            <a:pathLst>
              <a:path w="1665604" h="294004">
                <a:moveTo>
                  <a:pt x="0" y="293688"/>
                </a:moveTo>
                <a:lnTo>
                  <a:pt x="1665286" y="293688"/>
                </a:lnTo>
                <a:lnTo>
                  <a:pt x="1665286" y="0"/>
                </a:lnTo>
                <a:lnTo>
                  <a:pt x="0" y="0"/>
                </a:lnTo>
                <a:lnTo>
                  <a:pt x="0" y="293688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97025" y="3785148"/>
            <a:ext cx="1665605" cy="294005"/>
          </a:xfrm>
          <a:custGeom>
            <a:avLst/>
            <a:gdLst/>
            <a:ahLst/>
            <a:cxnLst/>
            <a:rect l="l" t="t" r="r" b="b"/>
            <a:pathLst>
              <a:path w="1665604" h="294004">
                <a:moveTo>
                  <a:pt x="0" y="0"/>
                </a:moveTo>
                <a:lnTo>
                  <a:pt x="1665287" y="0"/>
                </a:lnTo>
                <a:lnTo>
                  <a:pt x="1665287" y="293688"/>
                </a:lnTo>
                <a:lnTo>
                  <a:pt x="0" y="29368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92311" y="3813723"/>
            <a:ext cx="1097280" cy="243204"/>
          </a:xfrm>
          <a:custGeom>
            <a:avLst/>
            <a:gdLst/>
            <a:ahLst/>
            <a:cxnLst/>
            <a:rect l="l" t="t" r="r" b="b"/>
            <a:pathLst>
              <a:path w="1097279" h="243204">
                <a:moveTo>
                  <a:pt x="0" y="242888"/>
                </a:moveTo>
                <a:lnTo>
                  <a:pt x="1096962" y="242888"/>
                </a:lnTo>
                <a:lnTo>
                  <a:pt x="1096962" y="0"/>
                </a:lnTo>
                <a:lnTo>
                  <a:pt x="0" y="0"/>
                </a:lnTo>
                <a:lnTo>
                  <a:pt x="0" y="242888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92311" y="3813723"/>
            <a:ext cx="1097280" cy="243204"/>
          </a:xfrm>
          <a:custGeom>
            <a:avLst/>
            <a:gdLst/>
            <a:ahLst/>
            <a:cxnLst/>
            <a:rect l="l" t="t" r="r" b="b"/>
            <a:pathLst>
              <a:path w="1097279" h="243204">
                <a:moveTo>
                  <a:pt x="0" y="0"/>
                </a:moveTo>
                <a:lnTo>
                  <a:pt x="1096962" y="0"/>
                </a:lnTo>
                <a:lnTo>
                  <a:pt x="1096962" y="242888"/>
                </a:lnTo>
                <a:lnTo>
                  <a:pt x="0" y="24288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54236" y="3818487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1" y="2413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406636" y="3818487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1" y="2413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25611" y="3781973"/>
            <a:ext cx="0" cy="300355"/>
          </a:xfrm>
          <a:custGeom>
            <a:avLst/>
            <a:gdLst/>
            <a:ahLst/>
            <a:cxnLst/>
            <a:rect l="l" t="t" r="r" b="b"/>
            <a:pathLst>
              <a:path h="300354">
                <a:moveTo>
                  <a:pt x="0" y="0"/>
                </a:moveTo>
                <a:lnTo>
                  <a:pt x="1" y="300038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978011" y="3781973"/>
            <a:ext cx="0" cy="300355"/>
          </a:xfrm>
          <a:custGeom>
            <a:avLst/>
            <a:gdLst/>
            <a:ahLst/>
            <a:cxnLst/>
            <a:rect l="l" t="t" r="r" b="b"/>
            <a:pathLst>
              <a:path h="300354">
                <a:moveTo>
                  <a:pt x="0" y="0"/>
                </a:moveTo>
                <a:lnTo>
                  <a:pt x="1" y="300038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17878" y="2819936"/>
            <a:ext cx="76200" cy="1115060"/>
          </a:xfrm>
          <a:custGeom>
            <a:avLst/>
            <a:gdLst/>
            <a:ahLst/>
            <a:cxnLst/>
            <a:rect l="l" t="t" r="r" b="b"/>
            <a:pathLst>
              <a:path w="76200" h="1115060">
                <a:moveTo>
                  <a:pt x="0" y="1038129"/>
                </a:moveTo>
                <a:lnTo>
                  <a:pt x="37882" y="1114437"/>
                </a:lnTo>
                <a:lnTo>
                  <a:pt x="69851" y="1050952"/>
                </a:lnTo>
                <a:lnTo>
                  <a:pt x="42826" y="1050952"/>
                </a:lnTo>
                <a:lnTo>
                  <a:pt x="33301" y="1050925"/>
                </a:lnTo>
                <a:lnTo>
                  <a:pt x="33338" y="1038224"/>
                </a:lnTo>
                <a:lnTo>
                  <a:pt x="0" y="1038129"/>
                </a:lnTo>
                <a:close/>
              </a:path>
              <a:path w="76200" h="1115060">
                <a:moveTo>
                  <a:pt x="33338" y="1038224"/>
                </a:moveTo>
                <a:lnTo>
                  <a:pt x="33301" y="1050925"/>
                </a:lnTo>
                <a:lnTo>
                  <a:pt x="42826" y="1050952"/>
                </a:lnTo>
                <a:lnTo>
                  <a:pt x="42863" y="1038251"/>
                </a:lnTo>
                <a:lnTo>
                  <a:pt x="33338" y="1038224"/>
                </a:lnTo>
                <a:close/>
              </a:path>
              <a:path w="76200" h="1115060">
                <a:moveTo>
                  <a:pt x="42863" y="1038251"/>
                </a:moveTo>
                <a:lnTo>
                  <a:pt x="42826" y="1050952"/>
                </a:lnTo>
                <a:lnTo>
                  <a:pt x="69851" y="1050952"/>
                </a:lnTo>
                <a:lnTo>
                  <a:pt x="76200" y="1038346"/>
                </a:lnTo>
                <a:lnTo>
                  <a:pt x="42863" y="1038251"/>
                </a:lnTo>
                <a:close/>
              </a:path>
              <a:path w="76200" h="1115060">
                <a:moveTo>
                  <a:pt x="36295" y="0"/>
                </a:moveTo>
                <a:lnTo>
                  <a:pt x="33338" y="1038224"/>
                </a:lnTo>
                <a:lnTo>
                  <a:pt x="42863" y="1038251"/>
                </a:lnTo>
                <a:lnTo>
                  <a:pt x="45820" y="26"/>
                </a:lnTo>
                <a:lnTo>
                  <a:pt x="362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57361" y="2985048"/>
            <a:ext cx="76200" cy="949325"/>
          </a:xfrm>
          <a:custGeom>
            <a:avLst/>
            <a:gdLst/>
            <a:ahLst/>
            <a:cxnLst/>
            <a:rect l="l" t="t" r="r" b="b"/>
            <a:pathLst>
              <a:path w="76200" h="949325">
                <a:moveTo>
                  <a:pt x="33337" y="873125"/>
                </a:moveTo>
                <a:lnTo>
                  <a:pt x="0" y="873125"/>
                </a:lnTo>
                <a:lnTo>
                  <a:pt x="38100" y="949325"/>
                </a:lnTo>
                <a:lnTo>
                  <a:pt x="69850" y="885825"/>
                </a:lnTo>
                <a:lnTo>
                  <a:pt x="33337" y="885825"/>
                </a:lnTo>
                <a:lnTo>
                  <a:pt x="33337" y="873125"/>
                </a:lnTo>
                <a:close/>
              </a:path>
              <a:path w="76200" h="949325">
                <a:moveTo>
                  <a:pt x="42863" y="0"/>
                </a:moveTo>
                <a:lnTo>
                  <a:pt x="33338" y="0"/>
                </a:lnTo>
                <a:lnTo>
                  <a:pt x="33337" y="885825"/>
                </a:lnTo>
                <a:lnTo>
                  <a:pt x="42862" y="885825"/>
                </a:lnTo>
                <a:lnTo>
                  <a:pt x="42863" y="0"/>
                </a:lnTo>
                <a:close/>
              </a:path>
              <a:path w="76200" h="949325">
                <a:moveTo>
                  <a:pt x="76200" y="873125"/>
                </a:moveTo>
                <a:lnTo>
                  <a:pt x="42862" y="873125"/>
                </a:lnTo>
                <a:lnTo>
                  <a:pt x="42862" y="885825"/>
                </a:lnTo>
                <a:lnTo>
                  <a:pt x="69850" y="885825"/>
                </a:lnTo>
                <a:lnTo>
                  <a:pt x="76200" y="873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130087" y="3194578"/>
            <a:ext cx="76200" cy="746760"/>
          </a:xfrm>
          <a:custGeom>
            <a:avLst/>
            <a:gdLst/>
            <a:ahLst/>
            <a:cxnLst/>
            <a:rect l="l" t="t" r="r" b="b"/>
            <a:pathLst>
              <a:path w="76200" h="746760">
                <a:moveTo>
                  <a:pt x="33338" y="669966"/>
                </a:moveTo>
                <a:lnTo>
                  <a:pt x="0" y="670107"/>
                </a:lnTo>
                <a:lnTo>
                  <a:pt x="38423" y="746145"/>
                </a:lnTo>
                <a:lnTo>
                  <a:pt x="69826" y="682666"/>
                </a:lnTo>
                <a:lnTo>
                  <a:pt x="33392" y="682666"/>
                </a:lnTo>
                <a:lnTo>
                  <a:pt x="33338" y="669966"/>
                </a:lnTo>
                <a:close/>
              </a:path>
              <a:path w="76200" h="746760">
                <a:moveTo>
                  <a:pt x="42863" y="669925"/>
                </a:moveTo>
                <a:lnTo>
                  <a:pt x="33338" y="669966"/>
                </a:lnTo>
                <a:lnTo>
                  <a:pt x="33392" y="682666"/>
                </a:lnTo>
                <a:lnTo>
                  <a:pt x="42917" y="682626"/>
                </a:lnTo>
                <a:lnTo>
                  <a:pt x="42863" y="669925"/>
                </a:lnTo>
                <a:close/>
              </a:path>
              <a:path w="76200" h="746760">
                <a:moveTo>
                  <a:pt x="76200" y="669784"/>
                </a:moveTo>
                <a:lnTo>
                  <a:pt x="42863" y="669925"/>
                </a:lnTo>
                <a:lnTo>
                  <a:pt x="42917" y="682626"/>
                </a:lnTo>
                <a:lnTo>
                  <a:pt x="33392" y="682666"/>
                </a:lnTo>
                <a:lnTo>
                  <a:pt x="69826" y="682666"/>
                </a:lnTo>
                <a:lnTo>
                  <a:pt x="76200" y="669784"/>
                </a:lnTo>
                <a:close/>
              </a:path>
              <a:path w="76200" h="746760">
                <a:moveTo>
                  <a:pt x="40011" y="0"/>
                </a:moveTo>
                <a:lnTo>
                  <a:pt x="30486" y="40"/>
                </a:lnTo>
                <a:lnTo>
                  <a:pt x="33338" y="669966"/>
                </a:lnTo>
                <a:lnTo>
                  <a:pt x="42863" y="669925"/>
                </a:lnTo>
                <a:lnTo>
                  <a:pt x="40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276037" y="3372372"/>
            <a:ext cx="76200" cy="568960"/>
          </a:xfrm>
          <a:custGeom>
            <a:avLst/>
            <a:gdLst/>
            <a:ahLst/>
            <a:cxnLst/>
            <a:rect l="l" t="t" r="r" b="b"/>
            <a:pathLst>
              <a:path w="76200" h="568960">
                <a:moveTo>
                  <a:pt x="33336" y="492180"/>
                </a:moveTo>
                <a:lnTo>
                  <a:pt x="0" y="492366"/>
                </a:lnTo>
                <a:lnTo>
                  <a:pt x="38524" y="568351"/>
                </a:lnTo>
                <a:lnTo>
                  <a:pt x="69819" y="504879"/>
                </a:lnTo>
                <a:lnTo>
                  <a:pt x="33407" y="504879"/>
                </a:lnTo>
                <a:lnTo>
                  <a:pt x="33336" y="492180"/>
                </a:lnTo>
                <a:close/>
              </a:path>
              <a:path w="76200" h="568960">
                <a:moveTo>
                  <a:pt x="76198" y="491940"/>
                </a:moveTo>
                <a:lnTo>
                  <a:pt x="33336" y="492180"/>
                </a:lnTo>
                <a:lnTo>
                  <a:pt x="33407" y="504879"/>
                </a:lnTo>
                <a:lnTo>
                  <a:pt x="42932" y="504826"/>
                </a:lnTo>
                <a:lnTo>
                  <a:pt x="42861" y="492126"/>
                </a:lnTo>
                <a:lnTo>
                  <a:pt x="76106" y="492126"/>
                </a:lnTo>
                <a:lnTo>
                  <a:pt x="76198" y="491940"/>
                </a:lnTo>
                <a:close/>
              </a:path>
              <a:path w="76200" h="568960">
                <a:moveTo>
                  <a:pt x="76106" y="492126"/>
                </a:moveTo>
                <a:lnTo>
                  <a:pt x="42861" y="492126"/>
                </a:lnTo>
                <a:lnTo>
                  <a:pt x="42932" y="504826"/>
                </a:lnTo>
                <a:lnTo>
                  <a:pt x="33407" y="504879"/>
                </a:lnTo>
                <a:lnTo>
                  <a:pt x="69819" y="504879"/>
                </a:lnTo>
                <a:lnTo>
                  <a:pt x="76106" y="492126"/>
                </a:lnTo>
                <a:close/>
              </a:path>
              <a:path w="76200" h="568960">
                <a:moveTo>
                  <a:pt x="40111" y="0"/>
                </a:moveTo>
                <a:lnTo>
                  <a:pt x="30586" y="53"/>
                </a:lnTo>
                <a:lnTo>
                  <a:pt x="33336" y="492180"/>
                </a:lnTo>
                <a:lnTo>
                  <a:pt x="42861" y="492126"/>
                </a:lnTo>
                <a:lnTo>
                  <a:pt x="4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3048000" y="2802333"/>
            <a:ext cx="1853564" cy="38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5"/>
              </a:lnSpc>
              <a:spcBef>
                <a:spcPts val="100"/>
              </a:spcBef>
            </a:pPr>
            <a:r>
              <a:rPr sz="1200">
                <a:latin typeface="Arial"/>
                <a:cs typeface="Arial"/>
              </a:rPr>
              <a:t>IP src:</a:t>
            </a:r>
            <a:r>
              <a:rPr sz="1200" spc="-20">
                <a:latin typeface="Arial"/>
                <a:cs typeface="Arial"/>
              </a:rPr>
              <a:t> </a:t>
            </a:r>
            <a:r>
              <a:rPr sz="1200" spc="-5">
                <a:latin typeface="Arial"/>
                <a:cs typeface="Arial"/>
              </a:rPr>
              <a:t>111.111.111.111</a:t>
            </a:r>
            <a:endParaRPr sz="1200">
              <a:latin typeface="Arial"/>
              <a:cs typeface="Arial"/>
            </a:endParaRPr>
          </a:p>
          <a:p>
            <a:pPr marL="140970">
              <a:lnSpc>
                <a:spcPts val="1415"/>
              </a:lnSpc>
            </a:pPr>
            <a:r>
              <a:rPr sz="1200">
                <a:latin typeface="Arial"/>
                <a:cs typeface="Arial"/>
              </a:rPr>
              <a:t>IP </a:t>
            </a:r>
            <a:r>
              <a:rPr sz="1200" spc="-5">
                <a:latin typeface="Arial"/>
                <a:cs typeface="Arial"/>
              </a:rPr>
              <a:t>dest:</a:t>
            </a:r>
            <a:r>
              <a:rPr sz="1200" spc="-50">
                <a:latin typeface="Arial"/>
                <a:cs typeface="Arial"/>
              </a:rPr>
              <a:t> </a:t>
            </a:r>
            <a:r>
              <a:rPr sz="1200" spc="-5">
                <a:latin typeface="Arial"/>
                <a:cs typeface="Arial"/>
              </a:rPr>
              <a:t>222.222.222.222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185539" y="3527783"/>
            <a:ext cx="1097280" cy="243204"/>
          </a:xfrm>
          <a:custGeom>
            <a:avLst/>
            <a:gdLst/>
            <a:ahLst/>
            <a:cxnLst/>
            <a:rect l="l" t="t" r="r" b="b"/>
            <a:pathLst>
              <a:path w="1097279" h="243204">
                <a:moveTo>
                  <a:pt x="0" y="242887"/>
                </a:moveTo>
                <a:lnTo>
                  <a:pt x="1096962" y="242887"/>
                </a:lnTo>
                <a:lnTo>
                  <a:pt x="1096962" y="0"/>
                </a:lnTo>
                <a:lnTo>
                  <a:pt x="0" y="0"/>
                </a:lnTo>
                <a:lnTo>
                  <a:pt x="0" y="24288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85539" y="3527783"/>
            <a:ext cx="1097280" cy="243204"/>
          </a:xfrm>
          <a:custGeom>
            <a:avLst/>
            <a:gdLst/>
            <a:ahLst/>
            <a:cxnLst/>
            <a:rect l="l" t="t" r="r" b="b"/>
            <a:pathLst>
              <a:path w="1097279" h="243204">
                <a:moveTo>
                  <a:pt x="0" y="0"/>
                </a:moveTo>
                <a:lnTo>
                  <a:pt x="1096962" y="0"/>
                </a:lnTo>
                <a:lnTo>
                  <a:pt x="1096962" y="242888"/>
                </a:lnTo>
                <a:lnTo>
                  <a:pt x="0" y="24288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53814" y="3526195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1" y="2413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96689" y="3529369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1" y="2413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236014" y="2021575"/>
            <a:ext cx="126583" cy="1654459"/>
          </a:xfrm>
          <a:custGeom>
            <a:avLst/>
            <a:gdLst/>
            <a:ahLst/>
            <a:cxnLst/>
            <a:rect l="l" t="t" r="r" b="b"/>
            <a:pathLst>
              <a:path w="76200" h="746760">
                <a:moveTo>
                  <a:pt x="33336" y="669966"/>
                </a:moveTo>
                <a:lnTo>
                  <a:pt x="0" y="670109"/>
                </a:lnTo>
                <a:lnTo>
                  <a:pt x="38423" y="746145"/>
                </a:lnTo>
                <a:lnTo>
                  <a:pt x="69825" y="682666"/>
                </a:lnTo>
                <a:lnTo>
                  <a:pt x="33390" y="682666"/>
                </a:lnTo>
                <a:lnTo>
                  <a:pt x="33336" y="669966"/>
                </a:lnTo>
                <a:close/>
              </a:path>
              <a:path w="76200" h="746760">
                <a:moveTo>
                  <a:pt x="42861" y="669926"/>
                </a:moveTo>
                <a:lnTo>
                  <a:pt x="33336" y="669966"/>
                </a:lnTo>
                <a:lnTo>
                  <a:pt x="33390" y="682666"/>
                </a:lnTo>
                <a:lnTo>
                  <a:pt x="42915" y="682626"/>
                </a:lnTo>
                <a:lnTo>
                  <a:pt x="42861" y="669926"/>
                </a:lnTo>
                <a:close/>
              </a:path>
              <a:path w="76200" h="746760">
                <a:moveTo>
                  <a:pt x="76198" y="669784"/>
                </a:moveTo>
                <a:lnTo>
                  <a:pt x="42861" y="669926"/>
                </a:lnTo>
                <a:lnTo>
                  <a:pt x="42915" y="682626"/>
                </a:lnTo>
                <a:lnTo>
                  <a:pt x="33390" y="682666"/>
                </a:lnTo>
                <a:lnTo>
                  <a:pt x="69825" y="682666"/>
                </a:lnTo>
                <a:lnTo>
                  <a:pt x="76198" y="669784"/>
                </a:lnTo>
                <a:close/>
              </a:path>
              <a:path w="76200" h="746760">
                <a:moveTo>
                  <a:pt x="40011" y="0"/>
                </a:moveTo>
                <a:lnTo>
                  <a:pt x="30486" y="40"/>
                </a:lnTo>
                <a:lnTo>
                  <a:pt x="33336" y="669966"/>
                </a:lnTo>
                <a:lnTo>
                  <a:pt x="42861" y="669926"/>
                </a:lnTo>
                <a:lnTo>
                  <a:pt x="40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381962" y="2016065"/>
            <a:ext cx="89647" cy="1717735"/>
          </a:xfrm>
          <a:custGeom>
            <a:avLst/>
            <a:gdLst/>
            <a:ahLst/>
            <a:cxnLst/>
            <a:rect l="l" t="t" r="r" b="b"/>
            <a:pathLst>
              <a:path w="76200" h="568960">
                <a:moveTo>
                  <a:pt x="33337" y="492180"/>
                </a:moveTo>
                <a:lnTo>
                  <a:pt x="0" y="492366"/>
                </a:lnTo>
                <a:lnTo>
                  <a:pt x="38525" y="568351"/>
                </a:lnTo>
                <a:lnTo>
                  <a:pt x="69819" y="504879"/>
                </a:lnTo>
                <a:lnTo>
                  <a:pt x="33408" y="504879"/>
                </a:lnTo>
                <a:lnTo>
                  <a:pt x="33337" y="492180"/>
                </a:lnTo>
                <a:close/>
              </a:path>
              <a:path w="76200" h="568960">
                <a:moveTo>
                  <a:pt x="42862" y="492126"/>
                </a:moveTo>
                <a:lnTo>
                  <a:pt x="33337" y="492180"/>
                </a:lnTo>
                <a:lnTo>
                  <a:pt x="33408" y="504879"/>
                </a:lnTo>
                <a:lnTo>
                  <a:pt x="42933" y="504826"/>
                </a:lnTo>
                <a:lnTo>
                  <a:pt x="42862" y="492126"/>
                </a:lnTo>
                <a:close/>
              </a:path>
              <a:path w="76200" h="568960">
                <a:moveTo>
                  <a:pt x="76198" y="491940"/>
                </a:moveTo>
                <a:lnTo>
                  <a:pt x="42862" y="492126"/>
                </a:lnTo>
                <a:lnTo>
                  <a:pt x="42933" y="504826"/>
                </a:lnTo>
                <a:lnTo>
                  <a:pt x="33408" y="504879"/>
                </a:lnTo>
                <a:lnTo>
                  <a:pt x="69819" y="504879"/>
                </a:lnTo>
                <a:lnTo>
                  <a:pt x="76198" y="491940"/>
                </a:lnTo>
                <a:close/>
              </a:path>
              <a:path w="76200" h="568960">
                <a:moveTo>
                  <a:pt x="40112" y="0"/>
                </a:moveTo>
                <a:lnTo>
                  <a:pt x="30587" y="53"/>
                </a:lnTo>
                <a:lnTo>
                  <a:pt x="33337" y="492180"/>
                </a:lnTo>
                <a:lnTo>
                  <a:pt x="42862" y="492126"/>
                </a:lnTo>
                <a:lnTo>
                  <a:pt x="40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2607738" y="2243532"/>
            <a:ext cx="4920019" cy="3847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415"/>
              </a:lnSpc>
              <a:spcBef>
                <a:spcPts val="100"/>
              </a:spcBef>
            </a:pPr>
            <a:r>
              <a:rPr lang="it-IT" sz="1200" spc="-5">
                <a:cs typeface="Arial"/>
              </a:rPr>
              <a:t>MAC src: 74-29-9C-E8-FF-55</a:t>
            </a:r>
          </a:p>
          <a:p>
            <a:pPr marL="38100">
              <a:lnSpc>
                <a:spcPts val="1415"/>
              </a:lnSpc>
              <a:spcBef>
                <a:spcPts val="100"/>
              </a:spcBef>
            </a:pPr>
            <a:r>
              <a:rPr lang="it-IT" sz="1200" spc="-5">
                <a:cs typeface="Arial"/>
              </a:rPr>
              <a:t>MAC dest: E6-E9-00-17-BB-4B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878275" y="4339587"/>
            <a:ext cx="1363980" cy="1128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37490" algn="ctr">
              <a:lnSpc>
                <a:spcPts val="3325"/>
              </a:lnSpc>
            </a:pP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  <a:p>
            <a:pPr marL="114300">
              <a:lnSpc>
                <a:spcPts val="1585"/>
              </a:lnSpc>
              <a:spcBef>
                <a:spcPts val="2190"/>
              </a:spcBef>
            </a:pPr>
            <a:r>
              <a:rPr sz="1400" spc="-5">
                <a:latin typeface="Calibri"/>
                <a:cs typeface="Calibri"/>
              </a:rPr>
              <a:t>111.111.111.111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85"/>
              </a:lnSpc>
            </a:pPr>
            <a:r>
              <a:rPr sz="1400" spc="-5">
                <a:latin typeface="Calibri"/>
                <a:cs typeface="Calibri"/>
              </a:rPr>
              <a:t>74-29-9C-E8-FF-55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694425" y="4510275"/>
            <a:ext cx="1443355" cy="1097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910">
              <a:lnSpc>
                <a:spcPts val="3325"/>
              </a:lnSpc>
            </a:pP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B</a:t>
            </a:r>
            <a:endParaRPr sz="2800">
              <a:latin typeface="Calibri"/>
              <a:cs typeface="Calibri"/>
            </a:endParaRPr>
          </a:p>
          <a:p>
            <a:pPr marL="13970">
              <a:lnSpc>
                <a:spcPts val="1585"/>
              </a:lnSpc>
              <a:spcBef>
                <a:spcPts val="1950"/>
              </a:spcBef>
            </a:pPr>
            <a:r>
              <a:rPr sz="1400" spc="-5">
                <a:latin typeface="Calibri"/>
                <a:cs typeface="Calibri"/>
              </a:rPr>
              <a:t>222.222.222.222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85"/>
              </a:lnSpc>
            </a:pPr>
            <a:r>
              <a:rPr sz="1400" spc="-5">
                <a:latin typeface="Calibri"/>
                <a:cs typeface="Calibri"/>
              </a:rPr>
              <a:t>49-BD-D2-C7-56-2A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575284" y="4632195"/>
            <a:ext cx="21907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070965" y="5606160"/>
            <a:ext cx="2562225" cy="86741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R="25400" algn="r">
              <a:lnSpc>
                <a:spcPts val="1510"/>
              </a:lnSpc>
              <a:spcBef>
                <a:spcPts val="30"/>
              </a:spcBef>
            </a:pPr>
            <a:r>
              <a:rPr sz="1400">
                <a:latin typeface="Calibri"/>
                <a:cs typeface="Calibri"/>
              </a:rPr>
              <a:t>222</a:t>
            </a:r>
            <a:r>
              <a:rPr sz="1400" spc="-5">
                <a:latin typeface="Calibri"/>
                <a:cs typeface="Calibri"/>
              </a:rPr>
              <a:t>.</a:t>
            </a:r>
            <a:r>
              <a:rPr sz="1400">
                <a:latin typeface="Calibri"/>
                <a:cs typeface="Calibri"/>
              </a:rPr>
              <a:t>222</a:t>
            </a:r>
            <a:r>
              <a:rPr sz="1400" spc="-5">
                <a:latin typeface="Calibri"/>
                <a:cs typeface="Calibri"/>
              </a:rPr>
              <a:t>.</a:t>
            </a:r>
            <a:r>
              <a:rPr sz="1400">
                <a:latin typeface="Calibri"/>
                <a:cs typeface="Calibri"/>
              </a:rPr>
              <a:t>222</a:t>
            </a:r>
            <a:r>
              <a:rPr sz="1400" spc="-5">
                <a:latin typeface="Calibri"/>
                <a:cs typeface="Calibri"/>
              </a:rPr>
              <a:t>.</a:t>
            </a:r>
            <a:r>
              <a:rPr sz="1400">
                <a:latin typeface="Calibri"/>
                <a:cs typeface="Calibri"/>
              </a:rPr>
              <a:t>220</a:t>
            </a:r>
          </a:p>
          <a:p>
            <a:pPr marR="5080" algn="r">
              <a:lnSpc>
                <a:spcPts val="1510"/>
              </a:lnSpc>
            </a:pPr>
            <a:r>
              <a:rPr sz="1400">
                <a:latin typeface="Calibri"/>
                <a:cs typeface="Calibri"/>
              </a:rPr>
              <a:t>1</a:t>
            </a:r>
            <a:r>
              <a:rPr sz="1400" spc="-10">
                <a:latin typeface="Calibri"/>
                <a:cs typeface="Calibri"/>
              </a:rPr>
              <a:t>A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23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 spc="-10">
                <a:latin typeface="Calibri"/>
                <a:cs typeface="Calibri"/>
              </a:rPr>
              <a:t>F</a:t>
            </a:r>
            <a:r>
              <a:rPr sz="1400">
                <a:latin typeface="Calibri"/>
                <a:cs typeface="Calibri"/>
              </a:rPr>
              <a:t>9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CD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06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9B</a:t>
            </a:r>
          </a:p>
          <a:p>
            <a:pPr marL="12700">
              <a:lnSpc>
                <a:spcPts val="1525"/>
              </a:lnSpc>
              <a:spcBef>
                <a:spcPts val="530"/>
              </a:spcBef>
            </a:pPr>
            <a:r>
              <a:rPr sz="1400" spc="-5">
                <a:latin typeface="Calibri"/>
                <a:cs typeface="Calibri"/>
              </a:rPr>
              <a:t>111.111.111.110</a:t>
            </a:r>
            <a:endParaRPr sz="1400">
              <a:latin typeface="Calibri"/>
              <a:cs typeface="Calibri"/>
            </a:endParaRPr>
          </a:p>
          <a:p>
            <a:pPr marL="19050">
              <a:lnSpc>
                <a:spcPts val="1525"/>
              </a:lnSpc>
            </a:pPr>
            <a:r>
              <a:rPr sz="1400" spc="-5">
                <a:latin typeface="Calibri"/>
                <a:cs typeface="Calibri"/>
              </a:rPr>
              <a:t>E6-E9-00-17-BB-4B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062121" y="6014592"/>
            <a:ext cx="1461770" cy="43180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12725">
              <a:lnSpc>
                <a:spcPts val="1585"/>
              </a:lnSpc>
              <a:spcBef>
                <a:spcPts val="30"/>
              </a:spcBef>
            </a:pPr>
            <a:r>
              <a:rPr sz="1400" spc="-5">
                <a:latin typeface="Calibri"/>
                <a:cs typeface="Calibri"/>
              </a:rPr>
              <a:t>111.111.111.112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85"/>
              </a:lnSpc>
            </a:pPr>
            <a:r>
              <a:rPr sz="1400" spc="-5">
                <a:latin typeface="Calibri"/>
                <a:cs typeface="Calibri"/>
              </a:rPr>
              <a:t>CC-49-DE-D0-AB-7D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376131" y="6166992"/>
            <a:ext cx="1381125" cy="419734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2225">
              <a:lnSpc>
                <a:spcPts val="1535"/>
              </a:lnSpc>
              <a:spcBef>
                <a:spcPts val="30"/>
              </a:spcBef>
            </a:pPr>
            <a:r>
              <a:rPr sz="1400" spc="-5">
                <a:latin typeface="Calibri"/>
                <a:cs typeface="Calibri"/>
              </a:rPr>
              <a:t>222.222.222.221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35"/>
              </a:lnSpc>
            </a:pPr>
            <a:r>
              <a:rPr sz="1400" spc="-5">
                <a:latin typeface="Calibri"/>
                <a:cs typeface="Calibri"/>
              </a:rPr>
              <a:t>88-B2-2F-54-1A-0F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4C1F76C-E0A6-48C6-8A20-70AA9CA11BA0}"/>
              </a:ext>
            </a:extLst>
          </p:cNvPr>
          <p:cNvSpPr/>
          <p:nvPr/>
        </p:nvSpPr>
        <p:spPr>
          <a:xfrm>
            <a:off x="4177518" y="1732759"/>
            <a:ext cx="6096000" cy="4719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>
              <a:lnSpc>
                <a:spcPts val="1415"/>
              </a:lnSpc>
              <a:spcBef>
                <a:spcPts val="100"/>
              </a:spcBef>
            </a:pPr>
            <a:r>
              <a:rPr lang="it-IT" sz="1600" spc="-5">
                <a:cs typeface="Arial"/>
              </a:rPr>
              <a:t> IP src  111.111.111.111</a:t>
            </a:r>
          </a:p>
          <a:p>
            <a:pPr marL="38100">
              <a:lnSpc>
                <a:spcPts val="1415"/>
              </a:lnSpc>
              <a:spcBef>
                <a:spcPts val="100"/>
              </a:spcBef>
            </a:pPr>
            <a:r>
              <a:rPr lang="it-IT" sz="1600" spc="-5">
                <a:cs typeface="Arial"/>
              </a:rPr>
              <a:t>   IP dest: 222.222.222.222</a:t>
            </a:r>
            <a:endParaRPr lang="en-US"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0104" y="106446"/>
            <a:ext cx="87636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>
                <a:solidFill>
                  <a:srgbClr val="000099"/>
                </a:solidFill>
                <a:latin typeface="Calibri"/>
                <a:cs typeface="Calibri"/>
              </a:rPr>
              <a:t>Routing to another subnet:</a:t>
            </a:r>
            <a:r>
              <a:rPr sz="4400" b="0" spc="-55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4400" b="0">
                <a:solidFill>
                  <a:srgbClr val="000099"/>
                </a:solidFill>
                <a:latin typeface="Calibri"/>
                <a:cs typeface="Calibri"/>
              </a:rPr>
              <a:t>addressing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3702" y="5340624"/>
            <a:ext cx="3234055" cy="0"/>
          </a:xfrm>
          <a:custGeom>
            <a:avLst/>
            <a:gdLst/>
            <a:ahLst/>
            <a:cxnLst/>
            <a:rect l="l" t="t" r="r" b="b"/>
            <a:pathLst>
              <a:path w="3234054">
                <a:moveTo>
                  <a:pt x="0" y="0"/>
                </a:moveTo>
                <a:lnTo>
                  <a:pt x="3233531" y="1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4057" y="4827731"/>
            <a:ext cx="828675" cy="1043940"/>
          </a:xfrm>
          <a:custGeom>
            <a:avLst/>
            <a:gdLst/>
            <a:ahLst/>
            <a:cxnLst/>
            <a:rect l="l" t="t" r="r" b="b"/>
            <a:pathLst>
              <a:path w="828675" h="1043939">
                <a:moveTo>
                  <a:pt x="504452" y="0"/>
                </a:moveTo>
                <a:lnTo>
                  <a:pt x="451902" y="3347"/>
                </a:lnTo>
                <a:lnTo>
                  <a:pt x="396705" y="14631"/>
                </a:lnTo>
                <a:lnTo>
                  <a:pt x="342344" y="31198"/>
                </a:lnTo>
                <a:lnTo>
                  <a:pt x="292301" y="50391"/>
                </a:lnTo>
                <a:lnTo>
                  <a:pt x="250056" y="69553"/>
                </a:lnTo>
                <a:lnTo>
                  <a:pt x="201734" y="98408"/>
                </a:lnTo>
                <a:lnTo>
                  <a:pt x="164928" y="131996"/>
                </a:lnTo>
                <a:lnTo>
                  <a:pt x="134545" y="173037"/>
                </a:lnTo>
                <a:lnTo>
                  <a:pt x="105495" y="224249"/>
                </a:lnTo>
                <a:lnTo>
                  <a:pt x="85552" y="266971"/>
                </a:lnTo>
                <a:lnTo>
                  <a:pt x="66283" y="316795"/>
                </a:lnTo>
                <a:lnTo>
                  <a:pt x="48360" y="370618"/>
                </a:lnTo>
                <a:lnTo>
                  <a:pt x="32457" y="425336"/>
                </a:lnTo>
                <a:lnTo>
                  <a:pt x="19246" y="477847"/>
                </a:lnTo>
                <a:lnTo>
                  <a:pt x="9400" y="525045"/>
                </a:lnTo>
                <a:lnTo>
                  <a:pt x="1410" y="586564"/>
                </a:lnTo>
                <a:lnTo>
                  <a:pt x="0" y="642544"/>
                </a:lnTo>
                <a:lnTo>
                  <a:pt x="3290" y="695905"/>
                </a:lnTo>
                <a:lnTo>
                  <a:pt x="9400" y="749568"/>
                </a:lnTo>
                <a:lnTo>
                  <a:pt x="18239" y="807495"/>
                </a:lnTo>
                <a:lnTo>
                  <a:pt x="30604" y="867335"/>
                </a:lnTo>
                <a:lnTo>
                  <a:pt x="45945" y="922543"/>
                </a:lnTo>
                <a:lnTo>
                  <a:pt x="63714" y="966571"/>
                </a:lnTo>
                <a:lnTo>
                  <a:pt x="105182" y="1020956"/>
                </a:lnTo>
                <a:lnTo>
                  <a:pt x="159810" y="1043919"/>
                </a:lnTo>
                <a:lnTo>
                  <a:pt x="193365" y="1041652"/>
                </a:lnTo>
                <a:lnTo>
                  <a:pt x="230837" y="1029819"/>
                </a:lnTo>
                <a:lnTo>
                  <a:pt x="273322" y="1015366"/>
                </a:lnTo>
                <a:lnTo>
                  <a:pt x="321918" y="1005245"/>
                </a:lnTo>
                <a:lnTo>
                  <a:pt x="368304" y="1003638"/>
                </a:lnTo>
                <a:lnTo>
                  <a:pt x="542390" y="1003638"/>
                </a:lnTo>
                <a:lnTo>
                  <a:pt x="575108" y="997725"/>
                </a:lnTo>
                <a:lnTo>
                  <a:pt x="622555" y="979311"/>
                </a:lnTo>
                <a:lnTo>
                  <a:pt x="663265" y="954351"/>
                </a:lnTo>
                <a:lnTo>
                  <a:pt x="698961" y="919924"/>
                </a:lnTo>
                <a:lnTo>
                  <a:pt x="731367" y="873109"/>
                </a:lnTo>
                <a:lnTo>
                  <a:pt x="752586" y="832735"/>
                </a:lnTo>
                <a:lnTo>
                  <a:pt x="773550" y="785019"/>
                </a:lnTo>
                <a:lnTo>
                  <a:pt x="792889" y="732111"/>
                </a:lnTo>
                <a:lnTo>
                  <a:pt x="809234" y="676159"/>
                </a:lnTo>
                <a:lnTo>
                  <a:pt x="821214" y="619313"/>
                </a:lnTo>
                <a:lnTo>
                  <a:pt x="827462" y="563719"/>
                </a:lnTo>
                <a:lnTo>
                  <a:pt x="828383" y="515599"/>
                </a:lnTo>
                <a:lnTo>
                  <a:pt x="826132" y="465130"/>
                </a:lnTo>
                <a:lnTo>
                  <a:pt x="820709" y="413647"/>
                </a:lnTo>
                <a:lnTo>
                  <a:pt x="812114" y="362483"/>
                </a:lnTo>
                <a:lnTo>
                  <a:pt x="800347" y="312972"/>
                </a:lnTo>
                <a:lnTo>
                  <a:pt x="785409" y="266450"/>
                </a:lnTo>
                <a:lnTo>
                  <a:pt x="767298" y="224249"/>
                </a:lnTo>
                <a:lnTo>
                  <a:pt x="741170" y="177961"/>
                </a:lnTo>
                <a:lnTo>
                  <a:pt x="709517" y="132896"/>
                </a:lnTo>
                <a:lnTo>
                  <a:pt x="673501" y="91174"/>
                </a:lnTo>
                <a:lnTo>
                  <a:pt x="634281" y="54912"/>
                </a:lnTo>
                <a:lnTo>
                  <a:pt x="593019" y="26230"/>
                </a:lnTo>
                <a:lnTo>
                  <a:pt x="550875" y="7246"/>
                </a:lnTo>
                <a:lnTo>
                  <a:pt x="504452" y="0"/>
                </a:lnTo>
                <a:close/>
              </a:path>
              <a:path w="828675" h="1043939">
                <a:moveTo>
                  <a:pt x="542390" y="1003638"/>
                </a:moveTo>
                <a:lnTo>
                  <a:pt x="368304" y="1003638"/>
                </a:lnTo>
                <a:lnTo>
                  <a:pt x="476359" y="1007488"/>
                </a:lnTo>
                <a:lnTo>
                  <a:pt x="529122" y="1006035"/>
                </a:lnTo>
                <a:lnTo>
                  <a:pt x="542390" y="1003638"/>
                </a:lnTo>
                <a:close/>
              </a:path>
            </a:pathLst>
          </a:custGeom>
          <a:solidFill>
            <a:srgbClr val="9CE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34369" y="4787483"/>
            <a:ext cx="438150" cy="230504"/>
          </a:xfrm>
          <a:custGeom>
            <a:avLst/>
            <a:gdLst/>
            <a:ahLst/>
            <a:cxnLst/>
            <a:rect l="l" t="t" r="r" b="b"/>
            <a:pathLst>
              <a:path w="438150" h="230504">
                <a:moveTo>
                  <a:pt x="0" y="0"/>
                </a:moveTo>
                <a:lnTo>
                  <a:pt x="438150" y="23018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6935" y="5732044"/>
            <a:ext cx="283210" cy="54610"/>
          </a:xfrm>
          <a:custGeom>
            <a:avLst/>
            <a:gdLst/>
            <a:ahLst/>
            <a:cxnLst/>
            <a:rect l="l" t="t" r="r" b="b"/>
            <a:pathLst>
              <a:path w="283210" h="54610">
                <a:moveTo>
                  <a:pt x="0" y="54447"/>
                </a:moveTo>
                <a:lnTo>
                  <a:pt x="28303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4182" y="5842808"/>
            <a:ext cx="76200" cy="163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10543" y="4860507"/>
            <a:ext cx="76200" cy="248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80607" y="5427247"/>
            <a:ext cx="76200" cy="621030"/>
          </a:xfrm>
          <a:custGeom>
            <a:avLst/>
            <a:gdLst/>
            <a:ahLst/>
            <a:cxnLst/>
            <a:rect l="l" t="t" r="r" b="b"/>
            <a:pathLst>
              <a:path w="76200" h="621029">
                <a:moveTo>
                  <a:pt x="42862" y="63499"/>
                </a:moveTo>
                <a:lnTo>
                  <a:pt x="33337" y="63499"/>
                </a:lnTo>
                <a:lnTo>
                  <a:pt x="33337" y="620503"/>
                </a:lnTo>
                <a:lnTo>
                  <a:pt x="42862" y="620503"/>
                </a:lnTo>
                <a:lnTo>
                  <a:pt x="42862" y="63499"/>
                </a:lnTo>
                <a:close/>
              </a:path>
              <a:path w="76200" h="621029">
                <a:moveTo>
                  <a:pt x="38100" y="0"/>
                </a:moveTo>
                <a:lnTo>
                  <a:pt x="0" y="76199"/>
                </a:lnTo>
                <a:lnTo>
                  <a:pt x="33337" y="76199"/>
                </a:lnTo>
                <a:lnTo>
                  <a:pt x="33337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621029">
                <a:moveTo>
                  <a:pt x="69850" y="63499"/>
                </a:moveTo>
                <a:lnTo>
                  <a:pt x="42862" y="63499"/>
                </a:lnTo>
                <a:lnTo>
                  <a:pt x="42862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71298" y="5417720"/>
            <a:ext cx="76182" cy="220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15932" y="4787482"/>
            <a:ext cx="450850" cy="317500"/>
          </a:xfrm>
          <a:custGeom>
            <a:avLst/>
            <a:gdLst/>
            <a:ahLst/>
            <a:cxnLst/>
            <a:rect l="l" t="t" r="r" b="b"/>
            <a:pathLst>
              <a:path w="450850" h="317500">
                <a:moveTo>
                  <a:pt x="0" y="317500"/>
                </a:moveTo>
                <a:lnTo>
                  <a:pt x="45085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56671" y="5684420"/>
            <a:ext cx="267335" cy="201295"/>
          </a:xfrm>
          <a:custGeom>
            <a:avLst/>
            <a:gdLst/>
            <a:ahLst/>
            <a:cxnLst/>
            <a:rect l="l" t="t" r="r" b="b"/>
            <a:pathLst>
              <a:path w="267334" h="201295">
                <a:moveTo>
                  <a:pt x="267105" y="200926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81961" y="4831110"/>
            <a:ext cx="755015" cy="1055370"/>
          </a:xfrm>
          <a:custGeom>
            <a:avLst/>
            <a:gdLst/>
            <a:ahLst/>
            <a:cxnLst/>
            <a:rect l="l" t="t" r="r" b="b"/>
            <a:pathLst>
              <a:path w="755015" h="1055370">
                <a:moveTo>
                  <a:pt x="459729" y="0"/>
                </a:moveTo>
                <a:lnTo>
                  <a:pt x="411847" y="3381"/>
                </a:lnTo>
                <a:lnTo>
                  <a:pt x="361555" y="14783"/>
                </a:lnTo>
                <a:lnTo>
                  <a:pt x="312024" y="31522"/>
                </a:lnTo>
                <a:lnTo>
                  <a:pt x="266426" y="50914"/>
                </a:lnTo>
                <a:lnTo>
                  <a:pt x="227935" y="70275"/>
                </a:lnTo>
                <a:lnTo>
                  <a:pt x="183906" y="99429"/>
                </a:lnTo>
                <a:lnTo>
                  <a:pt x="150370" y="133366"/>
                </a:lnTo>
                <a:lnTo>
                  <a:pt x="122687" y="174833"/>
                </a:lnTo>
                <a:lnTo>
                  <a:pt x="96218" y="226578"/>
                </a:lnTo>
                <a:lnTo>
                  <a:pt x="78047" y="269744"/>
                </a:lnTo>
                <a:lnTo>
                  <a:pt x="60490" y="320085"/>
                </a:lnTo>
                <a:lnTo>
                  <a:pt x="44160" y="374467"/>
                </a:lnTo>
                <a:lnTo>
                  <a:pt x="29669" y="429754"/>
                </a:lnTo>
                <a:lnTo>
                  <a:pt x="17631" y="482809"/>
                </a:lnTo>
                <a:lnTo>
                  <a:pt x="8660" y="530498"/>
                </a:lnTo>
                <a:lnTo>
                  <a:pt x="2302" y="580766"/>
                </a:lnTo>
                <a:lnTo>
                  <a:pt x="0" y="627075"/>
                </a:lnTo>
                <a:lnTo>
                  <a:pt x="877" y="670935"/>
                </a:lnTo>
                <a:lnTo>
                  <a:pt x="4056" y="713857"/>
                </a:lnTo>
                <a:lnTo>
                  <a:pt x="8660" y="757353"/>
                </a:lnTo>
                <a:lnTo>
                  <a:pt x="16715" y="815881"/>
                </a:lnTo>
                <a:lnTo>
                  <a:pt x="27981" y="876343"/>
                </a:lnTo>
                <a:lnTo>
                  <a:pt x="41959" y="932124"/>
                </a:lnTo>
                <a:lnTo>
                  <a:pt x="58150" y="976610"/>
                </a:lnTo>
                <a:lnTo>
                  <a:pt x="95933" y="1031559"/>
                </a:lnTo>
                <a:lnTo>
                  <a:pt x="145707" y="1054760"/>
                </a:lnTo>
                <a:lnTo>
                  <a:pt x="176281" y="1052471"/>
                </a:lnTo>
                <a:lnTo>
                  <a:pt x="210423" y="1040514"/>
                </a:lnTo>
                <a:lnTo>
                  <a:pt x="249134" y="1025912"/>
                </a:lnTo>
                <a:lnTo>
                  <a:pt x="293412" y="1015685"/>
                </a:lnTo>
                <a:lnTo>
                  <a:pt x="335677" y="1014061"/>
                </a:lnTo>
                <a:lnTo>
                  <a:pt x="494296" y="1014061"/>
                </a:lnTo>
                <a:lnTo>
                  <a:pt x="524106" y="1008087"/>
                </a:lnTo>
                <a:lnTo>
                  <a:pt x="567338" y="989482"/>
                </a:lnTo>
                <a:lnTo>
                  <a:pt x="604431" y="964263"/>
                </a:lnTo>
                <a:lnTo>
                  <a:pt x="636955" y="929478"/>
                </a:lnTo>
                <a:lnTo>
                  <a:pt x="666482" y="882177"/>
                </a:lnTo>
                <a:lnTo>
                  <a:pt x="685816" y="841383"/>
                </a:lnTo>
                <a:lnTo>
                  <a:pt x="704917" y="793172"/>
                </a:lnTo>
                <a:lnTo>
                  <a:pt x="722538" y="739715"/>
                </a:lnTo>
                <a:lnTo>
                  <a:pt x="737431" y="683182"/>
                </a:lnTo>
                <a:lnTo>
                  <a:pt x="748347" y="625744"/>
                </a:lnTo>
                <a:lnTo>
                  <a:pt x="754040" y="569573"/>
                </a:lnTo>
                <a:lnTo>
                  <a:pt x="754879" y="520954"/>
                </a:lnTo>
                <a:lnTo>
                  <a:pt x="752828" y="469961"/>
                </a:lnTo>
                <a:lnTo>
                  <a:pt x="747887" y="417942"/>
                </a:lnTo>
                <a:lnTo>
                  <a:pt x="740056" y="366247"/>
                </a:lnTo>
                <a:lnTo>
                  <a:pt x="729335" y="316222"/>
                </a:lnTo>
                <a:lnTo>
                  <a:pt x="715723" y="269216"/>
                </a:lnTo>
                <a:lnTo>
                  <a:pt x="699222" y="226578"/>
                </a:lnTo>
                <a:lnTo>
                  <a:pt x="675414" y="179809"/>
                </a:lnTo>
                <a:lnTo>
                  <a:pt x="646574" y="134276"/>
                </a:lnTo>
                <a:lnTo>
                  <a:pt x="613758" y="92120"/>
                </a:lnTo>
                <a:lnTo>
                  <a:pt x="578023" y="55482"/>
                </a:lnTo>
                <a:lnTo>
                  <a:pt x="540427" y="26502"/>
                </a:lnTo>
                <a:lnTo>
                  <a:pt x="502027" y="7321"/>
                </a:lnTo>
                <a:lnTo>
                  <a:pt x="459729" y="0"/>
                </a:lnTo>
                <a:close/>
              </a:path>
              <a:path w="755015" h="1055370">
                <a:moveTo>
                  <a:pt x="494296" y="1014061"/>
                </a:moveTo>
                <a:lnTo>
                  <a:pt x="335677" y="1014061"/>
                </a:lnTo>
                <a:lnTo>
                  <a:pt x="434131" y="1017951"/>
                </a:lnTo>
                <a:lnTo>
                  <a:pt x="482207" y="1016484"/>
                </a:lnTo>
                <a:lnTo>
                  <a:pt x="494296" y="1014061"/>
                </a:lnTo>
                <a:close/>
              </a:path>
            </a:pathLst>
          </a:custGeom>
          <a:solidFill>
            <a:srgbClr val="9CE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56912" y="5269288"/>
            <a:ext cx="255587" cy="1341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56912" y="5269288"/>
            <a:ext cx="255904" cy="134620"/>
          </a:xfrm>
          <a:custGeom>
            <a:avLst/>
            <a:gdLst/>
            <a:ahLst/>
            <a:cxnLst/>
            <a:rect l="l" t="t" r="r" b="b"/>
            <a:pathLst>
              <a:path w="255904" h="134620">
                <a:moveTo>
                  <a:pt x="255587" y="0"/>
                </a:moveTo>
                <a:lnTo>
                  <a:pt x="255587" y="134168"/>
                </a:lnTo>
                <a:lnTo>
                  <a:pt x="0" y="134168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01867" y="5269288"/>
            <a:ext cx="255586" cy="1407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01867" y="5269288"/>
            <a:ext cx="255904" cy="140970"/>
          </a:xfrm>
          <a:custGeom>
            <a:avLst/>
            <a:gdLst/>
            <a:ahLst/>
            <a:cxnLst/>
            <a:rect l="l" t="t" r="r" b="b"/>
            <a:pathLst>
              <a:path w="255904" h="140970">
                <a:moveTo>
                  <a:pt x="255587" y="0"/>
                </a:moveTo>
                <a:lnTo>
                  <a:pt x="255587" y="140795"/>
                </a:lnTo>
                <a:lnTo>
                  <a:pt x="0" y="140795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08153" y="5211724"/>
            <a:ext cx="901096" cy="3276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08152" y="5211724"/>
            <a:ext cx="901700" cy="328295"/>
          </a:xfrm>
          <a:custGeom>
            <a:avLst/>
            <a:gdLst/>
            <a:ahLst/>
            <a:cxnLst/>
            <a:rect l="l" t="t" r="r" b="b"/>
            <a:pathLst>
              <a:path w="901700" h="328295">
                <a:moveTo>
                  <a:pt x="901005" y="775"/>
                </a:moveTo>
                <a:lnTo>
                  <a:pt x="901097" y="173009"/>
                </a:lnTo>
                <a:lnTo>
                  <a:pt x="864289" y="228635"/>
                </a:lnTo>
                <a:lnTo>
                  <a:pt x="831960" y="251201"/>
                </a:lnTo>
                <a:lnTo>
                  <a:pt x="792519" y="270489"/>
                </a:lnTo>
                <a:lnTo>
                  <a:pt x="747595" y="286665"/>
                </a:lnTo>
                <a:lnTo>
                  <a:pt x="698819" y="299897"/>
                </a:lnTo>
                <a:lnTo>
                  <a:pt x="647818" y="310349"/>
                </a:lnTo>
                <a:lnTo>
                  <a:pt x="596222" y="318187"/>
                </a:lnTo>
                <a:lnTo>
                  <a:pt x="545660" y="323578"/>
                </a:lnTo>
                <a:lnTo>
                  <a:pt x="497761" y="326687"/>
                </a:lnTo>
                <a:lnTo>
                  <a:pt x="454155" y="327681"/>
                </a:lnTo>
                <a:lnTo>
                  <a:pt x="410371" y="326710"/>
                </a:lnTo>
                <a:lnTo>
                  <a:pt x="361991" y="323691"/>
                </a:lnTo>
                <a:lnTo>
                  <a:pt x="310718" y="318432"/>
                </a:lnTo>
                <a:lnTo>
                  <a:pt x="258258" y="310741"/>
                </a:lnTo>
                <a:lnTo>
                  <a:pt x="206313" y="300429"/>
                </a:lnTo>
                <a:lnTo>
                  <a:pt x="156589" y="287304"/>
                </a:lnTo>
                <a:lnTo>
                  <a:pt x="110789" y="271176"/>
                </a:lnTo>
                <a:lnTo>
                  <a:pt x="70618" y="251853"/>
                </a:lnTo>
                <a:lnTo>
                  <a:pt x="37779" y="229146"/>
                </a:lnTo>
                <a:lnTo>
                  <a:pt x="917" y="172812"/>
                </a:lnTo>
                <a:lnTo>
                  <a:pt x="872" y="133356"/>
                </a:lnTo>
                <a:lnTo>
                  <a:pt x="458" y="86406"/>
                </a:lnTo>
                <a:lnTo>
                  <a:pt x="45" y="39455"/>
                </a:lnTo>
                <a:lnTo>
                  <a:pt x="0" y="0"/>
                </a:lnTo>
                <a:lnTo>
                  <a:pt x="18815" y="28755"/>
                </a:lnTo>
                <a:lnTo>
                  <a:pt x="48498" y="54520"/>
                </a:lnTo>
                <a:lnTo>
                  <a:pt x="87139" y="77287"/>
                </a:lnTo>
                <a:lnTo>
                  <a:pt x="132828" y="97047"/>
                </a:lnTo>
                <a:lnTo>
                  <a:pt x="183658" y="113794"/>
                </a:lnTo>
                <a:lnTo>
                  <a:pt x="237717" y="127520"/>
                </a:lnTo>
                <a:lnTo>
                  <a:pt x="293098" y="138218"/>
                </a:lnTo>
                <a:lnTo>
                  <a:pt x="347891" y="145879"/>
                </a:lnTo>
                <a:lnTo>
                  <a:pt x="400187" y="150497"/>
                </a:lnTo>
                <a:lnTo>
                  <a:pt x="448077" y="152064"/>
                </a:lnTo>
                <a:lnTo>
                  <a:pt x="491546" y="151147"/>
                </a:lnTo>
                <a:lnTo>
                  <a:pt x="539046" y="148208"/>
                </a:lnTo>
                <a:lnTo>
                  <a:pt x="589081" y="143063"/>
                </a:lnTo>
                <a:lnTo>
                  <a:pt x="640154" y="135531"/>
                </a:lnTo>
                <a:lnTo>
                  <a:pt x="690768" y="125433"/>
                </a:lnTo>
                <a:lnTo>
                  <a:pt x="739426" y="112585"/>
                </a:lnTo>
                <a:lnTo>
                  <a:pt x="784632" y="96808"/>
                </a:lnTo>
                <a:lnTo>
                  <a:pt x="824890" y="77920"/>
                </a:lnTo>
                <a:lnTo>
                  <a:pt x="858703" y="55739"/>
                </a:lnTo>
                <a:lnTo>
                  <a:pt x="884573" y="30084"/>
                </a:lnTo>
                <a:lnTo>
                  <a:pt x="901005" y="775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08621" y="5038253"/>
            <a:ext cx="900430" cy="324485"/>
          </a:xfrm>
          <a:custGeom>
            <a:avLst/>
            <a:gdLst/>
            <a:ahLst/>
            <a:cxnLst/>
            <a:rect l="l" t="t" r="r" b="b"/>
            <a:pathLst>
              <a:path w="900429" h="324485">
                <a:moveTo>
                  <a:pt x="450027" y="0"/>
                </a:moveTo>
                <a:lnTo>
                  <a:pt x="383525" y="1758"/>
                </a:lnTo>
                <a:lnTo>
                  <a:pt x="320053" y="6867"/>
                </a:lnTo>
                <a:lnTo>
                  <a:pt x="260307" y="15076"/>
                </a:lnTo>
                <a:lnTo>
                  <a:pt x="204982" y="26133"/>
                </a:lnTo>
                <a:lnTo>
                  <a:pt x="154776" y="39787"/>
                </a:lnTo>
                <a:lnTo>
                  <a:pt x="110384" y="55789"/>
                </a:lnTo>
                <a:lnTo>
                  <a:pt x="72502" y="73885"/>
                </a:lnTo>
                <a:lnTo>
                  <a:pt x="19053" y="115363"/>
                </a:lnTo>
                <a:lnTo>
                  <a:pt x="0" y="162212"/>
                </a:lnTo>
                <a:lnTo>
                  <a:pt x="4879" y="186182"/>
                </a:lnTo>
                <a:lnTo>
                  <a:pt x="41826" y="230596"/>
                </a:lnTo>
                <a:lnTo>
                  <a:pt x="110384" y="268634"/>
                </a:lnTo>
                <a:lnTo>
                  <a:pt x="154776" y="284636"/>
                </a:lnTo>
                <a:lnTo>
                  <a:pt x="204982" y="298290"/>
                </a:lnTo>
                <a:lnTo>
                  <a:pt x="260307" y="309347"/>
                </a:lnTo>
                <a:lnTo>
                  <a:pt x="320053" y="317556"/>
                </a:lnTo>
                <a:lnTo>
                  <a:pt x="383525" y="322665"/>
                </a:lnTo>
                <a:lnTo>
                  <a:pt x="450027" y="324424"/>
                </a:lnTo>
                <a:lnTo>
                  <a:pt x="516528" y="322665"/>
                </a:lnTo>
                <a:lnTo>
                  <a:pt x="580001" y="317556"/>
                </a:lnTo>
                <a:lnTo>
                  <a:pt x="639747" y="309347"/>
                </a:lnTo>
                <a:lnTo>
                  <a:pt x="695072" y="298290"/>
                </a:lnTo>
                <a:lnTo>
                  <a:pt x="745278" y="284636"/>
                </a:lnTo>
                <a:lnTo>
                  <a:pt x="789671" y="268634"/>
                </a:lnTo>
                <a:lnTo>
                  <a:pt x="827553" y="250538"/>
                </a:lnTo>
                <a:lnTo>
                  <a:pt x="881001" y="209060"/>
                </a:lnTo>
                <a:lnTo>
                  <a:pt x="900055" y="162212"/>
                </a:lnTo>
                <a:lnTo>
                  <a:pt x="895175" y="138241"/>
                </a:lnTo>
                <a:lnTo>
                  <a:pt x="858228" y="93827"/>
                </a:lnTo>
                <a:lnTo>
                  <a:pt x="789671" y="55789"/>
                </a:lnTo>
                <a:lnTo>
                  <a:pt x="745278" y="39787"/>
                </a:lnTo>
                <a:lnTo>
                  <a:pt x="695072" y="26133"/>
                </a:lnTo>
                <a:lnTo>
                  <a:pt x="639747" y="15076"/>
                </a:lnTo>
                <a:lnTo>
                  <a:pt x="580001" y="6867"/>
                </a:lnTo>
                <a:lnTo>
                  <a:pt x="516528" y="1758"/>
                </a:lnTo>
                <a:lnTo>
                  <a:pt x="450027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08621" y="5038253"/>
            <a:ext cx="900430" cy="324485"/>
          </a:xfrm>
          <a:custGeom>
            <a:avLst/>
            <a:gdLst/>
            <a:ahLst/>
            <a:cxnLst/>
            <a:rect l="l" t="t" r="r" b="b"/>
            <a:pathLst>
              <a:path w="900429" h="324485">
                <a:moveTo>
                  <a:pt x="0" y="162212"/>
                </a:moveTo>
                <a:lnTo>
                  <a:pt x="19053" y="115363"/>
                </a:lnTo>
                <a:lnTo>
                  <a:pt x="72502" y="73885"/>
                </a:lnTo>
                <a:lnTo>
                  <a:pt x="110384" y="55789"/>
                </a:lnTo>
                <a:lnTo>
                  <a:pt x="154776" y="39787"/>
                </a:lnTo>
                <a:lnTo>
                  <a:pt x="204982" y="26133"/>
                </a:lnTo>
                <a:lnTo>
                  <a:pt x="260307" y="15076"/>
                </a:lnTo>
                <a:lnTo>
                  <a:pt x="320053" y="6867"/>
                </a:lnTo>
                <a:lnTo>
                  <a:pt x="383525" y="1758"/>
                </a:lnTo>
                <a:lnTo>
                  <a:pt x="450027" y="0"/>
                </a:lnTo>
                <a:lnTo>
                  <a:pt x="516529" y="1758"/>
                </a:lnTo>
                <a:lnTo>
                  <a:pt x="580001" y="6867"/>
                </a:lnTo>
                <a:lnTo>
                  <a:pt x="639747" y="15076"/>
                </a:lnTo>
                <a:lnTo>
                  <a:pt x="695072" y="26133"/>
                </a:lnTo>
                <a:lnTo>
                  <a:pt x="745278" y="39787"/>
                </a:lnTo>
                <a:lnTo>
                  <a:pt x="789670" y="55789"/>
                </a:lnTo>
                <a:lnTo>
                  <a:pt x="827552" y="73885"/>
                </a:lnTo>
                <a:lnTo>
                  <a:pt x="881001" y="115363"/>
                </a:lnTo>
                <a:lnTo>
                  <a:pt x="900055" y="162212"/>
                </a:lnTo>
                <a:lnTo>
                  <a:pt x="895175" y="186182"/>
                </a:lnTo>
                <a:lnTo>
                  <a:pt x="858228" y="230596"/>
                </a:lnTo>
                <a:lnTo>
                  <a:pt x="789670" y="268634"/>
                </a:lnTo>
                <a:lnTo>
                  <a:pt x="745278" y="284636"/>
                </a:lnTo>
                <a:lnTo>
                  <a:pt x="695072" y="298290"/>
                </a:lnTo>
                <a:lnTo>
                  <a:pt x="639747" y="309347"/>
                </a:lnTo>
                <a:lnTo>
                  <a:pt x="580001" y="317556"/>
                </a:lnTo>
                <a:lnTo>
                  <a:pt x="516529" y="322665"/>
                </a:lnTo>
                <a:lnTo>
                  <a:pt x="450027" y="324424"/>
                </a:lnTo>
                <a:lnTo>
                  <a:pt x="383525" y="322665"/>
                </a:lnTo>
                <a:lnTo>
                  <a:pt x="320053" y="317556"/>
                </a:lnTo>
                <a:lnTo>
                  <a:pt x="260307" y="309347"/>
                </a:lnTo>
                <a:lnTo>
                  <a:pt x="204982" y="298290"/>
                </a:lnTo>
                <a:lnTo>
                  <a:pt x="154776" y="284636"/>
                </a:lnTo>
                <a:lnTo>
                  <a:pt x="110384" y="268634"/>
                </a:lnTo>
                <a:lnTo>
                  <a:pt x="72502" y="250538"/>
                </a:lnTo>
                <a:lnTo>
                  <a:pt x="19053" y="209060"/>
                </a:lnTo>
                <a:lnTo>
                  <a:pt x="0" y="16221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59277" y="5079488"/>
            <a:ext cx="600075" cy="133985"/>
          </a:xfrm>
          <a:custGeom>
            <a:avLst/>
            <a:gdLst/>
            <a:ahLst/>
            <a:cxnLst/>
            <a:rect l="l" t="t" r="r" b="b"/>
            <a:pathLst>
              <a:path w="600075" h="133985">
                <a:moveTo>
                  <a:pt x="250100" y="58110"/>
                </a:moveTo>
                <a:lnTo>
                  <a:pt x="117000" y="58110"/>
                </a:lnTo>
                <a:lnTo>
                  <a:pt x="295120" y="133440"/>
                </a:lnTo>
                <a:lnTo>
                  <a:pt x="439975" y="78296"/>
                </a:lnTo>
                <a:lnTo>
                  <a:pt x="298115" y="78296"/>
                </a:lnTo>
                <a:lnTo>
                  <a:pt x="250100" y="58110"/>
                </a:lnTo>
                <a:close/>
              </a:path>
              <a:path w="600075" h="133985">
                <a:moveTo>
                  <a:pt x="481928" y="0"/>
                </a:moveTo>
                <a:lnTo>
                  <a:pt x="298115" y="78296"/>
                </a:lnTo>
                <a:lnTo>
                  <a:pt x="439975" y="78296"/>
                </a:lnTo>
                <a:lnTo>
                  <a:pt x="489493" y="59446"/>
                </a:lnTo>
                <a:lnTo>
                  <a:pt x="533698" y="59446"/>
                </a:lnTo>
                <a:lnTo>
                  <a:pt x="599451" y="30427"/>
                </a:lnTo>
                <a:lnTo>
                  <a:pt x="481928" y="0"/>
                </a:lnTo>
                <a:close/>
              </a:path>
              <a:path w="600075" h="133985">
                <a:moveTo>
                  <a:pt x="117000" y="2151"/>
                </a:moveTo>
                <a:lnTo>
                  <a:pt x="0" y="34955"/>
                </a:lnTo>
                <a:lnTo>
                  <a:pt x="80072" y="68872"/>
                </a:lnTo>
                <a:lnTo>
                  <a:pt x="117000" y="58110"/>
                </a:lnTo>
                <a:lnTo>
                  <a:pt x="250100" y="58110"/>
                </a:lnTo>
                <a:lnTo>
                  <a:pt x="117000" y="2151"/>
                </a:lnTo>
                <a:close/>
              </a:path>
              <a:path w="600075" h="133985">
                <a:moveTo>
                  <a:pt x="533698" y="59446"/>
                </a:moveTo>
                <a:lnTo>
                  <a:pt x="489493" y="59446"/>
                </a:lnTo>
                <a:lnTo>
                  <a:pt x="512339" y="68872"/>
                </a:lnTo>
                <a:lnTo>
                  <a:pt x="533698" y="59446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1622" y="5193630"/>
            <a:ext cx="224154" cy="114935"/>
          </a:xfrm>
          <a:custGeom>
            <a:avLst/>
            <a:gdLst/>
            <a:ahLst/>
            <a:cxnLst/>
            <a:rect l="l" t="t" r="r" b="b"/>
            <a:pathLst>
              <a:path w="224154" h="114935">
                <a:moveTo>
                  <a:pt x="2696" y="0"/>
                </a:moveTo>
                <a:lnTo>
                  <a:pt x="0" y="57443"/>
                </a:lnTo>
                <a:lnTo>
                  <a:pt x="146960" y="114885"/>
                </a:lnTo>
                <a:lnTo>
                  <a:pt x="223810" y="88168"/>
                </a:lnTo>
                <a:lnTo>
                  <a:pt x="2696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41750" y="5193630"/>
            <a:ext cx="220345" cy="113664"/>
          </a:xfrm>
          <a:custGeom>
            <a:avLst/>
            <a:gdLst/>
            <a:ahLst/>
            <a:cxnLst/>
            <a:rect l="l" t="t" r="r" b="b"/>
            <a:pathLst>
              <a:path w="220345" h="113664">
                <a:moveTo>
                  <a:pt x="218417" y="0"/>
                </a:moveTo>
                <a:lnTo>
                  <a:pt x="0" y="88168"/>
                </a:lnTo>
                <a:lnTo>
                  <a:pt x="74154" y="113549"/>
                </a:lnTo>
                <a:lnTo>
                  <a:pt x="219765" y="60114"/>
                </a:lnTo>
                <a:lnTo>
                  <a:pt x="218417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8042" y="5137524"/>
            <a:ext cx="478155" cy="180340"/>
          </a:xfrm>
          <a:custGeom>
            <a:avLst/>
            <a:gdLst/>
            <a:ahLst/>
            <a:cxnLst/>
            <a:rect l="l" t="t" r="r" b="b"/>
            <a:pathLst>
              <a:path w="478154" h="180339">
                <a:moveTo>
                  <a:pt x="14704" y="7159"/>
                </a:moveTo>
                <a:lnTo>
                  <a:pt x="141403" y="57443"/>
                </a:lnTo>
                <a:lnTo>
                  <a:pt x="141626" y="71553"/>
                </a:lnTo>
                <a:lnTo>
                  <a:pt x="142609" y="100775"/>
                </a:lnTo>
                <a:lnTo>
                  <a:pt x="142833" y="114885"/>
                </a:lnTo>
                <a:lnTo>
                  <a:pt x="0" y="169184"/>
                </a:lnTo>
                <a:lnTo>
                  <a:pt x="32917" y="180343"/>
                </a:lnTo>
                <a:lnTo>
                  <a:pt x="239201" y="94847"/>
                </a:lnTo>
                <a:lnTo>
                  <a:pt x="337081" y="94847"/>
                </a:lnTo>
                <a:lnTo>
                  <a:pt x="337406" y="75200"/>
                </a:lnTo>
                <a:lnTo>
                  <a:pt x="237689" y="75200"/>
                </a:lnTo>
                <a:lnTo>
                  <a:pt x="79631" y="9351"/>
                </a:lnTo>
                <a:lnTo>
                  <a:pt x="20783" y="9351"/>
                </a:lnTo>
                <a:lnTo>
                  <a:pt x="18757" y="8620"/>
                </a:lnTo>
                <a:lnTo>
                  <a:pt x="14930" y="7180"/>
                </a:lnTo>
                <a:lnTo>
                  <a:pt x="14704" y="7159"/>
                </a:lnTo>
                <a:close/>
              </a:path>
              <a:path w="478154" h="180339">
                <a:moveTo>
                  <a:pt x="337081" y="94847"/>
                </a:moveTo>
                <a:lnTo>
                  <a:pt x="239201" y="94847"/>
                </a:lnTo>
                <a:lnTo>
                  <a:pt x="441440" y="179007"/>
                </a:lnTo>
                <a:lnTo>
                  <a:pt x="477843" y="170992"/>
                </a:lnTo>
                <a:lnTo>
                  <a:pt x="336753" y="114722"/>
                </a:lnTo>
                <a:lnTo>
                  <a:pt x="337081" y="94847"/>
                </a:lnTo>
                <a:close/>
              </a:path>
              <a:path w="478154" h="180339">
                <a:moveTo>
                  <a:pt x="430654" y="0"/>
                </a:moveTo>
                <a:lnTo>
                  <a:pt x="237689" y="75200"/>
                </a:lnTo>
                <a:lnTo>
                  <a:pt x="337406" y="75200"/>
                </a:lnTo>
                <a:lnTo>
                  <a:pt x="337706" y="57052"/>
                </a:lnTo>
                <a:lnTo>
                  <a:pt x="458967" y="9351"/>
                </a:lnTo>
                <a:lnTo>
                  <a:pt x="430654" y="0"/>
                </a:lnTo>
                <a:close/>
              </a:path>
              <a:path w="478154" h="180339">
                <a:moveTo>
                  <a:pt x="57186" y="0"/>
                </a:moveTo>
                <a:lnTo>
                  <a:pt x="20783" y="9351"/>
                </a:lnTo>
                <a:lnTo>
                  <a:pt x="79631" y="9351"/>
                </a:lnTo>
                <a:lnTo>
                  <a:pt x="5718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93179" y="4734656"/>
            <a:ext cx="255586" cy="1199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93179" y="4734656"/>
            <a:ext cx="255904" cy="120014"/>
          </a:xfrm>
          <a:custGeom>
            <a:avLst/>
            <a:gdLst/>
            <a:ahLst/>
            <a:cxnLst/>
            <a:rect l="l" t="t" r="r" b="b"/>
            <a:pathLst>
              <a:path w="255904" h="120014">
                <a:moveTo>
                  <a:pt x="255587" y="0"/>
                </a:moveTo>
                <a:lnTo>
                  <a:pt x="255587" y="119903"/>
                </a:lnTo>
                <a:lnTo>
                  <a:pt x="0" y="119903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18687" y="4333457"/>
            <a:ext cx="936070" cy="7614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17543" y="4406500"/>
            <a:ext cx="455154" cy="3486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16587" y="5743099"/>
            <a:ext cx="194751" cy="84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16588" y="5743099"/>
            <a:ext cx="194945" cy="84455"/>
          </a:xfrm>
          <a:custGeom>
            <a:avLst/>
            <a:gdLst/>
            <a:ahLst/>
            <a:cxnLst/>
            <a:rect l="l" t="t" r="r" b="b"/>
            <a:pathLst>
              <a:path w="194945" h="84454">
                <a:moveTo>
                  <a:pt x="194751" y="0"/>
                </a:moveTo>
                <a:lnTo>
                  <a:pt x="194751" y="84261"/>
                </a:lnTo>
                <a:lnTo>
                  <a:pt x="0" y="84261"/>
                </a:lnTo>
                <a:lnTo>
                  <a:pt x="0" y="0"/>
                </a:lnTo>
                <a:lnTo>
                  <a:pt x="194751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81425" y="5490560"/>
            <a:ext cx="639494" cy="5175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53911" y="5540212"/>
            <a:ext cx="310946" cy="2370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58733" y="4720902"/>
            <a:ext cx="255587" cy="1199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58733" y="4720902"/>
            <a:ext cx="255904" cy="120014"/>
          </a:xfrm>
          <a:custGeom>
            <a:avLst/>
            <a:gdLst/>
            <a:ahLst/>
            <a:cxnLst/>
            <a:rect l="l" t="t" r="r" b="b"/>
            <a:pathLst>
              <a:path w="255904" h="120014">
                <a:moveTo>
                  <a:pt x="255587" y="0"/>
                </a:moveTo>
                <a:lnTo>
                  <a:pt x="255587" y="119903"/>
                </a:lnTo>
                <a:lnTo>
                  <a:pt x="0" y="119903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41570" y="5840047"/>
            <a:ext cx="194750" cy="842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441570" y="5840047"/>
            <a:ext cx="194945" cy="84455"/>
          </a:xfrm>
          <a:custGeom>
            <a:avLst/>
            <a:gdLst/>
            <a:ahLst/>
            <a:cxnLst/>
            <a:rect l="l" t="t" r="r" b="b"/>
            <a:pathLst>
              <a:path w="194945" h="84454">
                <a:moveTo>
                  <a:pt x="194751" y="0"/>
                </a:moveTo>
                <a:lnTo>
                  <a:pt x="194751" y="84261"/>
                </a:lnTo>
                <a:lnTo>
                  <a:pt x="0" y="84261"/>
                </a:lnTo>
                <a:lnTo>
                  <a:pt x="0" y="0"/>
                </a:lnTo>
                <a:lnTo>
                  <a:pt x="194751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43613" y="5618570"/>
            <a:ext cx="711200" cy="6010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46654" y="5676224"/>
            <a:ext cx="345812" cy="2752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31193" y="4874844"/>
            <a:ext cx="76200" cy="446405"/>
          </a:xfrm>
          <a:custGeom>
            <a:avLst/>
            <a:gdLst/>
            <a:ahLst/>
            <a:cxnLst/>
            <a:rect l="l" t="t" r="r" b="b"/>
            <a:pathLst>
              <a:path w="76200" h="446404">
                <a:moveTo>
                  <a:pt x="44450" y="63500"/>
                </a:moveTo>
                <a:lnTo>
                  <a:pt x="31750" y="63500"/>
                </a:lnTo>
                <a:lnTo>
                  <a:pt x="31748" y="445970"/>
                </a:lnTo>
                <a:lnTo>
                  <a:pt x="44448" y="445970"/>
                </a:lnTo>
                <a:lnTo>
                  <a:pt x="44450" y="63500"/>
                </a:lnTo>
                <a:close/>
              </a:path>
              <a:path w="76200" h="446404">
                <a:moveTo>
                  <a:pt x="38100" y="0"/>
                </a:moveTo>
                <a:lnTo>
                  <a:pt x="0" y="76200"/>
                </a:lnTo>
                <a:lnTo>
                  <a:pt x="31749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46404">
                <a:moveTo>
                  <a:pt x="69850" y="63500"/>
                </a:moveTo>
                <a:lnTo>
                  <a:pt x="44450" y="63500"/>
                </a:lnTo>
                <a:lnTo>
                  <a:pt x="44449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408923" y="5943806"/>
            <a:ext cx="76200" cy="2416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08950" y="3383376"/>
            <a:ext cx="314323" cy="79216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69213" y="3457990"/>
            <a:ext cx="1097280" cy="243204"/>
          </a:xfrm>
          <a:custGeom>
            <a:avLst/>
            <a:gdLst/>
            <a:ahLst/>
            <a:cxnLst/>
            <a:rect l="l" t="t" r="r" b="b"/>
            <a:pathLst>
              <a:path w="1097279" h="243204">
                <a:moveTo>
                  <a:pt x="0" y="242887"/>
                </a:moveTo>
                <a:lnTo>
                  <a:pt x="1096962" y="242887"/>
                </a:lnTo>
                <a:lnTo>
                  <a:pt x="1096962" y="0"/>
                </a:lnTo>
                <a:lnTo>
                  <a:pt x="0" y="0"/>
                </a:lnTo>
                <a:lnTo>
                  <a:pt x="0" y="24288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569213" y="3457990"/>
            <a:ext cx="1097280" cy="243204"/>
          </a:xfrm>
          <a:custGeom>
            <a:avLst/>
            <a:gdLst/>
            <a:ahLst/>
            <a:cxnLst/>
            <a:rect l="l" t="t" r="r" b="b"/>
            <a:pathLst>
              <a:path w="1097279" h="243204">
                <a:moveTo>
                  <a:pt x="0" y="0"/>
                </a:moveTo>
                <a:lnTo>
                  <a:pt x="1096963" y="0"/>
                </a:lnTo>
                <a:lnTo>
                  <a:pt x="1096963" y="242888"/>
                </a:lnTo>
                <a:lnTo>
                  <a:pt x="0" y="24288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37487" y="3456401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1" y="2413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80362" y="3459576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1" y="2413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600963" y="3191288"/>
            <a:ext cx="76200" cy="386080"/>
          </a:xfrm>
          <a:custGeom>
            <a:avLst/>
            <a:gdLst/>
            <a:ahLst/>
            <a:cxnLst/>
            <a:rect l="l" t="t" r="r" b="b"/>
            <a:pathLst>
              <a:path w="76200" h="386079">
                <a:moveTo>
                  <a:pt x="33337" y="309562"/>
                </a:moveTo>
                <a:lnTo>
                  <a:pt x="0" y="309562"/>
                </a:lnTo>
                <a:lnTo>
                  <a:pt x="38100" y="385762"/>
                </a:lnTo>
                <a:lnTo>
                  <a:pt x="69850" y="322262"/>
                </a:lnTo>
                <a:lnTo>
                  <a:pt x="33337" y="322262"/>
                </a:lnTo>
                <a:lnTo>
                  <a:pt x="33337" y="309562"/>
                </a:lnTo>
                <a:close/>
              </a:path>
              <a:path w="76200" h="386079">
                <a:moveTo>
                  <a:pt x="42861" y="0"/>
                </a:moveTo>
                <a:lnTo>
                  <a:pt x="33336" y="0"/>
                </a:lnTo>
                <a:lnTo>
                  <a:pt x="33337" y="322262"/>
                </a:lnTo>
                <a:lnTo>
                  <a:pt x="42862" y="322262"/>
                </a:lnTo>
                <a:lnTo>
                  <a:pt x="42861" y="0"/>
                </a:lnTo>
                <a:close/>
              </a:path>
              <a:path w="76200" h="386079">
                <a:moveTo>
                  <a:pt x="76200" y="309562"/>
                </a:moveTo>
                <a:lnTo>
                  <a:pt x="42862" y="309562"/>
                </a:lnTo>
                <a:lnTo>
                  <a:pt x="42862" y="322262"/>
                </a:lnTo>
                <a:lnTo>
                  <a:pt x="69850" y="322262"/>
                </a:lnTo>
                <a:lnTo>
                  <a:pt x="76200" y="309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47013" y="3375438"/>
            <a:ext cx="76200" cy="2000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69163" y="3754851"/>
            <a:ext cx="1665605" cy="294005"/>
          </a:xfrm>
          <a:custGeom>
            <a:avLst/>
            <a:gdLst/>
            <a:ahLst/>
            <a:cxnLst/>
            <a:rect l="l" t="t" r="r" b="b"/>
            <a:pathLst>
              <a:path w="1665604" h="294004">
                <a:moveTo>
                  <a:pt x="0" y="293687"/>
                </a:moveTo>
                <a:lnTo>
                  <a:pt x="1665287" y="293687"/>
                </a:lnTo>
                <a:lnTo>
                  <a:pt x="1665287" y="0"/>
                </a:lnTo>
                <a:lnTo>
                  <a:pt x="0" y="0"/>
                </a:lnTo>
                <a:lnTo>
                  <a:pt x="0" y="293687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69163" y="3754851"/>
            <a:ext cx="1665605" cy="294005"/>
          </a:xfrm>
          <a:custGeom>
            <a:avLst/>
            <a:gdLst/>
            <a:ahLst/>
            <a:cxnLst/>
            <a:rect l="l" t="t" r="r" b="b"/>
            <a:pathLst>
              <a:path w="1665604" h="294004">
                <a:moveTo>
                  <a:pt x="0" y="0"/>
                </a:moveTo>
                <a:lnTo>
                  <a:pt x="1665288" y="0"/>
                </a:lnTo>
                <a:lnTo>
                  <a:pt x="1665288" y="293687"/>
                </a:lnTo>
                <a:lnTo>
                  <a:pt x="0" y="2936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64451" y="3783426"/>
            <a:ext cx="1097280" cy="243204"/>
          </a:xfrm>
          <a:custGeom>
            <a:avLst/>
            <a:gdLst/>
            <a:ahLst/>
            <a:cxnLst/>
            <a:rect l="l" t="t" r="r" b="b"/>
            <a:pathLst>
              <a:path w="1097279" h="243204">
                <a:moveTo>
                  <a:pt x="0" y="242887"/>
                </a:moveTo>
                <a:lnTo>
                  <a:pt x="1096962" y="242887"/>
                </a:lnTo>
                <a:lnTo>
                  <a:pt x="1096962" y="0"/>
                </a:lnTo>
                <a:lnTo>
                  <a:pt x="0" y="0"/>
                </a:lnTo>
                <a:lnTo>
                  <a:pt x="0" y="24288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4451" y="3783426"/>
            <a:ext cx="1097280" cy="243204"/>
          </a:xfrm>
          <a:custGeom>
            <a:avLst/>
            <a:gdLst/>
            <a:ahLst/>
            <a:cxnLst/>
            <a:rect l="l" t="t" r="r" b="b"/>
            <a:pathLst>
              <a:path w="1097279" h="243204">
                <a:moveTo>
                  <a:pt x="0" y="0"/>
                </a:moveTo>
                <a:lnTo>
                  <a:pt x="1096963" y="0"/>
                </a:lnTo>
                <a:lnTo>
                  <a:pt x="1096963" y="242887"/>
                </a:lnTo>
                <a:lnTo>
                  <a:pt x="0" y="2428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26376" y="3788188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1" y="2413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878776" y="3788188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1" y="2413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97750" y="3751676"/>
            <a:ext cx="0" cy="300355"/>
          </a:xfrm>
          <a:custGeom>
            <a:avLst/>
            <a:gdLst/>
            <a:ahLst/>
            <a:cxnLst/>
            <a:rect l="l" t="t" r="r" b="b"/>
            <a:pathLst>
              <a:path h="300354">
                <a:moveTo>
                  <a:pt x="0" y="0"/>
                </a:moveTo>
                <a:lnTo>
                  <a:pt x="1" y="300037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50150" y="3751676"/>
            <a:ext cx="0" cy="300355"/>
          </a:xfrm>
          <a:custGeom>
            <a:avLst/>
            <a:gdLst/>
            <a:ahLst/>
            <a:cxnLst/>
            <a:rect l="l" t="t" r="r" b="b"/>
            <a:pathLst>
              <a:path h="300354">
                <a:moveTo>
                  <a:pt x="0" y="0"/>
                </a:moveTo>
                <a:lnTo>
                  <a:pt x="1" y="300037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90018" y="2789637"/>
            <a:ext cx="76200" cy="1115060"/>
          </a:xfrm>
          <a:custGeom>
            <a:avLst/>
            <a:gdLst/>
            <a:ahLst/>
            <a:cxnLst/>
            <a:rect l="l" t="t" r="r" b="b"/>
            <a:pathLst>
              <a:path w="76200" h="1115060">
                <a:moveTo>
                  <a:pt x="0" y="1038131"/>
                </a:moveTo>
                <a:lnTo>
                  <a:pt x="37882" y="1114438"/>
                </a:lnTo>
                <a:lnTo>
                  <a:pt x="69852" y="1050952"/>
                </a:lnTo>
                <a:lnTo>
                  <a:pt x="42826" y="1050952"/>
                </a:lnTo>
                <a:lnTo>
                  <a:pt x="33301" y="1050926"/>
                </a:lnTo>
                <a:lnTo>
                  <a:pt x="33338" y="1038226"/>
                </a:lnTo>
                <a:lnTo>
                  <a:pt x="0" y="1038131"/>
                </a:lnTo>
                <a:close/>
              </a:path>
              <a:path w="76200" h="1115060">
                <a:moveTo>
                  <a:pt x="33338" y="1038226"/>
                </a:moveTo>
                <a:lnTo>
                  <a:pt x="33301" y="1050926"/>
                </a:lnTo>
                <a:lnTo>
                  <a:pt x="42826" y="1050952"/>
                </a:lnTo>
                <a:lnTo>
                  <a:pt x="42863" y="1038253"/>
                </a:lnTo>
                <a:lnTo>
                  <a:pt x="33338" y="1038226"/>
                </a:lnTo>
                <a:close/>
              </a:path>
              <a:path w="76200" h="1115060">
                <a:moveTo>
                  <a:pt x="42863" y="1038253"/>
                </a:moveTo>
                <a:lnTo>
                  <a:pt x="42826" y="1050952"/>
                </a:lnTo>
                <a:lnTo>
                  <a:pt x="69852" y="1050952"/>
                </a:lnTo>
                <a:lnTo>
                  <a:pt x="76200" y="1038348"/>
                </a:lnTo>
                <a:lnTo>
                  <a:pt x="42863" y="1038253"/>
                </a:lnTo>
                <a:close/>
              </a:path>
              <a:path w="76200" h="1115060">
                <a:moveTo>
                  <a:pt x="36295" y="0"/>
                </a:moveTo>
                <a:lnTo>
                  <a:pt x="33338" y="1038226"/>
                </a:lnTo>
                <a:lnTo>
                  <a:pt x="42863" y="1038253"/>
                </a:lnTo>
                <a:lnTo>
                  <a:pt x="45820" y="27"/>
                </a:lnTo>
                <a:lnTo>
                  <a:pt x="362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29500" y="2954751"/>
            <a:ext cx="76200" cy="949325"/>
          </a:xfrm>
          <a:custGeom>
            <a:avLst/>
            <a:gdLst/>
            <a:ahLst/>
            <a:cxnLst/>
            <a:rect l="l" t="t" r="r" b="b"/>
            <a:pathLst>
              <a:path w="76200" h="949325">
                <a:moveTo>
                  <a:pt x="33337" y="873125"/>
                </a:moveTo>
                <a:lnTo>
                  <a:pt x="0" y="873125"/>
                </a:lnTo>
                <a:lnTo>
                  <a:pt x="38100" y="949325"/>
                </a:lnTo>
                <a:lnTo>
                  <a:pt x="69850" y="885825"/>
                </a:lnTo>
                <a:lnTo>
                  <a:pt x="33337" y="885825"/>
                </a:lnTo>
                <a:lnTo>
                  <a:pt x="33337" y="873125"/>
                </a:lnTo>
                <a:close/>
              </a:path>
              <a:path w="76200" h="949325">
                <a:moveTo>
                  <a:pt x="42863" y="0"/>
                </a:moveTo>
                <a:lnTo>
                  <a:pt x="33338" y="0"/>
                </a:lnTo>
                <a:lnTo>
                  <a:pt x="33337" y="885825"/>
                </a:lnTo>
                <a:lnTo>
                  <a:pt x="42862" y="885825"/>
                </a:lnTo>
                <a:lnTo>
                  <a:pt x="42863" y="0"/>
                </a:lnTo>
                <a:close/>
              </a:path>
              <a:path w="76200" h="949325">
                <a:moveTo>
                  <a:pt x="76200" y="873125"/>
                </a:moveTo>
                <a:lnTo>
                  <a:pt x="42862" y="873125"/>
                </a:lnTo>
                <a:lnTo>
                  <a:pt x="42862" y="885825"/>
                </a:lnTo>
                <a:lnTo>
                  <a:pt x="69850" y="885825"/>
                </a:lnTo>
                <a:lnTo>
                  <a:pt x="76200" y="873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02227" y="3164281"/>
            <a:ext cx="76200" cy="746760"/>
          </a:xfrm>
          <a:custGeom>
            <a:avLst/>
            <a:gdLst/>
            <a:ahLst/>
            <a:cxnLst/>
            <a:rect l="l" t="t" r="r" b="b"/>
            <a:pathLst>
              <a:path w="76200" h="746760">
                <a:moveTo>
                  <a:pt x="33336" y="669966"/>
                </a:moveTo>
                <a:lnTo>
                  <a:pt x="0" y="670107"/>
                </a:lnTo>
                <a:lnTo>
                  <a:pt x="38423" y="746145"/>
                </a:lnTo>
                <a:lnTo>
                  <a:pt x="69825" y="682666"/>
                </a:lnTo>
                <a:lnTo>
                  <a:pt x="33390" y="682666"/>
                </a:lnTo>
                <a:lnTo>
                  <a:pt x="33336" y="669966"/>
                </a:lnTo>
                <a:close/>
              </a:path>
              <a:path w="76200" h="746760">
                <a:moveTo>
                  <a:pt x="42861" y="669925"/>
                </a:moveTo>
                <a:lnTo>
                  <a:pt x="33336" y="669966"/>
                </a:lnTo>
                <a:lnTo>
                  <a:pt x="33390" y="682666"/>
                </a:lnTo>
                <a:lnTo>
                  <a:pt x="42915" y="682626"/>
                </a:lnTo>
                <a:lnTo>
                  <a:pt x="42861" y="669925"/>
                </a:lnTo>
                <a:close/>
              </a:path>
              <a:path w="76200" h="746760">
                <a:moveTo>
                  <a:pt x="76198" y="669784"/>
                </a:moveTo>
                <a:lnTo>
                  <a:pt x="42861" y="669925"/>
                </a:lnTo>
                <a:lnTo>
                  <a:pt x="42915" y="682626"/>
                </a:lnTo>
                <a:lnTo>
                  <a:pt x="33390" y="682666"/>
                </a:lnTo>
                <a:lnTo>
                  <a:pt x="69825" y="682666"/>
                </a:lnTo>
                <a:lnTo>
                  <a:pt x="76198" y="669784"/>
                </a:lnTo>
                <a:close/>
              </a:path>
              <a:path w="76200" h="746760">
                <a:moveTo>
                  <a:pt x="40011" y="0"/>
                </a:moveTo>
                <a:lnTo>
                  <a:pt x="30486" y="40"/>
                </a:lnTo>
                <a:lnTo>
                  <a:pt x="33336" y="669966"/>
                </a:lnTo>
                <a:lnTo>
                  <a:pt x="42861" y="669925"/>
                </a:lnTo>
                <a:lnTo>
                  <a:pt x="40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48175" y="3342074"/>
            <a:ext cx="76200" cy="568960"/>
          </a:xfrm>
          <a:custGeom>
            <a:avLst/>
            <a:gdLst/>
            <a:ahLst/>
            <a:cxnLst/>
            <a:rect l="l" t="t" r="r" b="b"/>
            <a:pathLst>
              <a:path w="76200" h="568960">
                <a:moveTo>
                  <a:pt x="33336" y="492180"/>
                </a:moveTo>
                <a:lnTo>
                  <a:pt x="0" y="492366"/>
                </a:lnTo>
                <a:lnTo>
                  <a:pt x="38525" y="568351"/>
                </a:lnTo>
                <a:lnTo>
                  <a:pt x="69819" y="504879"/>
                </a:lnTo>
                <a:lnTo>
                  <a:pt x="33407" y="504879"/>
                </a:lnTo>
                <a:lnTo>
                  <a:pt x="33336" y="492180"/>
                </a:lnTo>
                <a:close/>
              </a:path>
              <a:path w="76200" h="568960">
                <a:moveTo>
                  <a:pt x="42861" y="492126"/>
                </a:moveTo>
                <a:lnTo>
                  <a:pt x="33336" y="492180"/>
                </a:lnTo>
                <a:lnTo>
                  <a:pt x="33407" y="504879"/>
                </a:lnTo>
                <a:lnTo>
                  <a:pt x="42932" y="504826"/>
                </a:lnTo>
                <a:lnTo>
                  <a:pt x="42861" y="492126"/>
                </a:lnTo>
                <a:close/>
              </a:path>
              <a:path w="76200" h="568960">
                <a:moveTo>
                  <a:pt x="76198" y="491940"/>
                </a:moveTo>
                <a:lnTo>
                  <a:pt x="42861" y="492126"/>
                </a:lnTo>
                <a:lnTo>
                  <a:pt x="42932" y="504826"/>
                </a:lnTo>
                <a:lnTo>
                  <a:pt x="33407" y="504879"/>
                </a:lnTo>
                <a:lnTo>
                  <a:pt x="69819" y="504879"/>
                </a:lnTo>
                <a:lnTo>
                  <a:pt x="76198" y="491940"/>
                </a:lnTo>
                <a:close/>
              </a:path>
              <a:path w="76200" h="568960">
                <a:moveTo>
                  <a:pt x="40112" y="0"/>
                </a:moveTo>
                <a:lnTo>
                  <a:pt x="30587" y="53"/>
                </a:lnTo>
                <a:lnTo>
                  <a:pt x="33336" y="492180"/>
                </a:lnTo>
                <a:lnTo>
                  <a:pt x="42861" y="492126"/>
                </a:lnTo>
                <a:lnTo>
                  <a:pt x="40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91273" y="4391324"/>
            <a:ext cx="1009650" cy="8550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921480" y="4473346"/>
            <a:ext cx="490931" cy="3915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301456" y="1240028"/>
            <a:ext cx="10643235" cy="211963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57810" marR="359410" indent="-231775">
              <a:lnSpc>
                <a:spcPts val="2500"/>
              </a:lnSpc>
              <a:spcBef>
                <a:spcPts val="500"/>
              </a:spcBef>
              <a:buClr>
                <a:srgbClr val="000099"/>
              </a:buClr>
              <a:buFont typeface="Wingdings"/>
              <a:buChar char=""/>
              <a:tabLst>
                <a:tab pos="258445" algn="l"/>
              </a:tabLst>
            </a:pPr>
            <a:r>
              <a:rPr sz="2400">
                <a:latin typeface="Calibri"/>
                <a:cs typeface="Calibri"/>
              </a:rPr>
              <a:t>R </a:t>
            </a:r>
            <a:r>
              <a:rPr sz="2400" spc="-5">
                <a:latin typeface="Calibri"/>
                <a:cs typeface="Calibri"/>
              </a:rPr>
              <a:t>determines </a:t>
            </a:r>
            <a:r>
              <a:rPr sz="2400" spc="-10">
                <a:latin typeface="Calibri"/>
                <a:cs typeface="Calibri"/>
              </a:rPr>
              <a:t>outgoing interface, </a:t>
            </a:r>
            <a:r>
              <a:rPr sz="2400" spc="-5">
                <a:latin typeface="Calibri"/>
                <a:cs typeface="Calibri"/>
              </a:rPr>
              <a:t>passes </a:t>
            </a:r>
            <a:r>
              <a:rPr sz="2400" spc="-15">
                <a:latin typeface="Calibri"/>
                <a:cs typeface="Calibri"/>
              </a:rPr>
              <a:t>datagram </a:t>
            </a:r>
            <a:r>
              <a:rPr sz="2400" spc="-5">
                <a:latin typeface="Calibri"/>
                <a:cs typeface="Calibri"/>
              </a:rPr>
              <a:t>with IP </a:t>
            </a:r>
            <a:r>
              <a:rPr sz="2400" spc="-10">
                <a:latin typeface="Calibri"/>
                <a:cs typeface="Calibri"/>
              </a:rPr>
              <a:t>source </a:t>
            </a:r>
            <a:r>
              <a:rPr sz="2400" spc="5">
                <a:latin typeface="Calibri"/>
                <a:cs typeface="Calibri"/>
              </a:rPr>
              <a:t>A, </a:t>
            </a:r>
            <a:r>
              <a:rPr sz="2400" spc="-10">
                <a:latin typeface="Calibri"/>
                <a:cs typeface="Calibri"/>
              </a:rPr>
              <a:t>destination </a:t>
            </a:r>
            <a:r>
              <a:rPr sz="2400">
                <a:latin typeface="Calibri"/>
                <a:cs typeface="Calibri"/>
              </a:rPr>
              <a:t>B  </a:t>
            </a:r>
            <a:r>
              <a:rPr sz="2400" spc="-15">
                <a:latin typeface="Calibri"/>
                <a:cs typeface="Calibri"/>
              </a:rPr>
              <a:t>to </a:t>
            </a:r>
            <a:r>
              <a:rPr sz="2400" spc="-5">
                <a:latin typeface="Calibri"/>
                <a:cs typeface="Calibri"/>
              </a:rPr>
              <a:t>link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spc="-15"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  <a:p>
            <a:pPr marL="244475" marR="5080" indent="-231775">
              <a:lnSpc>
                <a:spcPts val="2500"/>
              </a:lnSpc>
              <a:spcBef>
                <a:spcPts val="204"/>
              </a:spcBef>
              <a:buClr>
                <a:srgbClr val="000099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>
                <a:latin typeface="Calibri"/>
                <a:cs typeface="Calibri"/>
              </a:rPr>
              <a:t>R </a:t>
            </a:r>
            <a:r>
              <a:rPr sz="2400" spc="-15">
                <a:latin typeface="Calibri"/>
                <a:cs typeface="Calibri"/>
              </a:rPr>
              <a:t>creates </a:t>
            </a:r>
            <a:r>
              <a:rPr sz="2400" spc="-20">
                <a:latin typeface="Calibri"/>
                <a:cs typeface="Calibri"/>
              </a:rPr>
              <a:t>link-layer </a:t>
            </a:r>
            <a:r>
              <a:rPr sz="2400" spc="-10">
                <a:latin typeface="Calibri"/>
                <a:cs typeface="Calibri"/>
              </a:rPr>
              <a:t>frame containing A-to-B </a:t>
            </a:r>
            <a:r>
              <a:rPr sz="2400" spc="-5">
                <a:latin typeface="Calibri"/>
                <a:cs typeface="Calibri"/>
              </a:rPr>
              <a:t>IP </a:t>
            </a:r>
            <a:r>
              <a:rPr sz="2400" spc="-15">
                <a:latin typeface="Calibri"/>
                <a:cs typeface="Calibri"/>
              </a:rPr>
              <a:t>datagram. Frame </a:t>
            </a:r>
            <a:r>
              <a:rPr sz="2400" spc="-10">
                <a:latin typeface="Calibri"/>
                <a:cs typeface="Calibri"/>
              </a:rPr>
              <a:t>destination </a:t>
            </a:r>
            <a:r>
              <a:rPr sz="2400" spc="-5">
                <a:latin typeface="Calibri"/>
                <a:cs typeface="Calibri"/>
              </a:rPr>
              <a:t>address:  </a:t>
            </a:r>
            <a:r>
              <a:rPr sz="2400" spc="-10">
                <a:latin typeface="Calibri"/>
                <a:cs typeface="Calibri"/>
              </a:rPr>
              <a:t>B's MAC</a:t>
            </a:r>
            <a:r>
              <a:rPr sz="2400" spc="-2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address</a:t>
            </a:r>
            <a:endParaRPr sz="2400">
              <a:latin typeface="Calibri"/>
              <a:cs typeface="Calibri"/>
            </a:endParaRPr>
          </a:p>
          <a:p>
            <a:pPr marL="1144270" algn="ctr">
              <a:lnSpc>
                <a:spcPts val="1250"/>
              </a:lnSpc>
            </a:pPr>
            <a:r>
              <a:rPr sz="1200" spc="-5">
                <a:latin typeface="Arial"/>
                <a:cs typeface="Arial"/>
              </a:rPr>
              <a:t>MAC </a:t>
            </a:r>
            <a:r>
              <a:rPr sz="1200">
                <a:latin typeface="Arial"/>
                <a:cs typeface="Arial"/>
              </a:rPr>
              <a:t>src:</a:t>
            </a:r>
            <a:r>
              <a:rPr sz="1200" spc="5">
                <a:latin typeface="Arial"/>
                <a:cs typeface="Arial"/>
              </a:rPr>
              <a:t> </a:t>
            </a:r>
            <a:r>
              <a:rPr sz="1200" spc="-5">
                <a:solidFill>
                  <a:srgbClr val="FF0000"/>
                </a:solidFill>
                <a:latin typeface="Arial"/>
                <a:cs typeface="Arial"/>
              </a:rPr>
              <a:t>1A-23-F9-CD-06-9B</a:t>
            </a:r>
            <a:endParaRPr sz="1200">
              <a:latin typeface="Arial"/>
              <a:cs typeface="Arial"/>
            </a:endParaRPr>
          </a:p>
          <a:p>
            <a:pPr marL="1416050" algn="ctr">
              <a:lnSpc>
                <a:spcPts val="1415"/>
              </a:lnSpc>
            </a:pPr>
            <a:r>
              <a:rPr sz="1200" spc="-5">
                <a:latin typeface="Arial"/>
                <a:cs typeface="Arial"/>
              </a:rPr>
              <a:t>MAC dest:</a:t>
            </a:r>
            <a:r>
              <a:rPr sz="1200" spc="5">
                <a:latin typeface="Arial"/>
                <a:cs typeface="Arial"/>
              </a:rPr>
              <a:t> </a:t>
            </a:r>
            <a:r>
              <a:rPr sz="1200" spc="-5">
                <a:solidFill>
                  <a:srgbClr val="FF0000"/>
                </a:solidFill>
                <a:latin typeface="Arial"/>
                <a:cs typeface="Arial"/>
              </a:rPr>
              <a:t>49-BD-D2-C7-56-2A</a:t>
            </a:r>
            <a:endParaRPr sz="1200">
              <a:latin typeface="Arial"/>
              <a:cs typeface="Arial"/>
            </a:endParaRPr>
          </a:p>
          <a:p>
            <a:pPr marL="1582420" algn="ctr">
              <a:lnSpc>
                <a:spcPts val="1415"/>
              </a:lnSpc>
              <a:spcBef>
                <a:spcPts val="385"/>
              </a:spcBef>
            </a:pPr>
            <a:r>
              <a:rPr sz="1200">
                <a:latin typeface="Arial"/>
                <a:cs typeface="Arial"/>
              </a:rPr>
              <a:t>IP src: </a:t>
            </a:r>
            <a:r>
              <a:rPr sz="1200" spc="-5">
                <a:latin typeface="Arial"/>
                <a:cs typeface="Arial"/>
              </a:rPr>
              <a:t>111.111.111.111</a:t>
            </a:r>
            <a:endParaRPr sz="1200">
              <a:latin typeface="Arial"/>
              <a:cs typeface="Arial"/>
            </a:endParaRPr>
          </a:p>
          <a:p>
            <a:pPr marL="1923414" algn="ctr">
              <a:lnSpc>
                <a:spcPts val="1415"/>
              </a:lnSpc>
            </a:pPr>
            <a:r>
              <a:rPr sz="1200">
                <a:latin typeface="Arial"/>
                <a:cs typeface="Arial"/>
              </a:rPr>
              <a:t>IP </a:t>
            </a:r>
            <a:r>
              <a:rPr sz="1200" spc="-5">
                <a:latin typeface="Arial"/>
                <a:cs typeface="Arial"/>
              </a:rPr>
              <a:t>dest:</a:t>
            </a:r>
            <a:r>
              <a:rPr sz="1200">
                <a:latin typeface="Arial"/>
                <a:cs typeface="Arial"/>
              </a:rPr>
              <a:t> </a:t>
            </a:r>
            <a:r>
              <a:rPr sz="1200" spc="-5">
                <a:latin typeface="Arial"/>
                <a:cs typeface="Arial"/>
              </a:rPr>
              <a:t>222.222.222.222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327903" y="4264152"/>
            <a:ext cx="838200" cy="8199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352288" y="3444240"/>
            <a:ext cx="896112" cy="8717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383141" y="3528059"/>
            <a:ext cx="782955" cy="757555"/>
          </a:xfrm>
          <a:custGeom>
            <a:avLst/>
            <a:gdLst/>
            <a:ahLst/>
            <a:cxnLst/>
            <a:rect l="l" t="t" r="r" b="b"/>
            <a:pathLst>
              <a:path w="782954" h="757554">
                <a:moveTo>
                  <a:pt x="0" y="0"/>
                </a:moveTo>
                <a:lnTo>
                  <a:pt x="782638" y="0"/>
                </a:lnTo>
                <a:lnTo>
                  <a:pt x="782638" y="757238"/>
                </a:lnTo>
                <a:lnTo>
                  <a:pt x="0" y="75723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5383141" y="3528059"/>
            <a:ext cx="782955" cy="22732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R="20955" algn="ctr">
              <a:lnSpc>
                <a:spcPts val="1764"/>
              </a:lnSpc>
              <a:spcBef>
                <a:spcPts val="20"/>
              </a:spcBef>
            </a:pPr>
            <a:r>
              <a:rPr sz="1600" spc="5">
                <a:latin typeface="Arial"/>
                <a:cs typeface="Arial"/>
              </a:rPr>
              <a:t>IP</a:t>
            </a:r>
            <a:endParaRPr sz="16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387903" y="3758692"/>
            <a:ext cx="771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075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Eth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5383141" y="4048538"/>
            <a:ext cx="782955" cy="236854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1295">
              <a:lnSpc>
                <a:spcPts val="1635"/>
              </a:lnSpc>
            </a:pPr>
            <a:r>
              <a:rPr sz="1600" spc="-5">
                <a:latin typeface="Arial"/>
                <a:cs typeface="Arial"/>
              </a:rPr>
              <a:t>Phy</a:t>
            </a:r>
            <a:endParaRPr sz="16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376792" y="3785234"/>
            <a:ext cx="776605" cy="0"/>
          </a:xfrm>
          <a:custGeom>
            <a:avLst/>
            <a:gdLst/>
            <a:ahLst/>
            <a:cxnLst/>
            <a:rect l="l" t="t" r="r" b="b"/>
            <a:pathLst>
              <a:path w="776604">
                <a:moveTo>
                  <a:pt x="0" y="0"/>
                </a:moveTo>
                <a:lnTo>
                  <a:pt x="776288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878275" y="4339587"/>
            <a:ext cx="1363980" cy="1128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37490" algn="ctr">
              <a:lnSpc>
                <a:spcPts val="3325"/>
              </a:lnSpc>
            </a:pP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  <a:p>
            <a:pPr marL="114300">
              <a:lnSpc>
                <a:spcPts val="1585"/>
              </a:lnSpc>
              <a:spcBef>
                <a:spcPts val="2190"/>
              </a:spcBef>
            </a:pPr>
            <a:r>
              <a:rPr sz="1400" spc="-5">
                <a:latin typeface="Calibri"/>
                <a:cs typeface="Calibri"/>
              </a:rPr>
              <a:t>111.111.111.111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85"/>
              </a:lnSpc>
            </a:pPr>
            <a:r>
              <a:rPr sz="1400" spc="-5">
                <a:latin typeface="Calibri"/>
                <a:cs typeface="Calibri"/>
              </a:rPr>
              <a:t>74-29-9C-E8-FF-55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694425" y="4510275"/>
            <a:ext cx="1443355" cy="1097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910">
              <a:lnSpc>
                <a:spcPts val="3325"/>
              </a:lnSpc>
            </a:pP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B</a:t>
            </a:r>
            <a:endParaRPr sz="2800">
              <a:latin typeface="Calibri"/>
              <a:cs typeface="Calibri"/>
            </a:endParaRPr>
          </a:p>
          <a:p>
            <a:pPr marL="13970">
              <a:lnSpc>
                <a:spcPts val="1585"/>
              </a:lnSpc>
              <a:spcBef>
                <a:spcPts val="1950"/>
              </a:spcBef>
            </a:pPr>
            <a:r>
              <a:rPr sz="1400" spc="-5">
                <a:latin typeface="Calibri"/>
                <a:cs typeface="Calibri"/>
              </a:rPr>
              <a:t>222.222.222.222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85"/>
              </a:lnSpc>
            </a:pPr>
            <a:r>
              <a:rPr sz="1400" spc="-5">
                <a:latin typeface="Calibri"/>
                <a:cs typeface="Calibri"/>
              </a:rPr>
              <a:t>49-BD-D2-C7-56-2A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575284" y="4632195"/>
            <a:ext cx="21907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070965" y="5606160"/>
            <a:ext cx="2562225" cy="86741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R="25400" algn="r">
              <a:lnSpc>
                <a:spcPts val="1510"/>
              </a:lnSpc>
              <a:spcBef>
                <a:spcPts val="30"/>
              </a:spcBef>
            </a:pPr>
            <a:r>
              <a:rPr sz="1400">
                <a:latin typeface="Calibri"/>
                <a:cs typeface="Calibri"/>
              </a:rPr>
              <a:t>222</a:t>
            </a:r>
            <a:r>
              <a:rPr sz="1400" spc="-5">
                <a:latin typeface="Calibri"/>
                <a:cs typeface="Calibri"/>
              </a:rPr>
              <a:t>.</a:t>
            </a:r>
            <a:r>
              <a:rPr sz="1400">
                <a:latin typeface="Calibri"/>
                <a:cs typeface="Calibri"/>
              </a:rPr>
              <a:t>222</a:t>
            </a:r>
            <a:r>
              <a:rPr sz="1400" spc="-5">
                <a:latin typeface="Calibri"/>
                <a:cs typeface="Calibri"/>
              </a:rPr>
              <a:t>.</a:t>
            </a:r>
            <a:r>
              <a:rPr sz="1400">
                <a:latin typeface="Calibri"/>
                <a:cs typeface="Calibri"/>
              </a:rPr>
              <a:t>222</a:t>
            </a:r>
            <a:r>
              <a:rPr sz="1400" spc="-5">
                <a:latin typeface="Calibri"/>
                <a:cs typeface="Calibri"/>
              </a:rPr>
              <a:t>.</a:t>
            </a:r>
            <a:r>
              <a:rPr sz="1400">
                <a:latin typeface="Calibri"/>
                <a:cs typeface="Calibri"/>
              </a:rPr>
              <a:t>220</a:t>
            </a:r>
          </a:p>
          <a:p>
            <a:pPr marR="5080" algn="r">
              <a:lnSpc>
                <a:spcPts val="1510"/>
              </a:lnSpc>
            </a:pPr>
            <a:r>
              <a:rPr sz="1400">
                <a:latin typeface="Calibri"/>
                <a:cs typeface="Calibri"/>
              </a:rPr>
              <a:t>1</a:t>
            </a:r>
            <a:r>
              <a:rPr sz="1400" spc="-10">
                <a:latin typeface="Calibri"/>
                <a:cs typeface="Calibri"/>
              </a:rPr>
              <a:t>A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23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 spc="-10">
                <a:latin typeface="Calibri"/>
                <a:cs typeface="Calibri"/>
              </a:rPr>
              <a:t>F</a:t>
            </a:r>
            <a:r>
              <a:rPr sz="1400">
                <a:latin typeface="Calibri"/>
                <a:cs typeface="Calibri"/>
              </a:rPr>
              <a:t>9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CD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06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9B</a:t>
            </a:r>
          </a:p>
          <a:p>
            <a:pPr marL="12700">
              <a:lnSpc>
                <a:spcPts val="1525"/>
              </a:lnSpc>
              <a:spcBef>
                <a:spcPts val="530"/>
              </a:spcBef>
            </a:pPr>
            <a:r>
              <a:rPr sz="1400" spc="-5">
                <a:latin typeface="Calibri"/>
                <a:cs typeface="Calibri"/>
              </a:rPr>
              <a:t>111.111.111.110</a:t>
            </a:r>
            <a:endParaRPr sz="1400">
              <a:latin typeface="Calibri"/>
              <a:cs typeface="Calibri"/>
            </a:endParaRPr>
          </a:p>
          <a:p>
            <a:pPr marL="19050">
              <a:lnSpc>
                <a:spcPts val="1525"/>
              </a:lnSpc>
            </a:pPr>
            <a:r>
              <a:rPr sz="1400" spc="-5">
                <a:latin typeface="Calibri"/>
                <a:cs typeface="Calibri"/>
              </a:rPr>
              <a:t>E6-E9-00-17-BB-4B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062121" y="6014592"/>
            <a:ext cx="1461770" cy="43180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12725">
              <a:lnSpc>
                <a:spcPts val="1585"/>
              </a:lnSpc>
              <a:spcBef>
                <a:spcPts val="30"/>
              </a:spcBef>
            </a:pPr>
            <a:r>
              <a:rPr sz="1400" spc="-5">
                <a:latin typeface="Calibri"/>
                <a:cs typeface="Calibri"/>
              </a:rPr>
              <a:t>111.111.111.112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85"/>
              </a:lnSpc>
            </a:pPr>
            <a:r>
              <a:rPr sz="1400" spc="-5">
                <a:latin typeface="Calibri"/>
                <a:cs typeface="Calibri"/>
              </a:rPr>
              <a:t>CC-49-DE-D0-AB-7D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376131" y="6166992"/>
            <a:ext cx="1381125" cy="419734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2225">
              <a:lnSpc>
                <a:spcPts val="1535"/>
              </a:lnSpc>
              <a:spcBef>
                <a:spcPts val="30"/>
              </a:spcBef>
            </a:pPr>
            <a:r>
              <a:rPr sz="1400" spc="-5">
                <a:latin typeface="Calibri"/>
                <a:cs typeface="Calibri"/>
              </a:rPr>
              <a:t>222.222.222.221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35"/>
              </a:lnSpc>
            </a:pPr>
            <a:r>
              <a:rPr sz="1400" spc="-5">
                <a:latin typeface="Calibri"/>
                <a:cs typeface="Calibri"/>
              </a:rPr>
              <a:t>88-B2-2F-54-1A-0F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224" y="74746"/>
            <a:ext cx="87636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>
                <a:solidFill>
                  <a:srgbClr val="000099"/>
                </a:solidFill>
                <a:latin typeface="Calibri"/>
                <a:cs typeface="Calibri"/>
              </a:rPr>
              <a:t>Routing to another subnet:</a:t>
            </a:r>
            <a:r>
              <a:rPr sz="4400" b="0" spc="-55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4400" b="0">
                <a:solidFill>
                  <a:srgbClr val="000099"/>
                </a:solidFill>
                <a:latin typeface="Calibri"/>
                <a:cs typeface="Calibri"/>
              </a:rPr>
              <a:t>addressing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3702" y="5340624"/>
            <a:ext cx="3234055" cy="0"/>
          </a:xfrm>
          <a:custGeom>
            <a:avLst/>
            <a:gdLst/>
            <a:ahLst/>
            <a:cxnLst/>
            <a:rect l="l" t="t" r="r" b="b"/>
            <a:pathLst>
              <a:path w="3234054">
                <a:moveTo>
                  <a:pt x="0" y="0"/>
                </a:moveTo>
                <a:lnTo>
                  <a:pt x="3233531" y="1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4057" y="4827731"/>
            <a:ext cx="828675" cy="1043940"/>
          </a:xfrm>
          <a:custGeom>
            <a:avLst/>
            <a:gdLst/>
            <a:ahLst/>
            <a:cxnLst/>
            <a:rect l="l" t="t" r="r" b="b"/>
            <a:pathLst>
              <a:path w="828675" h="1043939">
                <a:moveTo>
                  <a:pt x="504452" y="0"/>
                </a:moveTo>
                <a:lnTo>
                  <a:pt x="451902" y="3347"/>
                </a:lnTo>
                <a:lnTo>
                  <a:pt x="396705" y="14631"/>
                </a:lnTo>
                <a:lnTo>
                  <a:pt x="342344" y="31198"/>
                </a:lnTo>
                <a:lnTo>
                  <a:pt x="292301" y="50391"/>
                </a:lnTo>
                <a:lnTo>
                  <a:pt x="250056" y="69553"/>
                </a:lnTo>
                <a:lnTo>
                  <a:pt x="201734" y="98408"/>
                </a:lnTo>
                <a:lnTo>
                  <a:pt x="164928" y="131996"/>
                </a:lnTo>
                <a:lnTo>
                  <a:pt x="134545" y="173037"/>
                </a:lnTo>
                <a:lnTo>
                  <a:pt x="105495" y="224249"/>
                </a:lnTo>
                <a:lnTo>
                  <a:pt x="85552" y="266971"/>
                </a:lnTo>
                <a:lnTo>
                  <a:pt x="66283" y="316795"/>
                </a:lnTo>
                <a:lnTo>
                  <a:pt x="48360" y="370618"/>
                </a:lnTo>
                <a:lnTo>
                  <a:pt x="32457" y="425336"/>
                </a:lnTo>
                <a:lnTo>
                  <a:pt x="19246" y="477847"/>
                </a:lnTo>
                <a:lnTo>
                  <a:pt x="9400" y="525045"/>
                </a:lnTo>
                <a:lnTo>
                  <a:pt x="1410" y="586564"/>
                </a:lnTo>
                <a:lnTo>
                  <a:pt x="0" y="642544"/>
                </a:lnTo>
                <a:lnTo>
                  <a:pt x="3290" y="695905"/>
                </a:lnTo>
                <a:lnTo>
                  <a:pt x="9400" y="749568"/>
                </a:lnTo>
                <a:lnTo>
                  <a:pt x="18239" y="807495"/>
                </a:lnTo>
                <a:lnTo>
                  <a:pt x="30604" y="867335"/>
                </a:lnTo>
                <a:lnTo>
                  <a:pt x="45945" y="922543"/>
                </a:lnTo>
                <a:lnTo>
                  <a:pt x="63714" y="966571"/>
                </a:lnTo>
                <a:lnTo>
                  <a:pt x="105182" y="1020956"/>
                </a:lnTo>
                <a:lnTo>
                  <a:pt x="159810" y="1043919"/>
                </a:lnTo>
                <a:lnTo>
                  <a:pt x="193365" y="1041652"/>
                </a:lnTo>
                <a:lnTo>
                  <a:pt x="230837" y="1029819"/>
                </a:lnTo>
                <a:lnTo>
                  <a:pt x="273322" y="1015366"/>
                </a:lnTo>
                <a:lnTo>
                  <a:pt x="321918" y="1005245"/>
                </a:lnTo>
                <a:lnTo>
                  <a:pt x="368304" y="1003638"/>
                </a:lnTo>
                <a:lnTo>
                  <a:pt x="542390" y="1003638"/>
                </a:lnTo>
                <a:lnTo>
                  <a:pt x="575108" y="997725"/>
                </a:lnTo>
                <a:lnTo>
                  <a:pt x="622555" y="979311"/>
                </a:lnTo>
                <a:lnTo>
                  <a:pt x="663265" y="954351"/>
                </a:lnTo>
                <a:lnTo>
                  <a:pt x="698961" y="919924"/>
                </a:lnTo>
                <a:lnTo>
                  <a:pt x="731367" y="873109"/>
                </a:lnTo>
                <a:lnTo>
                  <a:pt x="752586" y="832735"/>
                </a:lnTo>
                <a:lnTo>
                  <a:pt x="773550" y="785019"/>
                </a:lnTo>
                <a:lnTo>
                  <a:pt x="792889" y="732111"/>
                </a:lnTo>
                <a:lnTo>
                  <a:pt x="809234" y="676159"/>
                </a:lnTo>
                <a:lnTo>
                  <a:pt x="821214" y="619313"/>
                </a:lnTo>
                <a:lnTo>
                  <a:pt x="827462" y="563719"/>
                </a:lnTo>
                <a:lnTo>
                  <a:pt x="828383" y="515599"/>
                </a:lnTo>
                <a:lnTo>
                  <a:pt x="826132" y="465130"/>
                </a:lnTo>
                <a:lnTo>
                  <a:pt x="820709" y="413647"/>
                </a:lnTo>
                <a:lnTo>
                  <a:pt x="812114" y="362483"/>
                </a:lnTo>
                <a:lnTo>
                  <a:pt x="800347" y="312972"/>
                </a:lnTo>
                <a:lnTo>
                  <a:pt x="785409" y="266450"/>
                </a:lnTo>
                <a:lnTo>
                  <a:pt x="767298" y="224249"/>
                </a:lnTo>
                <a:lnTo>
                  <a:pt x="741170" y="177961"/>
                </a:lnTo>
                <a:lnTo>
                  <a:pt x="709517" y="132896"/>
                </a:lnTo>
                <a:lnTo>
                  <a:pt x="673501" y="91174"/>
                </a:lnTo>
                <a:lnTo>
                  <a:pt x="634281" y="54912"/>
                </a:lnTo>
                <a:lnTo>
                  <a:pt x="593019" y="26230"/>
                </a:lnTo>
                <a:lnTo>
                  <a:pt x="550875" y="7246"/>
                </a:lnTo>
                <a:lnTo>
                  <a:pt x="504452" y="0"/>
                </a:lnTo>
                <a:close/>
              </a:path>
              <a:path w="828675" h="1043939">
                <a:moveTo>
                  <a:pt x="542390" y="1003638"/>
                </a:moveTo>
                <a:lnTo>
                  <a:pt x="368304" y="1003638"/>
                </a:lnTo>
                <a:lnTo>
                  <a:pt x="476359" y="1007488"/>
                </a:lnTo>
                <a:lnTo>
                  <a:pt x="529122" y="1006035"/>
                </a:lnTo>
                <a:lnTo>
                  <a:pt x="542390" y="1003638"/>
                </a:lnTo>
                <a:close/>
              </a:path>
            </a:pathLst>
          </a:custGeom>
          <a:solidFill>
            <a:srgbClr val="9CE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34369" y="4787483"/>
            <a:ext cx="438150" cy="230504"/>
          </a:xfrm>
          <a:custGeom>
            <a:avLst/>
            <a:gdLst/>
            <a:ahLst/>
            <a:cxnLst/>
            <a:rect l="l" t="t" r="r" b="b"/>
            <a:pathLst>
              <a:path w="438150" h="230504">
                <a:moveTo>
                  <a:pt x="0" y="0"/>
                </a:moveTo>
                <a:lnTo>
                  <a:pt x="438150" y="23018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6935" y="5732044"/>
            <a:ext cx="283210" cy="54610"/>
          </a:xfrm>
          <a:custGeom>
            <a:avLst/>
            <a:gdLst/>
            <a:ahLst/>
            <a:cxnLst/>
            <a:rect l="l" t="t" r="r" b="b"/>
            <a:pathLst>
              <a:path w="283210" h="54610">
                <a:moveTo>
                  <a:pt x="0" y="54447"/>
                </a:moveTo>
                <a:lnTo>
                  <a:pt x="28303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4182" y="5842808"/>
            <a:ext cx="76200" cy="163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10543" y="4860507"/>
            <a:ext cx="76200" cy="248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80607" y="5427247"/>
            <a:ext cx="76200" cy="621030"/>
          </a:xfrm>
          <a:custGeom>
            <a:avLst/>
            <a:gdLst/>
            <a:ahLst/>
            <a:cxnLst/>
            <a:rect l="l" t="t" r="r" b="b"/>
            <a:pathLst>
              <a:path w="76200" h="621029">
                <a:moveTo>
                  <a:pt x="42862" y="63499"/>
                </a:moveTo>
                <a:lnTo>
                  <a:pt x="33337" y="63499"/>
                </a:lnTo>
                <a:lnTo>
                  <a:pt x="33337" y="620503"/>
                </a:lnTo>
                <a:lnTo>
                  <a:pt x="42862" y="620503"/>
                </a:lnTo>
                <a:lnTo>
                  <a:pt x="42862" y="63499"/>
                </a:lnTo>
                <a:close/>
              </a:path>
              <a:path w="76200" h="621029">
                <a:moveTo>
                  <a:pt x="38100" y="0"/>
                </a:moveTo>
                <a:lnTo>
                  <a:pt x="0" y="76199"/>
                </a:lnTo>
                <a:lnTo>
                  <a:pt x="33337" y="76199"/>
                </a:lnTo>
                <a:lnTo>
                  <a:pt x="33337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621029">
                <a:moveTo>
                  <a:pt x="69850" y="63499"/>
                </a:moveTo>
                <a:lnTo>
                  <a:pt x="42862" y="63499"/>
                </a:lnTo>
                <a:lnTo>
                  <a:pt x="42862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71298" y="5417720"/>
            <a:ext cx="76182" cy="220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15932" y="4787482"/>
            <a:ext cx="450850" cy="317500"/>
          </a:xfrm>
          <a:custGeom>
            <a:avLst/>
            <a:gdLst/>
            <a:ahLst/>
            <a:cxnLst/>
            <a:rect l="l" t="t" r="r" b="b"/>
            <a:pathLst>
              <a:path w="450850" h="317500">
                <a:moveTo>
                  <a:pt x="0" y="317500"/>
                </a:moveTo>
                <a:lnTo>
                  <a:pt x="45085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56671" y="5684420"/>
            <a:ext cx="267335" cy="201295"/>
          </a:xfrm>
          <a:custGeom>
            <a:avLst/>
            <a:gdLst/>
            <a:ahLst/>
            <a:cxnLst/>
            <a:rect l="l" t="t" r="r" b="b"/>
            <a:pathLst>
              <a:path w="267334" h="201295">
                <a:moveTo>
                  <a:pt x="267105" y="200926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81961" y="4831110"/>
            <a:ext cx="755015" cy="1055370"/>
          </a:xfrm>
          <a:custGeom>
            <a:avLst/>
            <a:gdLst/>
            <a:ahLst/>
            <a:cxnLst/>
            <a:rect l="l" t="t" r="r" b="b"/>
            <a:pathLst>
              <a:path w="755015" h="1055370">
                <a:moveTo>
                  <a:pt x="459729" y="0"/>
                </a:moveTo>
                <a:lnTo>
                  <a:pt x="411847" y="3381"/>
                </a:lnTo>
                <a:lnTo>
                  <a:pt x="361555" y="14783"/>
                </a:lnTo>
                <a:lnTo>
                  <a:pt x="312024" y="31522"/>
                </a:lnTo>
                <a:lnTo>
                  <a:pt x="266426" y="50914"/>
                </a:lnTo>
                <a:lnTo>
                  <a:pt x="227935" y="70275"/>
                </a:lnTo>
                <a:lnTo>
                  <a:pt x="183906" y="99429"/>
                </a:lnTo>
                <a:lnTo>
                  <a:pt x="150370" y="133366"/>
                </a:lnTo>
                <a:lnTo>
                  <a:pt x="122687" y="174833"/>
                </a:lnTo>
                <a:lnTo>
                  <a:pt x="96218" y="226578"/>
                </a:lnTo>
                <a:lnTo>
                  <a:pt x="78047" y="269744"/>
                </a:lnTo>
                <a:lnTo>
                  <a:pt x="60490" y="320085"/>
                </a:lnTo>
                <a:lnTo>
                  <a:pt x="44160" y="374467"/>
                </a:lnTo>
                <a:lnTo>
                  <a:pt x="29669" y="429754"/>
                </a:lnTo>
                <a:lnTo>
                  <a:pt x="17631" y="482809"/>
                </a:lnTo>
                <a:lnTo>
                  <a:pt x="8660" y="530498"/>
                </a:lnTo>
                <a:lnTo>
                  <a:pt x="2302" y="580766"/>
                </a:lnTo>
                <a:lnTo>
                  <a:pt x="0" y="627075"/>
                </a:lnTo>
                <a:lnTo>
                  <a:pt x="877" y="670935"/>
                </a:lnTo>
                <a:lnTo>
                  <a:pt x="4056" y="713857"/>
                </a:lnTo>
                <a:lnTo>
                  <a:pt x="8660" y="757353"/>
                </a:lnTo>
                <a:lnTo>
                  <a:pt x="16715" y="815881"/>
                </a:lnTo>
                <a:lnTo>
                  <a:pt x="27981" y="876343"/>
                </a:lnTo>
                <a:lnTo>
                  <a:pt x="41959" y="932124"/>
                </a:lnTo>
                <a:lnTo>
                  <a:pt x="58150" y="976610"/>
                </a:lnTo>
                <a:lnTo>
                  <a:pt x="95933" y="1031559"/>
                </a:lnTo>
                <a:lnTo>
                  <a:pt x="145707" y="1054760"/>
                </a:lnTo>
                <a:lnTo>
                  <a:pt x="176281" y="1052471"/>
                </a:lnTo>
                <a:lnTo>
                  <a:pt x="210423" y="1040514"/>
                </a:lnTo>
                <a:lnTo>
                  <a:pt x="249134" y="1025912"/>
                </a:lnTo>
                <a:lnTo>
                  <a:pt x="293412" y="1015685"/>
                </a:lnTo>
                <a:lnTo>
                  <a:pt x="335677" y="1014061"/>
                </a:lnTo>
                <a:lnTo>
                  <a:pt x="494296" y="1014061"/>
                </a:lnTo>
                <a:lnTo>
                  <a:pt x="524106" y="1008087"/>
                </a:lnTo>
                <a:lnTo>
                  <a:pt x="567338" y="989482"/>
                </a:lnTo>
                <a:lnTo>
                  <a:pt x="604431" y="964263"/>
                </a:lnTo>
                <a:lnTo>
                  <a:pt x="636955" y="929478"/>
                </a:lnTo>
                <a:lnTo>
                  <a:pt x="666482" y="882177"/>
                </a:lnTo>
                <a:lnTo>
                  <a:pt x="685816" y="841383"/>
                </a:lnTo>
                <a:lnTo>
                  <a:pt x="704917" y="793172"/>
                </a:lnTo>
                <a:lnTo>
                  <a:pt x="722538" y="739715"/>
                </a:lnTo>
                <a:lnTo>
                  <a:pt x="737431" y="683182"/>
                </a:lnTo>
                <a:lnTo>
                  <a:pt x="748347" y="625744"/>
                </a:lnTo>
                <a:lnTo>
                  <a:pt x="754040" y="569573"/>
                </a:lnTo>
                <a:lnTo>
                  <a:pt x="754879" y="520954"/>
                </a:lnTo>
                <a:lnTo>
                  <a:pt x="752828" y="469961"/>
                </a:lnTo>
                <a:lnTo>
                  <a:pt x="747887" y="417942"/>
                </a:lnTo>
                <a:lnTo>
                  <a:pt x="740056" y="366247"/>
                </a:lnTo>
                <a:lnTo>
                  <a:pt x="729335" y="316222"/>
                </a:lnTo>
                <a:lnTo>
                  <a:pt x="715723" y="269216"/>
                </a:lnTo>
                <a:lnTo>
                  <a:pt x="699222" y="226578"/>
                </a:lnTo>
                <a:lnTo>
                  <a:pt x="675414" y="179809"/>
                </a:lnTo>
                <a:lnTo>
                  <a:pt x="646574" y="134276"/>
                </a:lnTo>
                <a:lnTo>
                  <a:pt x="613758" y="92120"/>
                </a:lnTo>
                <a:lnTo>
                  <a:pt x="578023" y="55482"/>
                </a:lnTo>
                <a:lnTo>
                  <a:pt x="540427" y="26502"/>
                </a:lnTo>
                <a:lnTo>
                  <a:pt x="502027" y="7321"/>
                </a:lnTo>
                <a:lnTo>
                  <a:pt x="459729" y="0"/>
                </a:lnTo>
                <a:close/>
              </a:path>
              <a:path w="755015" h="1055370">
                <a:moveTo>
                  <a:pt x="494296" y="1014061"/>
                </a:moveTo>
                <a:lnTo>
                  <a:pt x="335677" y="1014061"/>
                </a:lnTo>
                <a:lnTo>
                  <a:pt x="434131" y="1017951"/>
                </a:lnTo>
                <a:lnTo>
                  <a:pt x="482207" y="1016484"/>
                </a:lnTo>
                <a:lnTo>
                  <a:pt x="494296" y="1014061"/>
                </a:lnTo>
                <a:close/>
              </a:path>
            </a:pathLst>
          </a:custGeom>
          <a:solidFill>
            <a:srgbClr val="9CE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56912" y="5269288"/>
            <a:ext cx="255587" cy="1341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56912" y="5269288"/>
            <a:ext cx="255904" cy="134620"/>
          </a:xfrm>
          <a:custGeom>
            <a:avLst/>
            <a:gdLst/>
            <a:ahLst/>
            <a:cxnLst/>
            <a:rect l="l" t="t" r="r" b="b"/>
            <a:pathLst>
              <a:path w="255904" h="134620">
                <a:moveTo>
                  <a:pt x="255587" y="0"/>
                </a:moveTo>
                <a:lnTo>
                  <a:pt x="255587" y="134168"/>
                </a:lnTo>
                <a:lnTo>
                  <a:pt x="0" y="134168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01867" y="5269288"/>
            <a:ext cx="255586" cy="1407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01867" y="5269288"/>
            <a:ext cx="255904" cy="140970"/>
          </a:xfrm>
          <a:custGeom>
            <a:avLst/>
            <a:gdLst/>
            <a:ahLst/>
            <a:cxnLst/>
            <a:rect l="l" t="t" r="r" b="b"/>
            <a:pathLst>
              <a:path w="255904" h="140970">
                <a:moveTo>
                  <a:pt x="255587" y="0"/>
                </a:moveTo>
                <a:lnTo>
                  <a:pt x="255587" y="140795"/>
                </a:lnTo>
                <a:lnTo>
                  <a:pt x="0" y="140795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08153" y="5211724"/>
            <a:ext cx="901096" cy="3276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08152" y="5211724"/>
            <a:ext cx="901700" cy="328295"/>
          </a:xfrm>
          <a:custGeom>
            <a:avLst/>
            <a:gdLst/>
            <a:ahLst/>
            <a:cxnLst/>
            <a:rect l="l" t="t" r="r" b="b"/>
            <a:pathLst>
              <a:path w="901700" h="328295">
                <a:moveTo>
                  <a:pt x="901005" y="775"/>
                </a:moveTo>
                <a:lnTo>
                  <a:pt x="901097" y="173009"/>
                </a:lnTo>
                <a:lnTo>
                  <a:pt x="864289" y="228635"/>
                </a:lnTo>
                <a:lnTo>
                  <a:pt x="831960" y="251201"/>
                </a:lnTo>
                <a:lnTo>
                  <a:pt x="792519" y="270489"/>
                </a:lnTo>
                <a:lnTo>
                  <a:pt x="747595" y="286665"/>
                </a:lnTo>
                <a:lnTo>
                  <a:pt x="698819" y="299897"/>
                </a:lnTo>
                <a:lnTo>
                  <a:pt x="647818" y="310349"/>
                </a:lnTo>
                <a:lnTo>
                  <a:pt x="596222" y="318187"/>
                </a:lnTo>
                <a:lnTo>
                  <a:pt x="545660" y="323578"/>
                </a:lnTo>
                <a:lnTo>
                  <a:pt x="497761" y="326687"/>
                </a:lnTo>
                <a:lnTo>
                  <a:pt x="454155" y="327681"/>
                </a:lnTo>
                <a:lnTo>
                  <a:pt x="410371" y="326710"/>
                </a:lnTo>
                <a:lnTo>
                  <a:pt x="361991" y="323691"/>
                </a:lnTo>
                <a:lnTo>
                  <a:pt x="310718" y="318432"/>
                </a:lnTo>
                <a:lnTo>
                  <a:pt x="258258" y="310741"/>
                </a:lnTo>
                <a:lnTo>
                  <a:pt x="206313" y="300429"/>
                </a:lnTo>
                <a:lnTo>
                  <a:pt x="156589" y="287304"/>
                </a:lnTo>
                <a:lnTo>
                  <a:pt x="110789" y="271176"/>
                </a:lnTo>
                <a:lnTo>
                  <a:pt x="70618" y="251853"/>
                </a:lnTo>
                <a:lnTo>
                  <a:pt x="37779" y="229146"/>
                </a:lnTo>
                <a:lnTo>
                  <a:pt x="917" y="172812"/>
                </a:lnTo>
                <a:lnTo>
                  <a:pt x="872" y="133356"/>
                </a:lnTo>
                <a:lnTo>
                  <a:pt x="458" y="86406"/>
                </a:lnTo>
                <a:lnTo>
                  <a:pt x="45" y="39455"/>
                </a:lnTo>
                <a:lnTo>
                  <a:pt x="0" y="0"/>
                </a:lnTo>
                <a:lnTo>
                  <a:pt x="18815" y="28755"/>
                </a:lnTo>
                <a:lnTo>
                  <a:pt x="48498" y="54520"/>
                </a:lnTo>
                <a:lnTo>
                  <a:pt x="87139" y="77287"/>
                </a:lnTo>
                <a:lnTo>
                  <a:pt x="132828" y="97047"/>
                </a:lnTo>
                <a:lnTo>
                  <a:pt x="183658" y="113794"/>
                </a:lnTo>
                <a:lnTo>
                  <a:pt x="237717" y="127520"/>
                </a:lnTo>
                <a:lnTo>
                  <a:pt x="293098" y="138218"/>
                </a:lnTo>
                <a:lnTo>
                  <a:pt x="347891" y="145879"/>
                </a:lnTo>
                <a:lnTo>
                  <a:pt x="400187" y="150497"/>
                </a:lnTo>
                <a:lnTo>
                  <a:pt x="448077" y="152064"/>
                </a:lnTo>
                <a:lnTo>
                  <a:pt x="491546" y="151147"/>
                </a:lnTo>
                <a:lnTo>
                  <a:pt x="539046" y="148208"/>
                </a:lnTo>
                <a:lnTo>
                  <a:pt x="589081" y="143063"/>
                </a:lnTo>
                <a:lnTo>
                  <a:pt x="640154" y="135531"/>
                </a:lnTo>
                <a:lnTo>
                  <a:pt x="690768" y="125433"/>
                </a:lnTo>
                <a:lnTo>
                  <a:pt x="739426" y="112585"/>
                </a:lnTo>
                <a:lnTo>
                  <a:pt x="784632" y="96808"/>
                </a:lnTo>
                <a:lnTo>
                  <a:pt x="824890" y="77920"/>
                </a:lnTo>
                <a:lnTo>
                  <a:pt x="858703" y="55739"/>
                </a:lnTo>
                <a:lnTo>
                  <a:pt x="884573" y="30084"/>
                </a:lnTo>
                <a:lnTo>
                  <a:pt x="901005" y="775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08621" y="5038253"/>
            <a:ext cx="900430" cy="324485"/>
          </a:xfrm>
          <a:custGeom>
            <a:avLst/>
            <a:gdLst/>
            <a:ahLst/>
            <a:cxnLst/>
            <a:rect l="l" t="t" r="r" b="b"/>
            <a:pathLst>
              <a:path w="900429" h="324485">
                <a:moveTo>
                  <a:pt x="450027" y="0"/>
                </a:moveTo>
                <a:lnTo>
                  <a:pt x="383525" y="1758"/>
                </a:lnTo>
                <a:lnTo>
                  <a:pt x="320053" y="6867"/>
                </a:lnTo>
                <a:lnTo>
                  <a:pt x="260307" y="15076"/>
                </a:lnTo>
                <a:lnTo>
                  <a:pt x="204982" y="26133"/>
                </a:lnTo>
                <a:lnTo>
                  <a:pt x="154776" y="39787"/>
                </a:lnTo>
                <a:lnTo>
                  <a:pt x="110384" y="55789"/>
                </a:lnTo>
                <a:lnTo>
                  <a:pt x="72502" y="73885"/>
                </a:lnTo>
                <a:lnTo>
                  <a:pt x="19053" y="115363"/>
                </a:lnTo>
                <a:lnTo>
                  <a:pt x="0" y="162212"/>
                </a:lnTo>
                <a:lnTo>
                  <a:pt x="4879" y="186182"/>
                </a:lnTo>
                <a:lnTo>
                  <a:pt x="41826" y="230596"/>
                </a:lnTo>
                <a:lnTo>
                  <a:pt x="110384" y="268634"/>
                </a:lnTo>
                <a:lnTo>
                  <a:pt x="154776" y="284636"/>
                </a:lnTo>
                <a:lnTo>
                  <a:pt x="204982" y="298290"/>
                </a:lnTo>
                <a:lnTo>
                  <a:pt x="260307" y="309347"/>
                </a:lnTo>
                <a:lnTo>
                  <a:pt x="320053" y="317556"/>
                </a:lnTo>
                <a:lnTo>
                  <a:pt x="383525" y="322665"/>
                </a:lnTo>
                <a:lnTo>
                  <a:pt x="450027" y="324424"/>
                </a:lnTo>
                <a:lnTo>
                  <a:pt x="516528" y="322665"/>
                </a:lnTo>
                <a:lnTo>
                  <a:pt x="580001" y="317556"/>
                </a:lnTo>
                <a:lnTo>
                  <a:pt x="639747" y="309347"/>
                </a:lnTo>
                <a:lnTo>
                  <a:pt x="695072" y="298290"/>
                </a:lnTo>
                <a:lnTo>
                  <a:pt x="745278" y="284636"/>
                </a:lnTo>
                <a:lnTo>
                  <a:pt x="789671" y="268634"/>
                </a:lnTo>
                <a:lnTo>
                  <a:pt x="827553" y="250538"/>
                </a:lnTo>
                <a:lnTo>
                  <a:pt x="881001" y="209060"/>
                </a:lnTo>
                <a:lnTo>
                  <a:pt x="900055" y="162212"/>
                </a:lnTo>
                <a:lnTo>
                  <a:pt x="895175" y="138241"/>
                </a:lnTo>
                <a:lnTo>
                  <a:pt x="858228" y="93827"/>
                </a:lnTo>
                <a:lnTo>
                  <a:pt x="789671" y="55789"/>
                </a:lnTo>
                <a:lnTo>
                  <a:pt x="745278" y="39787"/>
                </a:lnTo>
                <a:lnTo>
                  <a:pt x="695072" y="26133"/>
                </a:lnTo>
                <a:lnTo>
                  <a:pt x="639747" y="15076"/>
                </a:lnTo>
                <a:lnTo>
                  <a:pt x="580001" y="6867"/>
                </a:lnTo>
                <a:lnTo>
                  <a:pt x="516528" y="1758"/>
                </a:lnTo>
                <a:lnTo>
                  <a:pt x="450027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08621" y="5038253"/>
            <a:ext cx="900430" cy="324485"/>
          </a:xfrm>
          <a:custGeom>
            <a:avLst/>
            <a:gdLst/>
            <a:ahLst/>
            <a:cxnLst/>
            <a:rect l="l" t="t" r="r" b="b"/>
            <a:pathLst>
              <a:path w="900429" h="324485">
                <a:moveTo>
                  <a:pt x="0" y="162212"/>
                </a:moveTo>
                <a:lnTo>
                  <a:pt x="19053" y="115363"/>
                </a:lnTo>
                <a:lnTo>
                  <a:pt x="72502" y="73885"/>
                </a:lnTo>
                <a:lnTo>
                  <a:pt x="110384" y="55789"/>
                </a:lnTo>
                <a:lnTo>
                  <a:pt x="154776" y="39787"/>
                </a:lnTo>
                <a:lnTo>
                  <a:pt x="204982" y="26133"/>
                </a:lnTo>
                <a:lnTo>
                  <a:pt x="260307" y="15076"/>
                </a:lnTo>
                <a:lnTo>
                  <a:pt x="320053" y="6867"/>
                </a:lnTo>
                <a:lnTo>
                  <a:pt x="383525" y="1758"/>
                </a:lnTo>
                <a:lnTo>
                  <a:pt x="450027" y="0"/>
                </a:lnTo>
                <a:lnTo>
                  <a:pt x="516529" y="1758"/>
                </a:lnTo>
                <a:lnTo>
                  <a:pt x="580001" y="6867"/>
                </a:lnTo>
                <a:lnTo>
                  <a:pt x="639747" y="15076"/>
                </a:lnTo>
                <a:lnTo>
                  <a:pt x="695072" y="26133"/>
                </a:lnTo>
                <a:lnTo>
                  <a:pt x="745278" y="39787"/>
                </a:lnTo>
                <a:lnTo>
                  <a:pt x="789670" y="55789"/>
                </a:lnTo>
                <a:lnTo>
                  <a:pt x="827552" y="73885"/>
                </a:lnTo>
                <a:lnTo>
                  <a:pt x="881001" y="115363"/>
                </a:lnTo>
                <a:lnTo>
                  <a:pt x="900055" y="162212"/>
                </a:lnTo>
                <a:lnTo>
                  <a:pt x="895175" y="186182"/>
                </a:lnTo>
                <a:lnTo>
                  <a:pt x="858228" y="230596"/>
                </a:lnTo>
                <a:lnTo>
                  <a:pt x="789670" y="268634"/>
                </a:lnTo>
                <a:lnTo>
                  <a:pt x="745278" y="284636"/>
                </a:lnTo>
                <a:lnTo>
                  <a:pt x="695072" y="298290"/>
                </a:lnTo>
                <a:lnTo>
                  <a:pt x="639747" y="309347"/>
                </a:lnTo>
                <a:lnTo>
                  <a:pt x="580001" y="317556"/>
                </a:lnTo>
                <a:lnTo>
                  <a:pt x="516529" y="322665"/>
                </a:lnTo>
                <a:lnTo>
                  <a:pt x="450027" y="324424"/>
                </a:lnTo>
                <a:lnTo>
                  <a:pt x="383525" y="322665"/>
                </a:lnTo>
                <a:lnTo>
                  <a:pt x="320053" y="317556"/>
                </a:lnTo>
                <a:lnTo>
                  <a:pt x="260307" y="309347"/>
                </a:lnTo>
                <a:lnTo>
                  <a:pt x="204982" y="298290"/>
                </a:lnTo>
                <a:lnTo>
                  <a:pt x="154776" y="284636"/>
                </a:lnTo>
                <a:lnTo>
                  <a:pt x="110384" y="268634"/>
                </a:lnTo>
                <a:lnTo>
                  <a:pt x="72502" y="250538"/>
                </a:lnTo>
                <a:lnTo>
                  <a:pt x="19053" y="209060"/>
                </a:lnTo>
                <a:lnTo>
                  <a:pt x="0" y="16221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59277" y="5079488"/>
            <a:ext cx="600075" cy="133985"/>
          </a:xfrm>
          <a:custGeom>
            <a:avLst/>
            <a:gdLst/>
            <a:ahLst/>
            <a:cxnLst/>
            <a:rect l="l" t="t" r="r" b="b"/>
            <a:pathLst>
              <a:path w="600075" h="133985">
                <a:moveTo>
                  <a:pt x="250100" y="58110"/>
                </a:moveTo>
                <a:lnTo>
                  <a:pt x="117000" y="58110"/>
                </a:lnTo>
                <a:lnTo>
                  <a:pt x="295120" y="133440"/>
                </a:lnTo>
                <a:lnTo>
                  <a:pt x="439975" y="78296"/>
                </a:lnTo>
                <a:lnTo>
                  <a:pt x="298115" y="78296"/>
                </a:lnTo>
                <a:lnTo>
                  <a:pt x="250100" y="58110"/>
                </a:lnTo>
                <a:close/>
              </a:path>
              <a:path w="600075" h="133985">
                <a:moveTo>
                  <a:pt x="481928" y="0"/>
                </a:moveTo>
                <a:lnTo>
                  <a:pt x="298115" y="78296"/>
                </a:lnTo>
                <a:lnTo>
                  <a:pt x="439975" y="78296"/>
                </a:lnTo>
                <a:lnTo>
                  <a:pt x="489493" y="59446"/>
                </a:lnTo>
                <a:lnTo>
                  <a:pt x="533698" y="59446"/>
                </a:lnTo>
                <a:lnTo>
                  <a:pt x="599451" y="30427"/>
                </a:lnTo>
                <a:lnTo>
                  <a:pt x="481928" y="0"/>
                </a:lnTo>
                <a:close/>
              </a:path>
              <a:path w="600075" h="133985">
                <a:moveTo>
                  <a:pt x="117000" y="2151"/>
                </a:moveTo>
                <a:lnTo>
                  <a:pt x="0" y="34955"/>
                </a:lnTo>
                <a:lnTo>
                  <a:pt x="80072" y="68872"/>
                </a:lnTo>
                <a:lnTo>
                  <a:pt x="117000" y="58110"/>
                </a:lnTo>
                <a:lnTo>
                  <a:pt x="250100" y="58110"/>
                </a:lnTo>
                <a:lnTo>
                  <a:pt x="117000" y="2151"/>
                </a:lnTo>
                <a:close/>
              </a:path>
              <a:path w="600075" h="133985">
                <a:moveTo>
                  <a:pt x="533698" y="59446"/>
                </a:moveTo>
                <a:lnTo>
                  <a:pt x="489493" y="59446"/>
                </a:lnTo>
                <a:lnTo>
                  <a:pt x="512339" y="68872"/>
                </a:lnTo>
                <a:lnTo>
                  <a:pt x="533698" y="59446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1622" y="5193630"/>
            <a:ext cx="224154" cy="114935"/>
          </a:xfrm>
          <a:custGeom>
            <a:avLst/>
            <a:gdLst/>
            <a:ahLst/>
            <a:cxnLst/>
            <a:rect l="l" t="t" r="r" b="b"/>
            <a:pathLst>
              <a:path w="224154" h="114935">
                <a:moveTo>
                  <a:pt x="2696" y="0"/>
                </a:moveTo>
                <a:lnTo>
                  <a:pt x="0" y="57443"/>
                </a:lnTo>
                <a:lnTo>
                  <a:pt x="146960" y="114885"/>
                </a:lnTo>
                <a:lnTo>
                  <a:pt x="223810" y="88168"/>
                </a:lnTo>
                <a:lnTo>
                  <a:pt x="2696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41750" y="5193630"/>
            <a:ext cx="220345" cy="113664"/>
          </a:xfrm>
          <a:custGeom>
            <a:avLst/>
            <a:gdLst/>
            <a:ahLst/>
            <a:cxnLst/>
            <a:rect l="l" t="t" r="r" b="b"/>
            <a:pathLst>
              <a:path w="220345" h="113664">
                <a:moveTo>
                  <a:pt x="218417" y="0"/>
                </a:moveTo>
                <a:lnTo>
                  <a:pt x="0" y="88168"/>
                </a:lnTo>
                <a:lnTo>
                  <a:pt x="74154" y="113549"/>
                </a:lnTo>
                <a:lnTo>
                  <a:pt x="219765" y="60114"/>
                </a:lnTo>
                <a:lnTo>
                  <a:pt x="218417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8042" y="5137524"/>
            <a:ext cx="478155" cy="180340"/>
          </a:xfrm>
          <a:custGeom>
            <a:avLst/>
            <a:gdLst/>
            <a:ahLst/>
            <a:cxnLst/>
            <a:rect l="l" t="t" r="r" b="b"/>
            <a:pathLst>
              <a:path w="478154" h="180339">
                <a:moveTo>
                  <a:pt x="14704" y="7159"/>
                </a:moveTo>
                <a:lnTo>
                  <a:pt x="141403" y="57443"/>
                </a:lnTo>
                <a:lnTo>
                  <a:pt x="141626" y="71553"/>
                </a:lnTo>
                <a:lnTo>
                  <a:pt x="142609" y="100775"/>
                </a:lnTo>
                <a:lnTo>
                  <a:pt x="142833" y="114885"/>
                </a:lnTo>
                <a:lnTo>
                  <a:pt x="0" y="169184"/>
                </a:lnTo>
                <a:lnTo>
                  <a:pt x="32917" y="180343"/>
                </a:lnTo>
                <a:lnTo>
                  <a:pt x="239201" y="94847"/>
                </a:lnTo>
                <a:lnTo>
                  <a:pt x="337081" y="94847"/>
                </a:lnTo>
                <a:lnTo>
                  <a:pt x="337406" y="75200"/>
                </a:lnTo>
                <a:lnTo>
                  <a:pt x="237689" y="75200"/>
                </a:lnTo>
                <a:lnTo>
                  <a:pt x="79631" y="9351"/>
                </a:lnTo>
                <a:lnTo>
                  <a:pt x="20783" y="9351"/>
                </a:lnTo>
                <a:lnTo>
                  <a:pt x="18757" y="8620"/>
                </a:lnTo>
                <a:lnTo>
                  <a:pt x="14930" y="7180"/>
                </a:lnTo>
                <a:lnTo>
                  <a:pt x="14704" y="7159"/>
                </a:lnTo>
                <a:close/>
              </a:path>
              <a:path w="478154" h="180339">
                <a:moveTo>
                  <a:pt x="337081" y="94847"/>
                </a:moveTo>
                <a:lnTo>
                  <a:pt x="239201" y="94847"/>
                </a:lnTo>
                <a:lnTo>
                  <a:pt x="441440" y="179007"/>
                </a:lnTo>
                <a:lnTo>
                  <a:pt x="477843" y="170992"/>
                </a:lnTo>
                <a:lnTo>
                  <a:pt x="336753" y="114722"/>
                </a:lnTo>
                <a:lnTo>
                  <a:pt x="337081" y="94847"/>
                </a:lnTo>
                <a:close/>
              </a:path>
              <a:path w="478154" h="180339">
                <a:moveTo>
                  <a:pt x="430654" y="0"/>
                </a:moveTo>
                <a:lnTo>
                  <a:pt x="237689" y="75200"/>
                </a:lnTo>
                <a:lnTo>
                  <a:pt x="337406" y="75200"/>
                </a:lnTo>
                <a:lnTo>
                  <a:pt x="337706" y="57052"/>
                </a:lnTo>
                <a:lnTo>
                  <a:pt x="458967" y="9351"/>
                </a:lnTo>
                <a:lnTo>
                  <a:pt x="430654" y="0"/>
                </a:lnTo>
                <a:close/>
              </a:path>
              <a:path w="478154" h="180339">
                <a:moveTo>
                  <a:pt x="57186" y="0"/>
                </a:moveTo>
                <a:lnTo>
                  <a:pt x="20783" y="9351"/>
                </a:lnTo>
                <a:lnTo>
                  <a:pt x="79631" y="9351"/>
                </a:lnTo>
                <a:lnTo>
                  <a:pt x="5718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93179" y="4734656"/>
            <a:ext cx="255586" cy="1199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93179" y="4734656"/>
            <a:ext cx="255904" cy="120014"/>
          </a:xfrm>
          <a:custGeom>
            <a:avLst/>
            <a:gdLst/>
            <a:ahLst/>
            <a:cxnLst/>
            <a:rect l="l" t="t" r="r" b="b"/>
            <a:pathLst>
              <a:path w="255904" h="120014">
                <a:moveTo>
                  <a:pt x="255587" y="0"/>
                </a:moveTo>
                <a:lnTo>
                  <a:pt x="255587" y="119903"/>
                </a:lnTo>
                <a:lnTo>
                  <a:pt x="0" y="119903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18687" y="4333457"/>
            <a:ext cx="936070" cy="7614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17543" y="4406500"/>
            <a:ext cx="455154" cy="3486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16587" y="5743099"/>
            <a:ext cx="194751" cy="84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16588" y="5743099"/>
            <a:ext cx="194945" cy="84455"/>
          </a:xfrm>
          <a:custGeom>
            <a:avLst/>
            <a:gdLst/>
            <a:ahLst/>
            <a:cxnLst/>
            <a:rect l="l" t="t" r="r" b="b"/>
            <a:pathLst>
              <a:path w="194945" h="84454">
                <a:moveTo>
                  <a:pt x="194751" y="0"/>
                </a:moveTo>
                <a:lnTo>
                  <a:pt x="194751" y="84261"/>
                </a:lnTo>
                <a:lnTo>
                  <a:pt x="0" y="84261"/>
                </a:lnTo>
                <a:lnTo>
                  <a:pt x="0" y="0"/>
                </a:lnTo>
                <a:lnTo>
                  <a:pt x="194751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81425" y="5490560"/>
            <a:ext cx="639494" cy="5175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53911" y="5540212"/>
            <a:ext cx="310946" cy="2370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58733" y="4720902"/>
            <a:ext cx="255587" cy="1199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58733" y="4720902"/>
            <a:ext cx="255904" cy="120014"/>
          </a:xfrm>
          <a:custGeom>
            <a:avLst/>
            <a:gdLst/>
            <a:ahLst/>
            <a:cxnLst/>
            <a:rect l="l" t="t" r="r" b="b"/>
            <a:pathLst>
              <a:path w="255904" h="120014">
                <a:moveTo>
                  <a:pt x="255587" y="0"/>
                </a:moveTo>
                <a:lnTo>
                  <a:pt x="255587" y="119903"/>
                </a:lnTo>
                <a:lnTo>
                  <a:pt x="0" y="119903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41570" y="5840047"/>
            <a:ext cx="194750" cy="842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441570" y="5840047"/>
            <a:ext cx="194945" cy="84455"/>
          </a:xfrm>
          <a:custGeom>
            <a:avLst/>
            <a:gdLst/>
            <a:ahLst/>
            <a:cxnLst/>
            <a:rect l="l" t="t" r="r" b="b"/>
            <a:pathLst>
              <a:path w="194945" h="84454">
                <a:moveTo>
                  <a:pt x="194751" y="0"/>
                </a:moveTo>
                <a:lnTo>
                  <a:pt x="194751" y="84261"/>
                </a:lnTo>
                <a:lnTo>
                  <a:pt x="0" y="84261"/>
                </a:lnTo>
                <a:lnTo>
                  <a:pt x="0" y="0"/>
                </a:lnTo>
                <a:lnTo>
                  <a:pt x="194751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43613" y="5618570"/>
            <a:ext cx="711200" cy="6010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46654" y="5676224"/>
            <a:ext cx="345812" cy="2752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31193" y="4874844"/>
            <a:ext cx="76200" cy="446405"/>
          </a:xfrm>
          <a:custGeom>
            <a:avLst/>
            <a:gdLst/>
            <a:ahLst/>
            <a:cxnLst/>
            <a:rect l="l" t="t" r="r" b="b"/>
            <a:pathLst>
              <a:path w="76200" h="446404">
                <a:moveTo>
                  <a:pt x="44450" y="63500"/>
                </a:moveTo>
                <a:lnTo>
                  <a:pt x="31750" y="63500"/>
                </a:lnTo>
                <a:lnTo>
                  <a:pt x="31748" y="445970"/>
                </a:lnTo>
                <a:lnTo>
                  <a:pt x="44448" y="445970"/>
                </a:lnTo>
                <a:lnTo>
                  <a:pt x="44450" y="63500"/>
                </a:lnTo>
                <a:close/>
              </a:path>
              <a:path w="76200" h="446404">
                <a:moveTo>
                  <a:pt x="38100" y="0"/>
                </a:moveTo>
                <a:lnTo>
                  <a:pt x="0" y="76200"/>
                </a:lnTo>
                <a:lnTo>
                  <a:pt x="31749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46404">
                <a:moveTo>
                  <a:pt x="69850" y="63500"/>
                </a:moveTo>
                <a:lnTo>
                  <a:pt x="44450" y="63500"/>
                </a:lnTo>
                <a:lnTo>
                  <a:pt x="44449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408923" y="5943806"/>
            <a:ext cx="76200" cy="2416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360037" y="2770601"/>
            <a:ext cx="923925" cy="190023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470135" y="2663951"/>
            <a:ext cx="896112" cy="13685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9494974" y="2742026"/>
          <a:ext cx="782955" cy="12517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6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 marR="1905" algn="ctr">
                        <a:lnSpc>
                          <a:spcPts val="1845"/>
                        </a:lnSpc>
                        <a:spcBef>
                          <a:spcPts val="175"/>
                        </a:spcBef>
                      </a:pPr>
                      <a:r>
                        <a:rPr sz="1600" spc="5">
                          <a:latin typeface="Arial"/>
                          <a:cs typeface="Arial"/>
                        </a:rPr>
                        <a:t>IP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12">
                <a:tc>
                  <a:txBody>
                    <a:bodyPr/>
                    <a:lstStyle/>
                    <a:p>
                      <a:pPr marR="3175" algn="ctr">
                        <a:lnSpc>
                          <a:spcPts val="1870"/>
                        </a:lnSpc>
                      </a:pPr>
                      <a:r>
                        <a:rPr sz="1600">
                          <a:latin typeface="Arial"/>
                          <a:cs typeface="Arial"/>
                        </a:rPr>
                        <a:t>Eth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793">
                <a:tc>
                  <a:txBody>
                    <a:bodyPr/>
                    <a:lstStyle/>
                    <a:p>
                      <a:pPr marR="3175" algn="ctr">
                        <a:lnSpc>
                          <a:spcPts val="1800"/>
                        </a:lnSpc>
                      </a:pPr>
                      <a:r>
                        <a:rPr sz="1600" spc="-5">
                          <a:latin typeface="Arial"/>
                          <a:cs typeface="Arial"/>
                        </a:rPr>
                        <a:t>Phy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" name="object 45"/>
          <p:cNvSpPr/>
          <p:nvPr/>
        </p:nvSpPr>
        <p:spPr>
          <a:xfrm>
            <a:off x="8491273" y="4391324"/>
            <a:ext cx="1009650" cy="8550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921480" y="4473346"/>
            <a:ext cx="490931" cy="3915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27903" y="4264152"/>
            <a:ext cx="838200" cy="8199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52288" y="3444240"/>
            <a:ext cx="896112" cy="8717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83141" y="3528059"/>
            <a:ext cx="782955" cy="757555"/>
          </a:xfrm>
          <a:custGeom>
            <a:avLst/>
            <a:gdLst/>
            <a:ahLst/>
            <a:cxnLst/>
            <a:rect l="l" t="t" r="r" b="b"/>
            <a:pathLst>
              <a:path w="782954" h="757554">
                <a:moveTo>
                  <a:pt x="0" y="0"/>
                </a:moveTo>
                <a:lnTo>
                  <a:pt x="782638" y="0"/>
                </a:lnTo>
                <a:lnTo>
                  <a:pt x="782638" y="757238"/>
                </a:lnTo>
                <a:lnTo>
                  <a:pt x="0" y="75723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383141" y="3528059"/>
            <a:ext cx="782955" cy="22479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R="20955" algn="ctr">
              <a:lnSpc>
                <a:spcPts val="1750"/>
              </a:lnSpc>
              <a:spcBef>
                <a:spcPts val="20"/>
              </a:spcBef>
            </a:pPr>
            <a:r>
              <a:rPr sz="1600" spc="5">
                <a:latin typeface="Arial"/>
                <a:cs typeface="Arial"/>
              </a:rPr>
              <a:t>IP</a:t>
            </a:r>
            <a:endParaRPr sz="16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387903" y="3758692"/>
            <a:ext cx="771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075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Eth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5383141" y="4046468"/>
            <a:ext cx="782955" cy="23939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1295">
              <a:lnSpc>
                <a:spcPts val="1650"/>
              </a:lnSpc>
            </a:pPr>
            <a:r>
              <a:rPr sz="1600" spc="-5">
                <a:latin typeface="Arial"/>
                <a:cs typeface="Arial"/>
              </a:rPr>
              <a:t>Phy</a:t>
            </a:r>
            <a:endParaRPr sz="16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376792" y="3785234"/>
            <a:ext cx="776605" cy="0"/>
          </a:xfrm>
          <a:custGeom>
            <a:avLst/>
            <a:gdLst/>
            <a:ahLst/>
            <a:cxnLst/>
            <a:rect l="l" t="t" r="r" b="b"/>
            <a:pathLst>
              <a:path w="776604">
                <a:moveTo>
                  <a:pt x="0" y="0"/>
                </a:moveTo>
                <a:lnTo>
                  <a:pt x="776288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168521" y="2562859"/>
            <a:ext cx="2279015" cy="80010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98425" marR="43815" indent="-85725">
              <a:lnSpc>
                <a:spcPts val="1420"/>
              </a:lnSpc>
              <a:spcBef>
                <a:spcPts val="160"/>
              </a:spcBef>
            </a:pPr>
            <a:r>
              <a:rPr sz="1200" spc="-5">
                <a:latin typeface="Arial"/>
                <a:cs typeface="Arial"/>
              </a:rPr>
              <a:t>MAC </a:t>
            </a:r>
            <a:r>
              <a:rPr sz="1200">
                <a:latin typeface="Arial"/>
                <a:cs typeface="Arial"/>
              </a:rPr>
              <a:t>src: </a:t>
            </a:r>
            <a:r>
              <a:rPr sz="1200" spc="-5">
                <a:solidFill>
                  <a:srgbClr val="FF0000"/>
                </a:solidFill>
                <a:latin typeface="Arial"/>
                <a:cs typeface="Arial"/>
              </a:rPr>
              <a:t>1A-23-F9-CD-06-9B  </a:t>
            </a:r>
            <a:r>
              <a:rPr sz="1200" spc="-5">
                <a:latin typeface="Arial"/>
                <a:cs typeface="Arial"/>
              </a:rPr>
              <a:t>MAC dest:</a:t>
            </a:r>
            <a:r>
              <a:rPr sz="1200" spc="-40">
                <a:latin typeface="Arial"/>
                <a:cs typeface="Arial"/>
              </a:rPr>
              <a:t> </a:t>
            </a:r>
            <a:r>
              <a:rPr sz="1200" spc="-5">
                <a:solidFill>
                  <a:srgbClr val="FF0000"/>
                </a:solidFill>
                <a:latin typeface="Arial"/>
                <a:cs typeface="Arial"/>
              </a:rPr>
              <a:t>49-BD-D2-C7-56-2A</a:t>
            </a:r>
            <a:endParaRPr sz="1200">
              <a:latin typeface="Arial"/>
              <a:cs typeface="Arial"/>
            </a:endParaRPr>
          </a:p>
          <a:p>
            <a:pPr marL="438150">
              <a:lnSpc>
                <a:spcPts val="1415"/>
              </a:lnSpc>
              <a:spcBef>
                <a:spcPts val="365"/>
              </a:spcBef>
            </a:pPr>
            <a:r>
              <a:rPr sz="1200">
                <a:latin typeface="Arial"/>
                <a:cs typeface="Arial"/>
              </a:rPr>
              <a:t>IP src:</a:t>
            </a:r>
            <a:r>
              <a:rPr sz="1200" spc="-20">
                <a:latin typeface="Arial"/>
                <a:cs typeface="Arial"/>
              </a:rPr>
              <a:t> </a:t>
            </a:r>
            <a:r>
              <a:rPr sz="1200" spc="-5">
                <a:latin typeface="Arial"/>
                <a:cs typeface="Arial"/>
              </a:rPr>
              <a:t>111.111.111.111</a:t>
            </a:r>
            <a:endParaRPr sz="1200">
              <a:latin typeface="Arial"/>
              <a:cs typeface="Arial"/>
            </a:endParaRPr>
          </a:p>
          <a:p>
            <a:pPr marL="566420">
              <a:lnSpc>
                <a:spcPts val="1415"/>
              </a:lnSpc>
            </a:pPr>
            <a:r>
              <a:rPr sz="1200">
                <a:latin typeface="Arial"/>
                <a:cs typeface="Arial"/>
              </a:rPr>
              <a:t>IP </a:t>
            </a:r>
            <a:r>
              <a:rPr sz="1200" spc="-5">
                <a:latin typeface="Arial"/>
                <a:cs typeface="Arial"/>
              </a:rPr>
              <a:t>dest:</a:t>
            </a:r>
            <a:r>
              <a:rPr sz="1200" spc="-50">
                <a:latin typeface="Arial"/>
                <a:cs typeface="Arial"/>
              </a:rPr>
              <a:t> </a:t>
            </a:r>
            <a:r>
              <a:rPr sz="1200" spc="-5">
                <a:latin typeface="Arial"/>
                <a:cs typeface="Arial"/>
              </a:rPr>
              <a:t>222.222.222.222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169157" y="3752781"/>
            <a:ext cx="1665605" cy="294005"/>
          </a:xfrm>
          <a:custGeom>
            <a:avLst/>
            <a:gdLst/>
            <a:ahLst/>
            <a:cxnLst/>
            <a:rect l="l" t="t" r="r" b="b"/>
            <a:pathLst>
              <a:path w="1665604" h="294004">
                <a:moveTo>
                  <a:pt x="0" y="293686"/>
                </a:moveTo>
                <a:lnTo>
                  <a:pt x="1665287" y="293686"/>
                </a:lnTo>
                <a:lnTo>
                  <a:pt x="1665287" y="0"/>
                </a:lnTo>
                <a:lnTo>
                  <a:pt x="0" y="0"/>
                </a:lnTo>
                <a:lnTo>
                  <a:pt x="0" y="293686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69157" y="3752781"/>
            <a:ext cx="1665605" cy="294005"/>
          </a:xfrm>
          <a:custGeom>
            <a:avLst/>
            <a:gdLst/>
            <a:ahLst/>
            <a:cxnLst/>
            <a:rect l="l" t="t" r="r" b="b"/>
            <a:pathLst>
              <a:path w="1665604" h="294004">
                <a:moveTo>
                  <a:pt x="0" y="0"/>
                </a:moveTo>
                <a:lnTo>
                  <a:pt x="1665288" y="0"/>
                </a:lnTo>
                <a:lnTo>
                  <a:pt x="1665288" y="293687"/>
                </a:lnTo>
                <a:lnTo>
                  <a:pt x="0" y="2936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64444" y="3781356"/>
            <a:ext cx="1097280" cy="243204"/>
          </a:xfrm>
          <a:custGeom>
            <a:avLst/>
            <a:gdLst/>
            <a:ahLst/>
            <a:cxnLst/>
            <a:rect l="l" t="t" r="r" b="b"/>
            <a:pathLst>
              <a:path w="1097279" h="243204">
                <a:moveTo>
                  <a:pt x="0" y="242886"/>
                </a:moveTo>
                <a:lnTo>
                  <a:pt x="1096962" y="242886"/>
                </a:lnTo>
                <a:lnTo>
                  <a:pt x="1096962" y="0"/>
                </a:lnTo>
                <a:lnTo>
                  <a:pt x="0" y="0"/>
                </a:lnTo>
                <a:lnTo>
                  <a:pt x="0" y="242886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564444" y="3781356"/>
            <a:ext cx="1097280" cy="243204"/>
          </a:xfrm>
          <a:custGeom>
            <a:avLst/>
            <a:gdLst/>
            <a:ahLst/>
            <a:cxnLst/>
            <a:rect l="l" t="t" r="r" b="b"/>
            <a:pathLst>
              <a:path w="1097279" h="243204">
                <a:moveTo>
                  <a:pt x="0" y="0"/>
                </a:moveTo>
                <a:lnTo>
                  <a:pt x="1096963" y="0"/>
                </a:lnTo>
                <a:lnTo>
                  <a:pt x="1096963" y="242887"/>
                </a:lnTo>
                <a:lnTo>
                  <a:pt x="0" y="2428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26369" y="3786117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1" y="2413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878769" y="3786117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1" y="2413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97744" y="3749606"/>
            <a:ext cx="0" cy="300355"/>
          </a:xfrm>
          <a:custGeom>
            <a:avLst/>
            <a:gdLst/>
            <a:ahLst/>
            <a:cxnLst/>
            <a:rect l="l" t="t" r="r" b="b"/>
            <a:pathLst>
              <a:path h="300354">
                <a:moveTo>
                  <a:pt x="0" y="0"/>
                </a:moveTo>
                <a:lnTo>
                  <a:pt x="1" y="300037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50144" y="3749606"/>
            <a:ext cx="0" cy="300355"/>
          </a:xfrm>
          <a:custGeom>
            <a:avLst/>
            <a:gdLst/>
            <a:ahLst/>
            <a:cxnLst/>
            <a:rect l="l" t="t" r="r" b="b"/>
            <a:pathLst>
              <a:path h="300354">
                <a:moveTo>
                  <a:pt x="0" y="0"/>
                </a:moveTo>
                <a:lnTo>
                  <a:pt x="1" y="300037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190011" y="2787567"/>
            <a:ext cx="76200" cy="1115060"/>
          </a:xfrm>
          <a:custGeom>
            <a:avLst/>
            <a:gdLst/>
            <a:ahLst/>
            <a:cxnLst/>
            <a:rect l="l" t="t" r="r" b="b"/>
            <a:pathLst>
              <a:path w="76200" h="1115060">
                <a:moveTo>
                  <a:pt x="0" y="1038129"/>
                </a:moveTo>
                <a:lnTo>
                  <a:pt x="37882" y="1114438"/>
                </a:lnTo>
                <a:lnTo>
                  <a:pt x="69852" y="1050952"/>
                </a:lnTo>
                <a:lnTo>
                  <a:pt x="42826" y="1050952"/>
                </a:lnTo>
                <a:lnTo>
                  <a:pt x="33301" y="1050925"/>
                </a:lnTo>
                <a:lnTo>
                  <a:pt x="33338" y="1038224"/>
                </a:lnTo>
                <a:lnTo>
                  <a:pt x="0" y="1038129"/>
                </a:lnTo>
                <a:close/>
              </a:path>
              <a:path w="76200" h="1115060">
                <a:moveTo>
                  <a:pt x="33338" y="1038224"/>
                </a:moveTo>
                <a:lnTo>
                  <a:pt x="33301" y="1050925"/>
                </a:lnTo>
                <a:lnTo>
                  <a:pt x="42826" y="1050952"/>
                </a:lnTo>
                <a:lnTo>
                  <a:pt x="42863" y="1038251"/>
                </a:lnTo>
                <a:lnTo>
                  <a:pt x="33338" y="1038224"/>
                </a:lnTo>
                <a:close/>
              </a:path>
              <a:path w="76200" h="1115060">
                <a:moveTo>
                  <a:pt x="42863" y="1038251"/>
                </a:moveTo>
                <a:lnTo>
                  <a:pt x="42826" y="1050952"/>
                </a:lnTo>
                <a:lnTo>
                  <a:pt x="69852" y="1050952"/>
                </a:lnTo>
                <a:lnTo>
                  <a:pt x="76200" y="1038346"/>
                </a:lnTo>
                <a:lnTo>
                  <a:pt x="42863" y="1038251"/>
                </a:lnTo>
                <a:close/>
              </a:path>
              <a:path w="76200" h="1115060">
                <a:moveTo>
                  <a:pt x="36295" y="0"/>
                </a:moveTo>
                <a:lnTo>
                  <a:pt x="33338" y="1038224"/>
                </a:lnTo>
                <a:lnTo>
                  <a:pt x="42863" y="1038251"/>
                </a:lnTo>
                <a:lnTo>
                  <a:pt x="45820" y="26"/>
                </a:lnTo>
                <a:lnTo>
                  <a:pt x="362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329494" y="2952681"/>
            <a:ext cx="76200" cy="949325"/>
          </a:xfrm>
          <a:custGeom>
            <a:avLst/>
            <a:gdLst/>
            <a:ahLst/>
            <a:cxnLst/>
            <a:rect l="l" t="t" r="r" b="b"/>
            <a:pathLst>
              <a:path w="76200" h="949325">
                <a:moveTo>
                  <a:pt x="33337" y="873125"/>
                </a:moveTo>
                <a:lnTo>
                  <a:pt x="0" y="873125"/>
                </a:lnTo>
                <a:lnTo>
                  <a:pt x="38100" y="949325"/>
                </a:lnTo>
                <a:lnTo>
                  <a:pt x="69850" y="885825"/>
                </a:lnTo>
                <a:lnTo>
                  <a:pt x="33337" y="885825"/>
                </a:lnTo>
                <a:lnTo>
                  <a:pt x="33337" y="873125"/>
                </a:lnTo>
                <a:close/>
              </a:path>
              <a:path w="76200" h="949325">
                <a:moveTo>
                  <a:pt x="42863" y="0"/>
                </a:moveTo>
                <a:lnTo>
                  <a:pt x="33338" y="0"/>
                </a:lnTo>
                <a:lnTo>
                  <a:pt x="33337" y="885825"/>
                </a:lnTo>
                <a:lnTo>
                  <a:pt x="42862" y="885825"/>
                </a:lnTo>
                <a:lnTo>
                  <a:pt x="42863" y="0"/>
                </a:lnTo>
                <a:close/>
              </a:path>
              <a:path w="76200" h="949325">
                <a:moveTo>
                  <a:pt x="76200" y="873125"/>
                </a:moveTo>
                <a:lnTo>
                  <a:pt x="42862" y="873125"/>
                </a:lnTo>
                <a:lnTo>
                  <a:pt x="42862" y="885825"/>
                </a:lnTo>
                <a:lnTo>
                  <a:pt x="69850" y="885825"/>
                </a:lnTo>
                <a:lnTo>
                  <a:pt x="76200" y="873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02221" y="3162211"/>
            <a:ext cx="76200" cy="746760"/>
          </a:xfrm>
          <a:custGeom>
            <a:avLst/>
            <a:gdLst/>
            <a:ahLst/>
            <a:cxnLst/>
            <a:rect l="l" t="t" r="r" b="b"/>
            <a:pathLst>
              <a:path w="76200" h="746760">
                <a:moveTo>
                  <a:pt x="33336" y="669966"/>
                </a:moveTo>
                <a:lnTo>
                  <a:pt x="0" y="670107"/>
                </a:lnTo>
                <a:lnTo>
                  <a:pt x="38423" y="746145"/>
                </a:lnTo>
                <a:lnTo>
                  <a:pt x="69826" y="682665"/>
                </a:lnTo>
                <a:lnTo>
                  <a:pt x="33390" y="682665"/>
                </a:lnTo>
                <a:lnTo>
                  <a:pt x="33336" y="669966"/>
                </a:lnTo>
                <a:close/>
              </a:path>
              <a:path w="76200" h="746760">
                <a:moveTo>
                  <a:pt x="42861" y="669925"/>
                </a:moveTo>
                <a:lnTo>
                  <a:pt x="33336" y="669966"/>
                </a:lnTo>
                <a:lnTo>
                  <a:pt x="33390" y="682665"/>
                </a:lnTo>
                <a:lnTo>
                  <a:pt x="42915" y="682625"/>
                </a:lnTo>
                <a:lnTo>
                  <a:pt x="42861" y="669925"/>
                </a:lnTo>
                <a:close/>
              </a:path>
              <a:path w="76200" h="746760">
                <a:moveTo>
                  <a:pt x="76198" y="669784"/>
                </a:moveTo>
                <a:lnTo>
                  <a:pt x="42861" y="669925"/>
                </a:lnTo>
                <a:lnTo>
                  <a:pt x="42915" y="682625"/>
                </a:lnTo>
                <a:lnTo>
                  <a:pt x="33390" y="682665"/>
                </a:lnTo>
                <a:lnTo>
                  <a:pt x="69826" y="682665"/>
                </a:lnTo>
                <a:lnTo>
                  <a:pt x="76198" y="669784"/>
                </a:lnTo>
                <a:close/>
              </a:path>
              <a:path w="76200" h="746760">
                <a:moveTo>
                  <a:pt x="40011" y="0"/>
                </a:moveTo>
                <a:lnTo>
                  <a:pt x="30486" y="40"/>
                </a:lnTo>
                <a:lnTo>
                  <a:pt x="33336" y="669966"/>
                </a:lnTo>
                <a:lnTo>
                  <a:pt x="42861" y="669925"/>
                </a:lnTo>
                <a:lnTo>
                  <a:pt x="40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8169" y="3340004"/>
            <a:ext cx="76200" cy="568960"/>
          </a:xfrm>
          <a:custGeom>
            <a:avLst/>
            <a:gdLst/>
            <a:ahLst/>
            <a:cxnLst/>
            <a:rect l="l" t="t" r="r" b="b"/>
            <a:pathLst>
              <a:path w="76200" h="568960">
                <a:moveTo>
                  <a:pt x="33337" y="492178"/>
                </a:moveTo>
                <a:lnTo>
                  <a:pt x="0" y="492365"/>
                </a:lnTo>
                <a:lnTo>
                  <a:pt x="38525" y="568351"/>
                </a:lnTo>
                <a:lnTo>
                  <a:pt x="69819" y="504878"/>
                </a:lnTo>
                <a:lnTo>
                  <a:pt x="33408" y="504878"/>
                </a:lnTo>
                <a:lnTo>
                  <a:pt x="33337" y="492178"/>
                </a:lnTo>
                <a:close/>
              </a:path>
              <a:path w="76200" h="568960">
                <a:moveTo>
                  <a:pt x="42862" y="492125"/>
                </a:moveTo>
                <a:lnTo>
                  <a:pt x="33337" y="492178"/>
                </a:lnTo>
                <a:lnTo>
                  <a:pt x="33408" y="504878"/>
                </a:lnTo>
                <a:lnTo>
                  <a:pt x="42933" y="504825"/>
                </a:lnTo>
                <a:lnTo>
                  <a:pt x="42862" y="492125"/>
                </a:lnTo>
                <a:close/>
              </a:path>
              <a:path w="76200" h="568960">
                <a:moveTo>
                  <a:pt x="76198" y="491939"/>
                </a:moveTo>
                <a:lnTo>
                  <a:pt x="42862" y="492125"/>
                </a:lnTo>
                <a:lnTo>
                  <a:pt x="42933" y="504825"/>
                </a:lnTo>
                <a:lnTo>
                  <a:pt x="33408" y="504878"/>
                </a:lnTo>
                <a:lnTo>
                  <a:pt x="69819" y="504878"/>
                </a:lnTo>
                <a:lnTo>
                  <a:pt x="76198" y="491939"/>
                </a:lnTo>
                <a:close/>
              </a:path>
              <a:path w="76200" h="568960">
                <a:moveTo>
                  <a:pt x="40112" y="0"/>
                </a:moveTo>
                <a:lnTo>
                  <a:pt x="30587" y="52"/>
                </a:lnTo>
                <a:lnTo>
                  <a:pt x="33337" y="492178"/>
                </a:lnTo>
                <a:lnTo>
                  <a:pt x="42862" y="492125"/>
                </a:lnTo>
                <a:lnTo>
                  <a:pt x="40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301456" y="1240028"/>
            <a:ext cx="10643235" cy="105283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57810" marR="359410" indent="-231775">
              <a:lnSpc>
                <a:spcPts val="2500"/>
              </a:lnSpc>
              <a:spcBef>
                <a:spcPts val="500"/>
              </a:spcBef>
              <a:buClr>
                <a:srgbClr val="000099"/>
              </a:buClr>
              <a:buFont typeface="Wingdings"/>
              <a:buChar char=""/>
              <a:tabLst>
                <a:tab pos="258445" algn="l"/>
              </a:tabLst>
            </a:pPr>
            <a:r>
              <a:rPr sz="2400">
                <a:latin typeface="Calibri"/>
                <a:cs typeface="Calibri"/>
              </a:rPr>
              <a:t>R </a:t>
            </a:r>
            <a:r>
              <a:rPr sz="2400" spc="-5">
                <a:latin typeface="Calibri"/>
                <a:cs typeface="Calibri"/>
              </a:rPr>
              <a:t>determines </a:t>
            </a:r>
            <a:r>
              <a:rPr sz="2400" spc="-10">
                <a:latin typeface="Calibri"/>
                <a:cs typeface="Calibri"/>
              </a:rPr>
              <a:t>outgoing interface, </a:t>
            </a:r>
            <a:r>
              <a:rPr sz="2400" spc="-5">
                <a:latin typeface="Calibri"/>
                <a:cs typeface="Calibri"/>
              </a:rPr>
              <a:t>passes </a:t>
            </a:r>
            <a:r>
              <a:rPr sz="2400" spc="-15">
                <a:latin typeface="Calibri"/>
                <a:cs typeface="Calibri"/>
              </a:rPr>
              <a:t>datagram </a:t>
            </a:r>
            <a:r>
              <a:rPr sz="2400" spc="-5">
                <a:latin typeface="Calibri"/>
                <a:cs typeface="Calibri"/>
              </a:rPr>
              <a:t>with IP </a:t>
            </a:r>
            <a:r>
              <a:rPr sz="2400" spc="-10">
                <a:latin typeface="Calibri"/>
                <a:cs typeface="Calibri"/>
              </a:rPr>
              <a:t>source </a:t>
            </a:r>
            <a:r>
              <a:rPr sz="2400" spc="5">
                <a:latin typeface="Calibri"/>
                <a:cs typeface="Calibri"/>
              </a:rPr>
              <a:t>A, </a:t>
            </a:r>
            <a:r>
              <a:rPr sz="2400" spc="-10">
                <a:latin typeface="Calibri"/>
                <a:cs typeface="Calibri"/>
              </a:rPr>
              <a:t>destination </a:t>
            </a:r>
            <a:r>
              <a:rPr sz="2400">
                <a:latin typeface="Calibri"/>
                <a:cs typeface="Calibri"/>
              </a:rPr>
              <a:t>B  </a:t>
            </a:r>
            <a:r>
              <a:rPr sz="2400" spc="-15">
                <a:latin typeface="Calibri"/>
                <a:cs typeface="Calibri"/>
              </a:rPr>
              <a:t>to </a:t>
            </a:r>
            <a:r>
              <a:rPr sz="2400" spc="-5">
                <a:latin typeface="Calibri"/>
                <a:cs typeface="Calibri"/>
              </a:rPr>
              <a:t>link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spc="-15"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  <a:p>
            <a:pPr marL="244475" indent="-231775">
              <a:lnSpc>
                <a:spcPts val="2690"/>
              </a:lnSpc>
              <a:buClr>
                <a:srgbClr val="000099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>
                <a:latin typeface="Calibri"/>
                <a:cs typeface="Calibri"/>
              </a:rPr>
              <a:t>R </a:t>
            </a:r>
            <a:r>
              <a:rPr sz="2400" spc="-15">
                <a:latin typeface="Calibri"/>
                <a:cs typeface="Calibri"/>
              </a:rPr>
              <a:t>creates </a:t>
            </a:r>
            <a:r>
              <a:rPr sz="2400" spc="-20">
                <a:latin typeface="Calibri"/>
                <a:cs typeface="Calibri"/>
              </a:rPr>
              <a:t>link-layer </a:t>
            </a:r>
            <a:r>
              <a:rPr sz="2400" spc="-10">
                <a:latin typeface="Calibri"/>
                <a:cs typeface="Calibri"/>
              </a:rPr>
              <a:t>frame containing A-to-B </a:t>
            </a:r>
            <a:r>
              <a:rPr sz="2400" spc="-5">
                <a:latin typeface="Calibri"/>
                <a:cs typeface="Calibri"/>
              </a:rPr>
              <a:t>IP </a:t>
            </a:r>
            <a:r>
              <a:rPr sz="2400" spc="-15">
                <a:latin typeface="Calibri"/>
                <a:cs typeface="Calibri"/>
              </a:rPr>
              <a:t>datagram. Frame </a:t>
            </a:r>
            <a:r>
              <a:rPr sz="2400" spc="-10">
                <a:latin typeface="Calibri"/>
                <a:cs typeface="Calibri"/>
              </a:rPr>
              <a:t>destination</a:t>
            </a:r>
            <a:r>
              <a:rPr sz="2400" spc="3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address: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878275" y="4339587"/>
            <a:ext cx="1363980" cy="1128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37490" algn="ctr">
              <a:lnSpc>
                <a:spcPts val="3325"/>
              </a:lnSpc>
            </a:pP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  <a:p>
            <a:pPr marL="114300">
              <a:lnSpc>
                <a:spcPts val="1585"/>
              </a:lnSpc>
              <a:spcBef>
                <a:spcPts val="2190"/>
              </a:spcBef>
            </a:pPr>
            <a:r>
              <a:rPr sz="1400" spc="-5">
                <a:latin typeface="Calibri"/>
                <a:cs typeface="Calibri"/>
              </a:rPr>
              <a:t>111.111.111.111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85"/>
              </a:lnSpc>
            </a:pPr>
            <a:r>
              <a:rPr sz="1400" spc="-5">
                <a:latin typeface="Calibri"/>
                <a:cs typeface="Calibri"/>
              </a:rPr>
              <a:t>74-29-9C-E8-FF-55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694425" y="4510275"/>
            <a:ext cx="1443355" cy="1097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910">
              <a:lnSpc>
                <a:spcPts val="3325"/>
              </a:lnSpc>
            </a:pP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B</a:t>
            </a:r>
            <a:endParaRPr sz="2800">
              <a:latin typeface="Calibri"/>
              <a:cs typeface="Calibri"/>
            </a:endParaRPr>
          </a:p>
          <a:p>
            <a:pPr marL="13970">
              <a:lnSpc>
                <a:spcPts val="1585"/>
              </a:lnSpc>
              <a:spcBef>
                <a:spcPts val="1950"/>
              </a:spcBef>
            </a:pPr>
            <a:r>
              <a:rPr sz="1400" spc="-5">
                <a:latin typeface="Calibri"/>
                <a:cs typeface="Calibri"/>
              </a:rPr>
              <a:t>222.222.222.222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85"/>
              </a:lnSpc>
            </a:pPr>
            <a:r>
              <a:rPr sz="1400" spc="-5">
                <a:latin typeface="Calibri"/>
                <a:cs typeface="Calibri"/>
              </a:rPr>
              <a:t>49-BD-D2-C7-56-2A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575284" y="4632195"/>
            <a:ext cx="21907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070965" y="5606160"/>
            <a:ext cx="2562225" cy="86741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R="25400" algn="r">
              <a:lnSpc>
                <a:spcPts val="1510"/>
              </a:lnSpc>
              <a:spcBef>
                <a:spcPts val="30"/>
              </a:spcBef>
            </a:pPr>
            <a:r>
              <a:rPr sz="1400">
                <a:latin typeface="Calibri"/>
                <a:cs typeface="Calibri"/>
              </a:rPr>
              <a:t>222</a:t>
            </a:r>
            <a:r>
              <a:rPr sz="1400" spc="-5">
                <a:latin typeface="Calibri"/>
                <a:cs typeface="Calibri"/>
              </a:rPr>
              <a:t>.</a:t>
            </a:r>
            <a:r>
              <a:rPr sz="1400">
                <a:latin typeface="Calibri"/>
                <a:cs typeface="Calibri"/>
              </a:rPr>
              <a:t>222</a:t>
            </a:r>
            <a:r>
              <a:rPr sz="1400" spc="-5">
                <a:latin typeface="Calibri"/>
                <a:cs typeface="Calibri"/>
              </a:rPr>
              <a:t>.</a:t>
            </a:r>
            <a:r>
              <a:rPr sz="1400">
                <a:latin typeface="Calibri"/>
                <a:cs typeface="Calibri"/>
              </a:rPr>
              <a:t>222</a:t>
            </a:r>
            <a:r>
              <a:rPr sz="1400" spc="-5">
                <a:latin typeface="Calibri"/>
                <a:cs typeface="Calibri"/>
              </a:rPr>
              <a:t>.</a:t>
            </a:r>
            <a:r>
              <a:rPr sz="1400">
                <a:latin typeface="Calibri"/>
                <a:cs typeface="Calibri"/>
              </a:rPr>
              <a:t>220</a:t>
            </a:r>
          </a:p>
          <a:p>
            <a:pPr marR="5080" algn="r">
              <a:lnSpc>
                <a:spcPts val="1510"/>
              </a:lnSpc>
            </a:pPr>
            <a:r>
              <a:rPr sz="1400">
                <a:latin typeface="Calibri"/>
                <a:cs typeface="Calibri"/>
              </a:rPr>
              <a:t>1</a:t>
            </a:r>
            <a:r>
              <a:rPr sz="1400" spc="-10">
                <a:latin typeface="Calibri"/>
                <a:cs typeface="Calibri"/>
              </a:rPr>
              <a:t>A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23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 spc="-10">
                <a:latin typeface="Calibri"/>
                <a:cs typeface="Calibri"/>
              </a:rPr>
              <a:t>F</a:t>
            </a:r>
            <a:r>
              <a:rPr sz="1400">
                <a:latin typeface="Calibri"/>
                <a:cs typeface="Calibri"/>
              </a:rPr>
              <a:t>9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CD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06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9B</a:t>
            </a:r>
          </a:p>
          <a:p>
            <a:pPr marL="12700">
              <a:lnSpc>
                <a:spcPts val="1525"/>
              </a:lnSpc>
              <a:spcBef>
                <a:spcPts val="530"/>
              </a:spcBef>
            </a:pPr>
            <a:r>
              <a:rPr sz="1400" spc="-5">
                <a:latin typeface="Calibri"/>
                <a:cs typeface="Calibri"/>
              </a:rPr>
              <a:t>111.111.111.110</a:t>
            </a:r>
            <a:endParaRPr sz="1400">
              <a:latin typeface="Calibri"/>
              <a:cs typeface="Calibri"/>
            </a:endParaRPr>
          </a:p>
          <a:p>
            <a:pPr marL="19050">
              <a:lnSpc>
                <a:spcPts val="1525"/>
              </a:lnSpc>
            </a:pPr>
            <a:r>
              <a:rPr sz="1400" spc="-5">
                <a:latin typeface="Calibri"/>
                <a:cs typeface="Calibri"/>
              </a:rPr>
              <a:t>E6-E9-00-17-BB-4B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062121" y="6014592"/>
            <a:ext cx="1461770" cy="43180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12725">
              <a:lnSpc>
                <a:spcPts val="1585"/>
              </a:lnSpc>
              <a:spcBef>
                <a:spcPts val="30"/>
              </a:spcBef>
            </a:pPr>
            <a:r>
              <a:rPr sz="1400" spc="-5">
                <a:latin typeface="Calibri"/>
                <a:cs typeface="Calibri"/>
              </a:rPr>
              <a:t>111.111.111.112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85"/>
              </a:lnSpc>
            </a:pPr>
            <a:r>
              <a:rPr sz="1400" spc="-5">
                <a:latin typeface="Calibri"/>
                <a:cs typeface="Calibri"/>
              </a:rPr>
              <a:t>CC-49-DE-D0-AB-7D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376131" y="6166992"/>
            <a:ext cx="1381125" cy="419734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2225">
              <a:lnSpc>
                <a:spcPts val="1535"/>
              </a:lnSpc>
              <a:spcBef>
                <a:spcPts val="30"/>
              </a:spcBef>
            </a:pPr>
            <a:r>
              <a:rPr sz="1400" spc="-5">
                <a:latin typeface="Calibri"/>
                <a:cs typeface="Calibri"/>
              </a:rPr>
              <a:t>222.222.222.221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35"/>
              </a:lnSpc>
            </a:pPr>
            <a:r>
              <a:rPr sz="1400" spc="-5">
                <a:latin typeface="Calibri"/>
                <a:cs typeface="Calibri"/>
              </a:rPr>
              <a:t>88-B2-2F-54-1A-0F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261700" y="2148331"/>
            <a:ext cx="3413125" cy="89725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650"/>
              </a:spcBef>
            </a:pPr>
            <a:r>
              <a:rPr sz="2400" spc="-10">
                <a:latin typeface="Calibri"/>
                <a:cs typeface="Calibri"/>
              </a:rPr>
              <a:t>B's MAC</a:t>
            </a:r>
            <a:r>
              <a:rPr sz="2400" spc="-2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address</a:t>
            </a:r>
            <a:endParaRPr sz="2400">
              <a:latin typeface="Calibri"/>
              <a:cs typeface="Calibri"/>
            </a:endParaRPr>
          </a:p>
          <a:p>
            <a:pPr marL="244475" indent="-231775">
              <a:lnSpc>
                <a:spcPct val="100000"/>
              </a:lnSpc>
              <a:spcBef>
                <a:spcPts val="555"/>
              </a:spcBef>
              <a:buClr>
                <a:srgbClr val="000099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10">
                <a:latin typeface="Calibri"/>
                <a:cs typeface="Calibri"/>
              </a:rPr>
              <a:t>transmits </a:t>
            </a:r>
            <a:r>
              <a:rPr sz="2400" spc="-20">
                <a:latin typeface="Calibri"/>
                <a:cs typeface="Calibri"/>
              </a:rPr>
              <a:t>link-layer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frame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621" y="74980"/>
            <a:ext cx="87636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>
                <a:solidFill>
                  <a:srgbClr val="000099"/>
                </a:solidFill>
                <a:latin typeface="Calibri"/>
                <a:cs typeface="Calibri"/>
              </a:rPr>
              <a:t>Routing to another subnet:</a:t>
            </a:r>
            <a:r>
              <a:rPr sz="4400" b="0" spc="-55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4400" b="0">
                <a:solidFill>
                  <a:srgbClr val="000099"/>
                </a:solidFill>
                <a:latin typeface="Calibri"/>
                <a:cs typeface="Calibri"/>
              </a:rPr>
              <a:t>addressing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3702" y="4962673"/>
            <a:ext cx="3234055" cy="0"/>
          </a:xfrm>
          <a:custGeom>
            <a:avLst/>
            <a:gdLst/>
            <a:ahLst/>
            <a:cxnLst/>
            <a:rect l="l" t="t" r="r" b="b"/>
            <a:pathLst>
              <a:path w="3234054">
                <a:moveTo>
                  <a:pt x="0" y="0"/>
                </a:moveTo>
                <a:lnTo>
                  <a:pt x="3233531" y="1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4057" y="4449780"/>
            <a:ext cx="828675" cy="1043940"/>
          </a:xfrm>
          <a:custGeom>
            <a:avLst/>
            <a:gdLst/>
            <a:ahLst/>
            <a:cxnLst/>
            <a:rect l="l" t="t" r="r" b="b"/>
            <a:pathLst>
              <a:path w="828675" h="1043939">
                <a:moveTo>
                  <a:pt x="504452" y="0"/>
                </a:moveTo>
                <a:lnTo>
                  <a:pt x="451902" y="3347"/>
                </a:lnTo>
                <a:lnTo>
                  <a:pt x="396705" y="14631"/>
                </a:lnTo>
                <a:lnTo>
                  <a:pt x="342344" y="31198"/>
                </a:lnTo>
                <a:lnTo>
                  <a:pt x="292301" y="50391"/>
                </a:lnTo>
                <a:lnTo>
                  <a:pt x="250056" y="69553"/>
                </a:lnTo>
                <a:lnTo>
                  <a:pt x="201734" y="98408"/>
                </a:lnTo>
                <a:lnTo>
                  <a:pt x="164928" y="131996"/>
                </a:lnTo>
                <a:lnTo>
                  <a:pt x="134545" y="173037"/>
                </a:lnTo>
                <a:lnTo>
                  <a:pt x="105495" y="224249"/>
                </a:lnTo>
                <a:lnTo>
                  <a:pt x="85552" y="266971"/>
                </a:lnTo>
                <a:lnTo>
                  <a:pt x="66283" y="316795"/>
                </a:lnTo>
                <a:lnTo>
                  <a:pt x="48360" y="370618"/>
                </a:lnTo>
                <a:lnTo>
                  <a:pt x="32457" y="425336"/>
                </a:lnTo>
                <a:lnTo>
                  <a:pt x="19246" y="477847"/>
                </a:lnTo>
                <a:lnTo>
                  <a:pt x="9400" y="525045"/>
                </a:lnTo>
                <a:lnTo>
                  <a:pt x="1410" y="586564"/>
                </a:lnTo>
                <a:lnTo>
                  <a:pt x="0" y="642544"/>
                </a:lnTo>
                <a:lnTo>
                  <a:pt x="3290" y="695905"/>
                </a:lnTo>
                <a:lnTo>
                  <a:pt x="9400" y="749568"/>
                </a:lnTo>
                <a:lnTo>
                  <a:pt x="18239" y="807495"/>
                </a:lnTo>
                <a:lnTo>
                  <a:pt x="30604" y="867335"/>
                </a:lnTo>
                <a:lnTo>
                  <a:pt x="45945" y="922543"/>
                </a:lnTo>
                <a:lnTo>
                  <a:pt x="63714" y="966571"/>
                </a:lnTo>
                <a:lnTo>
                  <a:pt x="105182" y="1020956"/>
                </a:lnTo>
                <a:lnTo>
                  <a:pt x="159810" y="1043919"/>
                </a:lnTo>
                <a:lnTo>
                  <a:pt x="193365" y="1041652"/>
                </a:lnTo>
                <a:lnTo>
                  <a:pt x="230837" y="1029819"/>
                </a:lnTo>
                <a:lnTo>
                  <a:pt x="273322" y="1015366"/>
                </a:lnTo>
                <a:lnTo>
                  <a:pt x="321918" y="1005245"/>
                </a:lnTo>
                <a:lnTo>
                  <a:pt x="368304" y="1003638"/>
                </a:lnTo>
                <a:lnTo>
                  <a:pt x="542390" y="1003638"/>
                </a:lnTo>
                <a:lnTo>
                  <a:pt x="575108" y="997725"/>
                </a:lnTo>
                <a:lnTo>
                  <a:pt x="622555" y="979311"/>
                </a:lnTo>
                <a:lnTo>
                  <a:pt x="663265" y="954351"/>
                </a:lnTo>
                <a:lnTo>
                  <a:pt x="698961" y="919924"/>
                </a:lnTo>
                <a:lnTo>
                  <a:pt x="731367" y="873109"/>
                </a:lnTo>
                <a:lnTo>
                  <a:pt x="752586" y="832735"/>
                </a:lnTo>
                <a:lnTo>
                  <a:pt x="773550" y="785019"/>
                </a:lnTo>
                <a:lnTo>
                  <a:pt x="792889" y="732111"/>
                </a:lnTo>
                <a:lnTo>
                  <a:pt x="809234" y="676159"/>
                </a:lnTo>
                <a:lnTo>
                  <a:pt x="821214" y="619313"/>
                </a:lnTo>
                <a:lnTo>
                  <a:pt x="827462" y="563719"/>
                </a:lnTo>
                <a:lnTo>
                  <a:pt x="828383" y="515599"/>
                </a:lnTo>
                <a:lnTo>
                  <a:pt x="826132" y="465130"/>
                </a:lnTo>
                <a:lnTo>
                  <a:pt x="820709" y="413647"/>
                </a:lnTo>
                <a:lnTo>
                  <a:pt x="812114" y="362483"/>
                </a:lnTo>
                <a:lnTo>
                  <a:pt x="800347" y="312972"/>
                </a:lnTo>
                <a:lnTo>
                  <a:pt x="785409" y="266450"/>
                </a:lnTo>
                <a:lnTo>
                  <a:pt x="767298" y="224249"/>
                </a:lnTo>
                <a:lnTo>
                  <a:pt x="741170" y="177961"/>
                </a:lnTo>
                <a:lnTo>
                  <a:pt x="709517" y="132896"/>
                </a:lnTo>
                <a:lnTo>
                  <a:pt x="673501" y="91174"/>
                </a:lnTo>
                <a:lnTo>
                  <a:pt x="634281" y="54912"/>
                </a:lnTo>
                <a:lnTo>
                  <a:pt x="593019" y="26230"/>
                </a:lnTo>
                <a:lnTo>
                  <a:pt x="550875" y="7246"/>
                </a:lnTo>
                <a:lnTo>
                  <a:pt x="504452" y="0"/>
                </a:lnTo>
                <a:close/>
              </a:path>
              <a:path w="828675" h="1043939">
                <a:moveTo>
                  <a:pt x="542390" y="1003638"/>
                </a:moveTo>
                <a:lnTo>
                  <a:pt x="368304" y="1003638"/>
                </a:lnTo>
                <a:lnTo>
                  <a:pt x="476359" y="1007488"/>
                </a:lnTo>
                <a:lnTo>
                  <a:pt x="529122" y="1006035"/>
                </a:lnTo>
                <a:lnTo>
                  <a:pt x="542390" y="1003638"/>
                </a:lnTo>
                <a:close/>
              </a:path>
            </a:pathLst>
          </a:custGeom>
          <a:solidFill>
            <a:srgbClr val="9CE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34369" y="4409532"/>
            <a:ext cx="438150" cy="230504"/>
          </a:xfrm>
          <a:custGeom>
            <a:avLst/>
            <a:gdLst/>
            <a:ahLst/>
            <a:cxnLst/>
            <a:rect l="l" t="t" r="r" b="b"/>
            <a:pathLst>
              <a:path w="438150" h="230504">
                <a:moveTo>
                  <a:pt x="0" y="0"/>
                </a:moveTo>
                <a:lnTo>
                  <a:pt x="438150" y="23018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6935" y="5354093"/>
            <a:ext cx="283210" cy="54610"/>
          </a:xfrm>
          <a:custGeom>
            <a:avLst/>
            <a:gdLst/>
            <a:ahLst/>
            <a:cxnLst/>
            <a:rect l="l" t="t" r="r" b="b"/>
            <a:pathLst>
              <a:path w="283210" h="54610">
                <a:moveTo>
                  <a:pt x="0" y="54447"/>
                </a:moveTo>
                <a:lnTo>
                  <a:pt x="28303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4182" y="5464857"/>
            <a:ext cx="76200" cy="163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10543" y="4482556"/>
            <a:ext cx="76200" cy="248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80607" y="5049296"/>
            <a:ext cx="76200" cy="621030"/>
          </a:xfrm>
          <a:custGeom>
            <a:avLst/>
            <a:gdLst/>
            <a:ahLst/>
            <a:cxnLst/>
            <a:rect l="l" t="t" r="r" b="b"/>
            <a:pathLst>
              <a:path w="76200" h="621029">
                <a:moveTo>
                  <a:pt x="42862" y="63499"/>
                </a:moveTo>
                <a:lnTo>
                  <a:pt x="33337" y="63499"/>
                </a:lnTo>
                <a:lnTo>
                  <a:pt x="33337" y="620503"/>
                </a:lnTo>
                <a:lnTo>
                  <a:pt x="42862" y="620503"/>
                </a:lnTo>
                <a:lnTo>
                  <a:pt x="42862" y="63499"/>
                </a:lnTo>
                <a:close/>
              </a:path>
              <a:path w="76200" h="621029">
                <a:moveTo>
                  <a:pt x="38100" y="0"/>
                </a:moveTo>
                <a:lnTo>
                  <a:pt x="0" y="76199"/>
                </a:lnTo>
                <a:lnTo>
                  <a:pt x="33337" y="76199"/>
                </a:lnTo>
                <a:lnTo>
                  <a:pt x="33337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621029">
                <a:moveTo>
                  <a:pt x="69850" y="63499"/>
                </a:moveTo>
                <a:lnTo>
                  <a:pt x="42862" y="63499"/>
                </a:lnTo>
                <a:lnTo>
                  <a:pt x="42862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71298" y="5039769"/>
            <a:ext cx="76182" cy="220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15932" y="4409531"/>
            <a:ext cx="450850" cy="317500"/>
          </a:xfrm>
          <a:custGeom>
            <a:avLst/>
            <a:gdLst/>
            <a:ahLst/>
            <a:cxnLst/>
            <a:rect l="l" t="t" r="r" b="b"/>
            <a:pathLst>
              <a:path w="450850" h="317500">
                <a:moveTo>
                  <a:pt x="0" y="317500"/>
                </a:moveTo>
                <a:lnTo>
                  <a:pt x="45085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56671" y="5306469"/>
            <a:ext cx="267335" cy="201295"/>
          </a:xfrm>
          <a:custGeom>
            <a:avLst/>
            <a:gdLst/>
            <a:ahLst/>
            <a:cxnLst/>
            <a:rect l="l" t="t" r="r" b="b"/>
            <a:pathLst>
              <a:path w="267334" h="201295">
                <a:moveTo>
                  <a:pt x="267105" y="200926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81961" y="4453159"/>
            <a:ext cx="755015" cy="1055370"/>
          </a:xfrm>
          <a:custGeom>
            <a:avLst/>
            <a:gdLst/>
            <a:ahLst/>
            <a:cxnLst/>
            <a:rect l="l" t="t" r="r" b="b"/>
            <a:pathLst>
              <a:path w="755015" h="1055370">
                <a:moveTo>
                  <a:pt x="459729" y="0"/>
                </a:moveTo>
                <a:lnTo>
                  <a:pt x="411847" y="3381"/>
                </a:lnTo>
                <a:lnTo>
                  <a:pt x="361555" y="14783"/>
                </a:lnTo>
                <a:lnTo>
                  <a:pt x="312024" y="31522"/>
                </a:lnTo>
                <a:lnTo>
                  <a:pt x="266426" y="50914"/>
                </a:lnTo>
                <a:lnTo>
                  <a:pt x="227935" y="70275"/>
                </a:lnTo>
                <a:lnTo>
                  <a:pt x="183906" y="99429"/>
                </a:lnTo>
                <a:lnTo>
                  <a:pt x="150370" y="133366"/>
                </a:lnTo>
                <a:lnTo>
                  <a:pt x="122687" y="174833"/>
                </a:lnTo>
                <a:lnTo>
                  <a:pt x="96218" y="226578"/>
                </a:lnTo>
                <a:lnTo>
                  <a:pt x="78047" y="269744"/>
                </a:lnTo>
                <a:lnTo>
                  <a:pt x="60490" y="320085"/>
                </a:lnTo>
                <a:lnTo>
                  <a:pt x="44160" y="374467"/>
                </a:lnTo>
                <a:lnTo>
                  <a:pt x="29669" y="429754"/>
                </a:lnTo>
                <a:lnTo>
                  <a:pt x="17631" y="482809"/>
                </a:lnTo>
                <a:lnTo>
                  <a:pt x="8660" y="530498"/>
                </a:lnTo>
                <a:lnTo>
                  <a:pt x="2302" y="580766"/>
                </a:lnTo>
                <a:lnTo>
                  <a:pt x="0" y="627075"/>
                </a:lnTo>
                <a:lnTo>
                  <a:pt x="877" y="670935"/>
                </a:lnTo>
                <a:lnTo>
                  <a:pt x="4056" y="713857"/>
                </a:lnTo>
                <a:lnTo>
                  <a:pt x="8660" y="757353"/>
                </a:lnTo>
                <a:lnTo>
                  <a:pt x="16715" y="815881"/>
                </a:lnTo>
                <a:lnTo>
                  <a:pt x="27981" y="876343"/>
                </a:lnTo>
                <a:lnTo>
                  <a:pt x="41959" y="932124"/>
                </a:lnTo>
                <a:lnTo>
                  <a:pt x="58150" y="976610"/>
                </a:lnTo>
                <a:lnTo>
                  <a:pt x="95933" y="1031559"/>
                </a:lnTo>
                <a:lnTo>
                  <a:pt x="145707" y="1054760"/>
                </a:lnTo>
                <a:lnTo>
                  <a:pt x="176281" y="1052471"/>
                </a:lnTo>
                <a:lnTo>
                  <a:pt x="210423" y="1040514"/>
                </a:lnTo>
                <a:lnTo>
                  <a:pt x="249134" y="1025912"/>
                </a:lnTo>
                <a:lnTo>
                  <a:pt x="293412" y="1015685"/>
                </a:lnTo>
                <a:lnTo>
                  <a:pt x="335677" y="1014061"/>
                </a:lnTo>
                <a:lnTo>
                  <a:pt x="494296" y="1014061"/>
                </a:lnTo>
                <a:lnTo>
                  <a:pt x="524106" y="1008087"/>
                </a:lnTo>
                <a:lnTo>
                  <a:pt x="567338" y="989482"/>
                </a:lnTo>
                <a:lnTo>
                  <a:pt x="604431" y="964263"/>
                </a:lnTo>
                <a:lnTo>
                  <a:pt x="636955" y="929478"/>
                </a:lnTo>
                <a:lnTo>
                  <a:pt x="666482" y="882177"/>
                </a:lnTo>
                <a:lnTo>
                  <a:pt x="685816" y="841383"/>
                </a:lnTo>
                <a:lnTo>
                  <a:pt x="704917" y="793172"/>
                </a:lnTo>
                <a:lnTo>
                  <a:pt x="722538" y="739715"/>
                </a:lnTo>
                <a:lnTo>
                  <a:pt x="737431" y="683182"/>
                </a:lnTo>
                <a:lnTo>
                  <a:pt x="748347" y="625744"/>
                </a:lnTo>
                <a:lnTo>
                  <a:pt x="754040" y="569573"/>
                </a:lnTo>
                <a:lnTo>
                  <a:pt x="754879" y="520954"/>
                </a:lnTo>
                <a:lnTo>
                  <a:pt x="752828" y="469961"/>
                </a:lnTo>
                <a:lnTo>
                  <a:pt x="747887" y="417942"/>
                </a:lnTo>
                <a:lnTo>
                  <a:pt x="740056" y="366247"/>
                </a:lnTo>
                <a:lnTo>
                  <a:pt x="729335" y="316222"/>
                </a:lnTo>
                <a:lnTo>
                  <a:pt x="715723" y="269216"/>
                </a:lnTo>
                <a:lnTo>
                  <a:pt x="699222" y="226578"/>
                </a:lnTo>
                <a:lnTo>
                  <a:pt x="675414" y="179809"/>
                </a:lnTo>
                <a:lnTo>
                  <a:pt x="646574" y="134276"/>
                </a:lnTo>
                <a:lnTo>
                  <a:pt x="613758" y="92120"/>
                </a:lnTo>
                <a:lnTo>
                  <a:pt x="578023" y="55482"/>
                </a:lnTo>
                <a:lnTo>
                  <a:pt x="540427" y="26502"/>
                </a:lnTo>
                <a:lnTo>
                  <a:pt x="502027" y="7321"/>
                </a:lnTo>
                <a:lnTo>
                  <a:pt x="459729" y="0"/>
                </a:lnTo>
                <a:close/>
              </a:path>
              <a:path w="755015" h="1055370">
                <a:moveTo>
                  <a:pt x="494296" y="1014061"/>
                </a:moveTo>
                <a:lnTo>
                  <a:pt x="335677" y="1014061"/>
                </a:lnTo>
                <a:lnTo>
                  <a:pt x="434131" y="1017951"/>
                </a:lnTo>
                <a:lnTo>
                  <a:pt x="482207" y="1016484"/>
                </a:lnTo>
                <a:lnTo>
                  <a:pt x="494296" y="1014061"/>
                </a:lnTo>
                <a:close/>
              </a:path>
            </a:pathLst>
          </a:custGeom>
          <a:solidFill>
            <a:srgbClr val="9CE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56912" y="4891337"/>
            <a:ext cx="255587" cy="1341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56912" y="4891337"/>
            <a:ext cx="255904" cy="134620"/>
          </a:xfrm>
          <a:custGeom>
            <a:avLst/>
            <a:gdLst/>
            <a:ahLst/>
            <a:cxnLst/>
            <a:rect l="l" t="t" r="r" b="b"/>
            <a:pathLst>
              <a:path w="255904" h="134620">
                <a:moveTo>
                  <a:pt x="255587" y="0"/>
                </a:moveTo>
                <a:lnTo>
                  <a:pt x="255587" y="134168"/>
                </a:lnTo>
                <a:lnTo>
                  <a:pt x="0" y="134168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01867" y="4891337"/>
            <a:ext cx="255586" cy="1407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01867" y="4891337"/>
            <a:ext cx="255904" cy="140970"/>
          </a:xfrm>
          <a:custGeom>
            <a:avLst/>
            <a:gdLst/>
            <a:ahLst/>
            <a:cxnLst/>
            <a:rect l="l" t="t" r="r" b="b"/>
            <a:pathLst>
              <a:path w="255904" h="140970">
                <a:moveTo>
                  <a:pt x="255587" y="0"/>
                </a:moveTo>
                <a:lnTo>
                  <a:pt x="255587" y="140795"/>
                </a:lnTo>
                <a:lnTo>
                  <a:pt x="0" y="140795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08153" y="4833773"/>
            <a:ext cx="901096" cy="3276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08152" y="4833773"/>
            <a:ext cx="901700" cy="328295"/>
          </a:xfrm>
          <a:custGeom>
            <a:avLst/>
            <a:gdLst/>
            <a:ahLst/>
            <a:cxnLst/>
            <a:rect l="l" t="t" r="r" b="b"/>
            <a:pathLst>
              <a:path w="901700" h="328295">
                <a:moveTo>
                  <a:pt x="901005" y="775"/>
                </a:moveTo>
                <a:lnTo>
                  <a:pt x="901097" y="173009"/>
                </a:lnTo>
                <a:lnTo>
                  <a:pt x="864289" y="228635"/>
                </a:lnTo>
                <a:lnTo>
                  <a:pt x="831960" y="251201"/>
                </a:lnTo>
                <a:lnTo>
                  <a:pt x="792519" y="270489"/>
                </a:lnTo>
                <a:lnTo>
                  <a:pt x="747595" y="286665"/>
                </a:lnTo>
                <a:lnTo>
                  <a:pt x="698819" y="299897"/>
                </a:lnTo>
                <a:lnTo>
                  <a:pt x="647818" y="310349"/>
                </a:lnTo>
                <a:lnTo>
                  <a:pt x="596222" y="318187"/>
                </a:lnTo>
                <a:lnTo>
                  <a:pt x="545660" y="323578"/>
                </a:lnTo>
                <a:lnTo>
                  <a:pt x="497761" y="326687"/>
                </a:lnTo>
                <a:lnTo>
                  <a:pt x="454155" y="327681"/>
                </a:lnTo>
                <a:lnTo>
                  <a:pt x="410371" y="326710"/>
                </a:lnTo>
                <a:lnTo>
                  <a:pt x="361991" y="323691"/>
                </a:lnTo>
                <a:lnTo>
                  <a:pt x="310718" y="318432"/>
                </a:lnTo>
                <a:lnTo>
                  <a:pt x="258258" y="310741"/>
                </a:lnTo>
                <a:lnTo>
                  <a:pt x="206313" y="300429"/>
                </a:lnTo>
                <a:lnTo>
                  <a:pt x="156589" y="287304"/>
                </a:lnTo>
                <a:lnTo>
                  <a:pt x="110789" y="271176"/>
                </a:lnTo>
                <a:lnTo>
                  <a:pt x="70618" y="251853"/>
                </a:lnTo>
                <a:lnTo>
                  <a:pt x="37779" y="229146"/>
                </a:lnTo>
                <a:lnTo>
                  <a:pt x="917" y="172812"/>
                </a:lnTo>
                <a:lnTo>
                  <a:pt x="872" y="133356"/>
                </a:lnTo>
                <a:lnTo>
                  <a:pt x="458" y="86406"/>
                </a:lnTo>
                <a:lnTo>
                  <a:pt x="45" y="39455"/>
                </a:lnTo>
                <a:lnTo>
                  <a:pt x="0" y="0"/>
                </a:lnTo>
                <a:lnTo>
                  <a:pt x="18815" y="28755"/>
                </a:lnTo>
                <a:lnTo>
                  <a:pt x="48498" y="54520"/>
                </a:lnTo>
                <a:lnTo>
                  <a:pt x="87139" y="77287"/>
                </a:lnTo>
                <a:lnTo>
                  <a:pt x="132828" y="97047"/>
                </a:lnTo>
                <a:lnTo>
                  <a:pt x="183658" y="113794"/>
                </a:lnTo>
                <a:lnTo>
                  <a:pt x="237717" y="127520"/>
                </a:lnTo>
                <a:lnTo>
                  <a:pt x="293098" y="138218"/>
                </a:lnTo>
                <a:lnTo>
                  <a:pt x="347891" y="145879"/>
                </a:lnTo>
                <a:lnTo>
                  <a:pt x="400187" y="150497"/>
                </a:lnTo>
                <a:lnTo>
                  <a:pt x="448077" y="152064"/>
                </a:lnTo>
                <a:lnTo>
                  <a:pt x="491546" y="151147"/>
                </a:lnTo>
                <a:lnTo>
                  <a:pt x="539046" y="148208"/>
                </a:lnTo>
                <a:lnTo>
                  <a:pt x="589081" y="143063"/>
                </a:lnTo>
                <a:lnTo>
                  <a:pt x="640154" y="135531"/>
                </a:lnTo>
                <a:lnTo>
                  <a:pt x="690768" y="125433"/>
                </a:lnTo>
                <a:lnTo>
                  <a:pt x="739426" y="112585"/>
                </a:lnTo>
                <a:lnTo>
                  <a:pt x="784632" y="96808"/>
                </a:lnTo>
                <a:lnTo>
                  <a:pt x="824890" y="77920"/>
                </a:lnTo>
                <a:lnTo>
                  <a:pt x="858703" y="55739"/>
                </a:lnTo>
                <a:lnTo>
                  <a:pt x="884573" y="30084"/>
                </a:lnTo>
                <a:lnTo>
                  <a:pt x="901005" y="775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08621" y="4660302"/>
            <a:ext cx="900430" cy="324485"/>
          </a:xfrm>
          <a:custGeom>
            <a:avLst/>
            <a:gdLst/>
            <a:ahLst/>
            <a:cxnLst/>
            <a:rect l="l" t="t" r="r" b="b"/>
            <a:pathLst>
              <a:path w="900429" h="324485">
                <a:moveTo>
                  <a:pt x="450027" y="0"/>
                </a:moveTo>
                <a:lnTo>
                  <a:pt x="383525" y="1758"/>
                </a:lnTo>
                <a:lnTo>
                  <a:pt x="320053" y="6867"/>
                </a:lnTo>
                <a:lnTo>
                  <a:pt x="260307" y="15076"/>
                </a:lnTo>
                <a:lnTo>
                  <a:pt x="204982" y="26133"/>
                </a:lnTo>
                <a:lnTo>
                  <a:pt x="154776" y="39787"/>
                </a:lnTo>
                <a:lnTo>
                  <a:pt x="110384" y="55789"/>
                </a:lnTo>
                <a:lnTo>
                  <a:pt x="72502" y="73885"/>
                </a:lnTo>
                <a:lnTo>
                  <a:pt x="19053" y="115363"/>
                </a:lnTo>
                <a:lnTo>
                  <a:pt x="0" y="162212"/>
                </a:lnTo>
                <a:lnTo>
                  <a:pt x="4879" y="186182"/>
                </a:lnTo>
                <a:lnTo>
                  <a:pt x="41826" y="230596"/>
                </a:lnTo>
                <a:lnTo>
                  <a:pt x="110384" y="268634"/>
                </a:lnTo>
                <a:lnTo>
                  <a:pt x="154776" y="284636"/>
                </a:lnTo>
                <a:lnTo>
                  <a:pt x="204982" y="298290"/>
                </a:lnTo>
                <a:lnTo>
                  <a:pt x="260307" y="309347"/>
                </a:lnTo>
                <a:lnTo>
                  <a:pt x="320053" y="317556"/>
                </a:lnTo>
                <a:lnTo>
                  <a:pt x="383525" y="322665"/>
                </a:lnTo>
                <a:lnTo>
                  <a:pt x="450027" y="324424"/>
                </a:lnTo>
                <a:lnTo>
                  <a:pt x="516528" y="322665"/>
                </a:lnTo>
                <a:lnTo>
                  <a:pt x="580001" y="317556"/>
                </a:lnTo>
                <a:lnTo>
                  <a:pt x="639747" y="309347"/>
                </a:lnTo>
                <a:lnTo>
                  <a:pt x="695072" y="298290"/>
                </a:lnTo>
                <a:lnTo>
                  <a:pt x="745278" y="284636"/>
                </a:lnTo>
                <a:lnTo>
                  <a:pt x="789671" y="268634"/>
                </a:lnTo>
                <a:lnTo>
                  <a:pt x="827553" y="250538"/>
                </a:lnTo>
                <a:lnTo>
                  <a:pt x="881001" y="209060"/>
                </a:lnTo>
                <a:lnTo>
                  <a:pt x="900055" y="162212"/>
                </a:lnTo>
                <a:lnTo>
                  <a:pt x="895175" y="138241"/>
                </a:lnTo>
                <a:lnTo>
                  <a:pt x="858228" y="93827"/>
                </a:lnTo>
                <a:lnTo>
                  <a:pt x="789671" y="55789"/>
                </a:lnTo>
                <a:lnTo>
                  <a:pt x="745278" y="39787"/>
                </a:lnTo>
                <a:lnTo>
                  <a:pt x="695072" y="26133"/>
                </a:lnTo>
                <a:lnTo>
                  <a:pt x="639747" y="15076"/>
                </a:lnTo>
                <a:lnTo>
                  <a:pt x="580001" y="6867"/>
                </a:lnTo>
                <a:lnTo>
                  <a:pt x="516528" y="1758"/>
                </a:lnTo>
                <a:lnTo>
                  <a:pt x="450027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08621" y="4660302"/>
            <a:ext cx="900430" cy="324485"/>
          </a:xfrm>
          <a:custGeom>
            <a:avLst/>
            <a:gdLst/>
            <a:ahLst/>
            <a:cxnLst/>
            <a:rect l="l" t="t" r="r" b="b"/>
            <a:pathLst>
              <a:path w="900429" h="324485">
                <a:moveTo>
                  <a:pt x="0" y="162212"/>
                </a:moveTo>
                <a:lnTo>
                  <a:pt x="19053" y="115363"/>
                </a:lnTo>
                <a:lnTo>
                  <a:pt x="72502" y="73885"/>
                </a:lnTo>
                <a:lnTo>
                  <a:pt x="110384" y="55789"/>
                </a:lnTo>
                <a:lnTo>
                  <a:pt x="154776" y="39787"/>
                </a:lnTo>
                <a:lnTo>
                  <a:pt x="204982" y="26133"/>
                </a:lnTo>
                <a:lnTo>
                  <a:pt x="260307" y="15076"/>
                </a:lnTo>
                <a:lnTo>
                  <a:pt x="320053" y="6867"/>
                </a:lnTo>
                <a:lnTo>
                  <a:pt x="383525" y="1758"/>
                </a:lnTo>
                <a:lnTo>
                  <a:pt x="450027" y="0"/>
                </a:lnTo>
                <a:lnTo>
                  <a:pt x="516529" y="1758"/>
                </a:lnTo>
                <a:lnTo>
                  <a:pt x="580001" y="6867"/>
                </a:lnTo>
                <a:lnTo>
                  <a:pt x="639747" y="15076"/>
                </a:lnTo>
                <a:lnTo>
                  <a:pt x="695072" y="26133"/>
                </a:lnTo>
                <a:lnTo>
                  <a:pt x="745278" y="39787"/>
                </a:lnTo>
                <a:lnTo>
                  <a:pt x="789670" y="55789"/>
                </a:lnTo>
                <a:lnTo>
                  <a:pt x="827552" y="73885"/>
                </a:lnTo>
                <a:lnTo>
                  <a:pt x="881001" y="115363"/>
                </a:lnTo>
                <a:lnTo>
                  <a:pt x="900055" y="162212"/>
                </a:lnTo>
                <a:lnTo>
                  <a:pt x="895175" y="186182"/>
                </a:lnTo>
                <a:lnTo>
                  <a:pt x="858228" y="230596"/>
                </a:lnTo>
                <a:lnTo>
                  <a:pt x="789670" y="268634"/>
                </a:lnTo>
                <a:lnTo>
                  <a:pt x="745278" y="284636"/>
                </a:lnTo>
                <a:lnTo>
                  <a:pt x="695072" y="298290"/>
                </a:lnTo>
                <a:lnTo>
                  <a:pt x="639747" y="309347"/>
                </a:lnTo>
                <a:lnTo>
                  <a:pt x="580001" y="317556"/>
                </a:lnTo>
                <a:lnTo>
                  <a:pt x="516529" y="322665"/>
                </a:lnTo>
                <a:lnTo>
                  <a:pt x="450027" y="324424"/>
                </a:lnTo>
                <a:lnTo>
                  <a:pt x="383525" y="322665"/>
                </a:lnTo>
                <a:lnTo>
                  <a:pt x="320053" y="317556"/>
                </a:lnTo>
                <a:lnTo>
                  <a:pt x="260307" y="309347"/>
                </a:lnTo>
                <a:lnTo>
                  <a:pt x="204982" y="298290"/>
                </a:lnTo>
                <a:lnTo>
                  <a:pt x="154776" y="284636"/>
                </a:lnTo>
                <a:lnTo>
                  <a:pt x="110384" y="268634"/>
                </a:lnTo>
                <a:lnTo>
                  <a:pt x="72502" y="250538"/>
                </a:lnTo>
                <a:lnTo>
                  <a:pt x="19053" y="209060"/>
                </a:lnTo>
                <a:lnTo>
                  <a:pt x="0" y="16221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59277" y="4701537"/>
            <a:ext cx="600075" cy="133985"/>
          </a:xfrm>
          <a:custGeom>
            <a:avLst/>
            <a:gdLst/>
            <a:ahLst/>
            <a:cxnLst/>
            <a:rect l="l" t="t" r="r" b="b"/>
            <a:pathLst>
              <a:path w="600075" h="133985">
                <a:moveTo>
                  <a:pt x="250100" y="58110"/>
                </a:moveTo>
                <a:lnTo>
                  <a:pt x="117000" y="58110"/>
                </a:lnTo>
                <a:lnTo>
                  <a:pt x="295120" y="133440"/>
                </a:lnTo>
                <a:lnTo>
                  <a:pt x="439975" y="78296"/>
                </a:lnTo>
                <a:lnTo>
                  <a:pt x="298115" y="78296"/>
                </a:lnTo>
                <a:lnTo>
                  <a:pt x="250100" y="58110"/>
                </a:lnTo>
                <a:close/>
              </a:path>
              <a:path w="600075" h="133985">
                <a:moveTo>
                  <a:pt x="481928" y="0"/>
                </a:moveTo>
                <a:lnTo>
                  <a:pt x="298115" y="78296"/>
                </a:lnTo>
                <a:lnTo>
                  <a:pt x="439975" y="78296"/>
                </a:lnTo>
                <a:lnTo>
                  <a:pt x="489493" y="59446"/>
                </a:lnTo>
                <a:lnTo>
                  <a:pt x="533698" y="59446"/>
                </a:lnTo>
                <a:lnTo>
                  <a:pt x="599451" y="30427"/>
                </a:lnTo>
                <a:lnTo>
                  <a:pt x="481928" y="0"/>
                </a:lnTo>
                <a:close/>
              </a:path>
              <a:path w="600075" h="133985">
                <a:moveTo>
                  <a:pt x="117000" y="2151"/>
                </a:moveTo>
                <a:lnTo>
                  <a:pt x="0" y="34955"/>
                </a:lnTo>
                <a:lnTo>
                  <a:pt x="80072" y="68872"/>
                </a:lnTo>
                <a:lnTo>
                  <a:pt x="117000" y="58110"/>
                </a:lnTo>
                <a:lnTo>
                  <a:pt x="250100" y="58110"/>
                </a:lnTo>
                <a:lnTo>
                  <a:pt x="117000" y="2151"/>
                </a:lnTo>
                <a:close/>
              </a:path>
              <a:path w="600075" h="133985">
                <a:moveTo>
                  <a:pt x="533698" y="59446"/>
                </a:moveTo>
                <a:lnTo>
                  <a:pt x="489493" y="59446"/>
                </a:lnTo>
                <a:lnTo>
                  <a:pt x="512339" y="68872"/>
                </a:lnTo>
                <a:lnTo>
                  <a:pt x="533698" y="59446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1622" y="4815679"/>
            <a:ext cx="224154" cy="114935"/>
          </a:xfrm>
          <a:custGeom>
            <a:avLst/>
            <a:gdLst/>
            <a:ahLst/>
            <a:cxnLst/>
            <a:rect l="l" t="t" r="r" b="b"/>
            <a:pathLst>
              <a:path w="224154" h="114935">
                <a:moveTo>
                  <a:pt x="2696" y="0"/>
                </a:moveTo>
                <a:lnTo>
                  <a:pt x="0" y="57443"/>
                </a:lnTo>
                <a:lnTo>
                  <a:pt x="146960" y="114885"/>
                </a:lnTo>
                <a:lnTo>
                  <a:pt x="223810" y="88168"/>
                </a:lnTo>
                <a:lnTo>
                  <a:pt x="2696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41750" y="4815679"/>
            <a:ext cx="220345" cy="113664"/>
          </a:xfrm>
          <a:custGeom>
            <a:avLst/>
            <a:gdLst/>
            <a:ahLst/>
            <a:cxnLst/>
            <a:rect l="l" t="t" r="r" b="b"/>
            <a:pathLst>
              <a:path w="220345" h="113664">
                <a:moveTo>
                  <a:pt x="218417" y="0"/>
                </a:moveTo>
                <a:lnTo>
                  <a:pt x="0" y="88168"/>
                </a:lnTo>
                <a:lnTo>
                  <a:pt x="74154" y="113549"/>
                </a:lnTo>
                <a:lnTo>
                  <a:pt x="219765" y="60114"/>
                </a:lnTo>
                <a:lnTo>
                  <a:pt x="218417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8042" y="4759573"/>
            <a:ext cx="478155" cy="180340"/>
          </a:xfrm>
          <a:custGeom>
            <a:avLst/>
            <a:gdLst/>
            <a:ahLst/>
            <a:cxnLst/>
            <a:rect l="l" t="t" r="r" b="b"/>
            <a:pathLst>
              <a:path w="478154" h="180339">
                <a:moveTo>
                  <a:pt x="14704" y="7159"/>
                </a:moveTo>
                <a:lnTo>
                  <a:pt x="141403" y="57443"/>
                </a:lnTo>
                <a:lnTo>
                  <a:pt x="141626" y="71553"/>
                </a:lnTo>
                <a:lnTo>
                  <a:pt x="142609" y="100775"/>
                </a:lnTo>
                <a:lnTo>
                  <a:pt x="142833" y="114885"/>
                </a:lnTo>
                <a:lnTo>
                  <a:pt x="0" y="169184"/>
                </a:lnTo>
                <a:lnTo>
                  <a:pt x="32917" y="180343"/>
                </a:lnTo>
                <a:lnTo>
                  <a:pt x="239201" y="94847"/>
                </a:lnTo>
                <a:lnTo>
                  <a:pt x="337081" y="94847"/>
                </a:lnTo>
                <a:lnTo>
                  <a:pt x="337406" y="75200"/>
                </a:lnTo>
                <a:lnTo>
                  <a:pt x="237689" y="75200"/>
                </a:lnTo>
                <a:lnTo>
                  <a:pt x="79631" y="9351"/>
                </a:lnTo>
                <a:lnTo>
                  <a:pt x="20783" y="9351"/>
                </a:lnTo>
                <a:lnTo>
                  <a:pt x="18757" y="8620"/>
                </a:lnTo>
                <a:lnTo>
                  <a:pt x="14930" y="7180"/>
                </a:lnTo>
                <a:lnTo>
                  <a:pt x="14704" y="7159"/>
                </a:lnTo>
                <a:close/>
              </a:path>
              <a:path w="478154" h="180339">
                <a:moveTo>
                  <a:pt x="337081" y="94847"/>
                </a:moveTo>
                <a:lnTo>
                  <a:pt x="239201" y="94847"/>
                </a:lnTo>
                <a:lnTo>
                  <a:pt x="441440" y="179007"/>
                </a:lnTo>
                <a:lnTo>
                  <a:pt x="477843" y="170992"/>
                </a:lnTo>
                <a:lnTo>
                  <a:pt x="336753" y="114722"/>
                </a:lnTo>
                <a:lnTo>
                  <a:pt x="337081" y="94847"/>
                </a:lnTo>
                <a:close/>
              </a:path>
              <a:path w="478154" h="180339">
                <a:moveTo>
                  <a:pt x="430654" y="0"/>
                </a:moveTo>
                <a:lnTo>
                  <a:pt x="237689" y="75200"/>
                </a:lnTo>
                <a:lnTo>
                  <a:pt x="337406" y="75200"/>
                </a:lnTo>
                <a:lnTo>
                  <a:pt x="337706" y="57052"/>
                </a:lnTo>
                <a:lnTo>
                  <a:pt x="458967" y="9351"/>
                </a:lnTo>
                <a:lnTo>
                  <a:pt x="430654" y="0"/>
                </a:lnTo>
                <a:close/>
              </a:path>
              <a:path w="478154" h="180339">
                <a:moveTo>
                  <a:pt x="57186" y="0"/>
                </a:moveTo>
                <a:lnTo>
                  <a:pt x="20783" y="9351"/>
                </a:lnTo>
                <a:lnTo>
                  <a:pt x="79631" y="9351"/>
                </a:lnTo>
                <a:lnTo>
                  <a:pt x="5718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93179" y="4356705"/>
            <a:ext cx="255586" cy="1199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93179" y="4356705"/>
            <a:ext cx="255904" cy="120014"/>
          </a:xfrm>
          <a:custGeom>
            <a:avLst/>
            <a:gdLst/>
            <a:ahLst/>
            <a:cxnLst/>
            <a:rect l="l" t="t" r="r" b="b"/>
            <a:pathLst>
              <a:path w="255904" h="120014">
                <a:moveTo>
                  <a:pt x="255587" y="0"/>
                </a:moveTo>
                <a:lnTo>
                  <a:pt x="255587" y="119903"/>
                </a:lnTo>
                <a:lnTo>
                  <a:pt x="0" y="119903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18687" y="3955506"/>
            <a:ext cx="936070" cy="7614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17543" y="4028549"/>
            <a:ext cx="455154" cy="3486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16587" y="5365148"/>
            <a:ext cx="194751" cy="84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16588" y="5365148"/>
            <a:ext cx="194945" cy="84455"/>
          </a:xfrm>
          <a:custGeom>
            <a:avLst/>
            <a:gdLst/>
            <a:ahLst/>
            <a:cxnLst/>
            <a:rect l="l" t="t" r="r" b="b"/>
            <a:pathLst>
              <a:path w="194945" h="84454">
                <a:moveTo>
                  <a:pt x="194751" y="0"/>
                </a:moveTo>
                <a:lnTo>
                  <a:pt x="194751" y="84261"/>
                </a:lnTo>
                <a:lnTo>
                  <a:pt x="0" y="84261"/>
                </a:lnTo>
                <a:lnTo>
                  <a:pt x="0" y="0"/>
                </a:lnTo>
                <a:lnTo>
                  <a:pt x="194751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81425" y="5112609"/>
            <a:ext cx="639494" cy="5175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53911" y="5162261"/>
            <a:ext cx="310946" cy="2370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58733" y="4342951"/>
            <a:ext cx="255587" cy="1199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58733" y="4342951"/>
            <a:ext cx="255904" cy="120014"/>
          </a:xfrm>
          <a:custGeom>
            <a:avLst/>
            <a:gdLst/>
            <a:ahLst/>
            <a:cxnLst/>
            <a:rect l="l" t="t" r="r" b="b"/>
            <a:pathLst>
              <a:path w="255904" h="120014">
                <a:moveTo>
                  <a:pt x="255587" y="0"/>
                </a:moveTo>
                <a:lnTo>
                  <a:pt x="255587" y="119903"/>
                </a:lnTo>
                <a:lnTo>
                  <a:pt x="0" y="119903"/>
                </a:lnTo>
                <a:lnTo>
                  <a:pt x="0" y="0"/>
                </a:lnTo>
                <a:lnTo>
                  <a:pt x="255587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41570" y="5462096"/>
            <a:ext cx="194750" cy="842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441570" y="5462096"/>
            <a:ext cx="194945" cy="84455"/>
          </a:xfrm>
          <a:custGeom>
            <a:avLst/>
            <a:gdLst/>
            <a:ahLst/>
            <a:cxnLst/>
            <a:rect l="l" t="t" r="r" b="b"/>
            <a:pathLst>
              <a:path w="194945" h="84454">
                <a:moveTo>
                  <a:pt x="194751" y="0"/>
                </a:moveTo>
                <a:lnTo>
                  <a:pt x="194751" y="84261"/>
                </a:lnTo>
                <a:lnTo>
                  <a:pt x="0" y="84261"/>
                </a:lnTo>
                <a:lnTo>
                  <a:pt x="0" y="0"/>
                </a:lnTo>
                <a:lnTo>
                  <a:pt x="194751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43613" y="5240619"/>
            <a:ext cx="711200" cy="6010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46654" y="5298273"/>
            <a:ext cx="345812" cy="2752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31193" y="4496893"/>
            <a:ext cx="76200" cy="446405"/>
          </a:xfrm>
          <a:custGeom>
            <a:avLst/>
            <a:gdLst/>
            <a:ahLst/>
            <a:cxnLst/>
            <a:rect l="l" t="t" r="r" b="b"/>
            <a:pathLst>
              <a:path w="76200" h="446404">
                <a:moveTo>
                  <a:pt x="44450" y="63500"/>
                </a:moveTo>
                <a:lnTo>
                  <a:pt x="31750" y="63500"/>
                </a:lnTo>
                <a:lnTo>
                  <a:pt x="31748" y="445970"/>
                </a:lnTo>
                <a:lnTo>
                  <a:pt x="44448" y="445970"/>
                </a:lnTo>
                <a:lnTo>
                  <a:pt x="44450" y="63500"/>
                </a:lnTo>
                <a:close/>
              </a:path>
              <a:path w="76200" h="446404">
                <a:moveTo>
                  <a:pt x="38100" y="0"/>
                </a:moveTo>
                <a:lnTo>
                  <a:pt x="0" y="76200"/>
                </a:lnTo>
                <a:lnTo>
                  <a:pt x="31749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46404">
                <a:moveTo>
                  <a:pt x="69850" y="63500"/>
                </a:moveTo>
                <a:lnTo>
                  <a:pt x="44450" y="63500"/>
                </a:lnTo>
                <a:lnTo>
                  <a:pt x="44449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408923" y="5565855"/>
            <a:ext cx="76200" cy="2416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360037" y="2392650"/>
            <a:ext cx="923925" cy="190023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470135" y="2286000"/>
            <a:ext cx="896112" cy="13685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491273" y="4013373"/>
            <a:ext cx="1009650" cy="8550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21480" y="4095395"/>
            <a:ext cx="490931" cy="3915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27903" y="3886201"/>
            <a:ext cx="838200" cy="8199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52288" y="3066289"/>
            <a:ext cx="896112" cy="8717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8" name="object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74336"/>
              </p:ext>
            </p:extLst>
          </p:nvPr>
        </p:nvGraphicFramePr>
        <p:xfrm>
          <a:off x="5378378" y="3145346"/>
          <a:ext cx="782955" cy="7572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R="20955" algn="ctr">
                        <a:lnSpc>
                          <a:spcPts val="1905"/>
                        </a:lnSpc>
                        <a:spcBef>
                          <a:spcPts val="20"/>
                        </a:spcBef>
                      </a:pPr>
                      <a:r>
                        <a:rPr sz="1600" spc="5">
                          <a:latin typeface="Arial"/>
                          <a:cs typeface="Arial"/>
                        </a:rPr>
                        <a:t>IP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12">
                <a:tc>
                  <a:txBody>
                    <a:bodyPr/>
                    <a:lstStyle/>
                    <a:p>
                      <a:pPr marR="22225" algn="ctr">
                        <a:lnSpc>
                          <a:spcPts val="1810"/>
                        </a:lnSpc>
                      </a:pPr>
                      <a:r>
                        <a:rPr sz="1600">
                          <a:latin typeface="Arial"/>
                          <a:cs typeface="Arial"/>
                        </a:rPr>
                        <a:t>Eth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R="22225" algn="ctr">
                        <a:lnSpc>
                          <a:spcPts val="1720"/>
                        </a:lnSpc>
                      </a:pPr>
                      <a:r>
                        <a:rPr sz="1600" spc="-5">
                          <a:latin typeface="Arial"/>
                          <a:cs typeface="Arial"/>
                        </a:rPr>
                        <a:t>Phy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9" name="object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035836"/>
              </p:ext>
            </p:extLst>
          </p:nvPr>
        </p:nvGraphicFramePr>
        <p:xfrm>
          <a:off x="9494974" y="2364075"/>
          <a:ext cx="782955" cy="12517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663">
                <a:tc>
                  <a:txBody>
                    <a:bodyPr/>
                    <a:lstStyle/>
                    <a:p>
                      <a:pPr marL="10160">
                        <a:lnSpc>
                          <a:spcPts val="1100"/>
                        </a:lnSpc>
                      </a:pPr>
                      <a:r>
                        <a:rPr sz="1200" spc="-5">
                          <a:latin typeface="Arial"/>
                          <a:cs typeface="Arial"/>
                        </a:rPr>
                        <a:t>1.111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1430">
                        <a:lnSpc>
                          <a:spcPts val="1415"/>
                        </a:lnSpc>
                      </a:pPr>
                      <a:r>
                        <a:rPr sz="1200" spc="-5">
                          <a:latin typeface="Arial"/>
                          <a:cs typeface="Arial"/>
                        </a:rPr>
                        <a:t>.222.222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 marR="1905" algn="ctr">
                        <a:lnSpc>
                          <a:spcPts val="1845"/>
                        </a:lnSpc>
                        <a:spcBef>
                          <a:spcPts val="175"/>
                        </a:spcBef>
                      </a:pPr>
                      <a:r>
                        <a:rPr sz="1600" spc="5">
                          <a:latin typeface="Arial"/>
                          <a:cs typeface="Arial"/>
                        </a:rPr>
                        <a:t>IP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12">
                <a:tc>
                  <a:txBody>
                    <a:bodyPr/>
                    <a:lstStyle/>
                    <a:p>
                      <a:pPr marR="3175" algn="ctr">
                        <a:lnSpc>
                          <a:spcPts val="1870"/>
                        </a:lnSpc>
                      </a:pPr>
                      <a:r>
                        <a:rPr sz="1600">
                          <a:latin typeface="Arial"/>
                          <a:cs typeface="Arial"/>
                        </a:rPr>
                        <a:t>Eth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793">
                <a:tc>
                  <a:txBody>
                    <a:bodyPr/>
                    <a:lstStyle/>
                    <a:p>
                      <a:pPr marR="3175" algn="ctr">
                        <a:lnSpc>
                          <a:spcPts val="1800"/>
                        </a:lnSpc>
                      </a:pPr>
                      <a:r>
                        <a:rPr sz="1600" spc="-5">
                          <a:latin typeface="Arial"/>
                          <a:cs typeface="Arial"/>
                        </a:rPr>
                        <a:t>Phy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0" name="object 50"/>
          <p:cNvSpPr txBox="1"/>
          <p:nvPr/>
        </p:nvSpPr>
        <p:spPr>
          <a:xfrm>
            <a:off x="1301456" y="1130300"/>
            <a:ext cx="6689090" cy="97663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57810" indent="-232410">
              <a:lnSpc>
                <a:spcPct val="100000"/>
              </a:lnSpc>
              <a:spcBef>
                <a:spcPts val="960"/>
              </a:spcBef>
              <a:buClr>
                <a:srgbClr val="000099"/>
              </a:buClr>
              <a:buFont typeface="Wingdings"/>
              <a:buChar char=""/>
              <a:tabLst>
                <a:tab pos="258445" algn="l"/>
              </a:tabLst>
            </a:pPr>
            <a:r>
              <a:rPr sz="2400">
                <a:latin typeface="Calibri"/>
                <a:cs typeface="Calibri"/>
              </a:rPr>
              <a:t>B </a:t>
            </a:r>
            <a:r>
              <a:rPr sz="2400" spc="-10">
                <a:latin typeface="Calibri"/>
                <a:cs typeface="Calibri"/>
              </a:rPr>
              <a:t>receives frame, </a:t>
            </a:r>
            <a:r>
              <a:rPr sz="2400" spc="-15">
                <a:latin typeface="Calibri"/>
                <a:cs typeface="Calibri"/>
              </a:rPr>
              <a:t>extracts </a:t>
            </a:r>
            <a:r>
              <a:rPr sz="2400" spc="-5">
                <a:latin typeface="Calibri"/>
                <a:cs typeface="Calibri"/>
              </a:rPr>
              <a:t>IP </a:t>
            </a:r>
            <a:r>
              <a:rPr sz="2400" spc="-15">
                <a:latin typeface="Calibri"/>
                <a:cs typeface="Calibri"/>
              </a:rPr>
              <a:t>datagram </a:t>
            </a:r>
            <a:r>
              <a:rPr sz="2400" spc="-10">
                <a:latin typeface="Calibri"/>
                <a:cs typeface="Calibri"/>
              </a:rPr>
              <a:t>destination</a:t>
            </a:r>
            <a:r>
              <a:rPr sz="2400" spc="-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B</a:t>
            </a:r>
          </a:p>
          <a:p>
            <a:pPr marL="244475" indent="-231775">
              <a:lnSpc>
                <a:spcPct val="100000"/>
              </a:lnSpc>
              <a:spcBef>
                <a:spcPts val="865"/>
              </a:spcBef>
              <a:buClr>
                <a:srgbClr val="000099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>
                <a:latin typeface="Calibri"/>
                <a:cs typeface="Calibri"/>
              </a:rPr>
              <a:t>B </a:t>
            </a:r>
            <a:r>
              <a:rPr sz="2400" spc="-5">
                <a:latin typeface="Calibri"/>
                <a:cs typeface="Calibri"/>
              </a:rPr>
              <a:t>passes </a:t>
            </a:r>
            <a:r>
              <a:rPr sz="2400" spc="-15">
                <a:latin typeface="Calibri"/>
                <a:cs typeface="Calibri"/>
              </a:rPr>
              <a:t>datagram </a:t>
            </a:r>
            <a:r>
              <a:rPr sz="2400">
                <a:latin typeface="Calibri"/>
                <a:cs typeface="Calibri"/>
              </a:rPr>
              <a:t>up </a:t>
            </a:r>
            <a:r>
              <a:rPr sz="2400" spc="-15">
                <a:latin typeface="Calibri"/>
                <a:cs typeface="Calibri"/>
              </a:rPr>
              <a:t>protocol stack to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IP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262177" y="2315972"/>
            <a:ext cx="1263015" cy="38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r">
              <a:lnSpc>
                <a:spcPts val="1415"/>
              </a:lnSpc>
              <a:spcBef>
                <a:spcPts val="100"/>
              </a:spcBef>
            </a:pPr>
            <a:r>
              <a:rPr sz="1200">
                <a:latin typeface="Arial"/>
                <a:cs typeface="Arial"/>
              </a:rPr>
              <a:t>IP src:</a:t>
            </a:r>
            <a:r>
              <a:rPr sz="1200" spc="-80">
                <a:latin typeface="Arial"/>
                <a:cs typeface="Arial"/>
              </a:rPr>
              <a:t> </a:t>
            </a:r>
            <a:r>
              <a:rPr sz="1200" spc="-5">
                <a:latin typeface="Arial"/>
                <a:cs typeface="Arial"/>
              </a:rPr>
              <a:t>111.111.11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ts val="1415"/>
              </a:lnSpc>
            </a:pPr>
            <a:r>
              <a:rPr sz="1200">
                <a:latin typeface="Arial"/>
                <a:cs typeface="Arial"/>
              </a:rPr>
              <a:t>IP </a:t>
            </a:r>
            <a:r>
              <a:rPr sz="1200" spc="-5">
                <a:latin typeface="Arial"/>
                <a:cs typeface="Arial"/>
              </a:rPr>
              <a:t>dest:</a:t>
            </a:r>
            <a:r>
              <a:rPr sz="1200" spc="-70">
                <a:latin typeface="Arial"/>
                <a:cs typeface="Arial"/>
              </a:rPr>
              <a:t> </a:t>
            </a:r>
            <a:r>
              <a:rPr sz="1200" spc="-5">
                <a:latin typeface="Arial"/>
                <a:cs typeface="Arial"/>
              </a:rPr>
              <a:t>222.222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232650" y="3118483"/>
            <a:ext cx="1097280" cy="243204"/>
          </a:xfrm>
          <a:custGeom>
            <a:avLst/>
            <a:gdLst/>
            <a:ahLst/>
            <a:cxnLst/>
            <a:rect l="l" t="t" r="r" b="b"/>
            <a:pathLst>
              <a:path w="1097279" h="243204">
                <a:moveTo>
                  <a:pt x="0" y="242887"/>
                </a:moveTo>
                <a:lnTo>
                  <a:pt x="1096963" y="242887"/>
                </a:lnTo>
                <a:lnTo>
                  <a:pt x="1096963" y="0"/>
                </a:lnTo>
                <a:lnTo>
                  <a:pt x="0" y="0"/>
                </a:lnTo>
                <a:lnTo>
                  <a:pt x="0" y="24288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232650" y="3118483"/>
            <a:ext cx="1097280" cy="243204"/>
          </a:xfrm>
          <a:custGeom>
            <a:avLst/>
            <a:gdLst/>
            <a:ahLst/>
            <a:cxnLst/>
            <a:rect l="l" t="t" r="r" b="b"/>
            <a:pathLst>
              <a:path w="1097279" h="243204">
                <a:moveTo>
                  <a:pt x="0" y="0"/>
                </a:moveTo>
                <a:lnTo>
                  <a:pt x="1096963" y="0"/>
                </a:lnTo>
                <a:lnTo>
                  <a:pt x="1096963" y="242887"/>
                </a:lnTo>
                <a:lnTo>
                  <a:pt x="0" y="2428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94575" y="3123246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1" y="2413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546975" y="3123246"/>
            <a:ext cx="0" cy="241300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1" y="2413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70426" y="2499338"/>
            <a:ext cx="76200" cy="746760"/>
          </a:xfrm>
          <a:custGeom>
            <a:avLst/>
            <a:gdLst/>
            <a:ahLst/>
            <a:cxnLst/>
            <a:rect l="l" t="t" r="r" b="b"/>
            <a:pathLst>
              <a:path w="76200" h="746760">
                <a:moveTo>
                  <a:pt x="33336" y="669966"/>
                </a:moveTo>
                <a:lnTo>
                  <a:pt x="0" y="670109"/>
                </a:lnTo>
                <a:lnTo>
                  <a:pt x="38423" y="746145"/>
                </a:lnTo>
                <a:lnTo>
                  <a:pt x="69826" y="682666"/>
                </a:lnTo>
                <a:lnTo>
                  <a:pt x="33390" y="682666"/>
                </a:lnTo>
                <a:lnTo>
                  <a:pt x="33336" y="669966"/>
                </a:lnTo>
                <a:close/>
              </a:path>
              <a:path w="76200" h="746760">
                <a:moveTo>
                  <a:pt x="42861" y="669926"/>
                </a:moveTo>
                <a:lnTo>
                  <a:pt x="33336" y="669966"/>
                </a:lnTo>
                <a:lnTo>
                  <a:pt x="33390" y="682666"/>
                </a:lnTo>
                <a:lnTo>
                  <a:pt x="42915" y="682626"/>
                </a:lnTo>
                <a:lnTo>
                  <a:pt x="42861" y="669926"/>
                </a:lnTo>
                <a:close/>
              </a:path>
              <a:path w="76200" h="746760">
                <a:moveTo>
                  <a:pt x="76200" y="669784"/>
                </a:moveTo>
                <a:lnTo>
                  <a:pt x="42861" y="669926"/>
                </a:lnTo>
                <a:lnTo>
                  <a:pt x="42915" y="682626"/>
                </a:lnTo>
                <a:lnTo>
                  <a:pt x="33390" y="682666"/>
                </a:lnTo>
                <a:lnTo>
                  <a:pt x="69826" y="682666"/>
                </a:lnTo>
                <a:lnTo>
                  <a:pt x="76200" y="669784"/>
                </a:lnTo>
                <a:close/>
              </a:path>
              <a:path w="76200" h="746760">
                <a:moveTo>
                  <a:pt x="40011" y="0"/>
                </a:moveTo>
                <a:lnTo>
                  <a:pt x="30486" y="40"/>
                </a:lnTo>
                <a:lnTo>
                  <a:pt x="33336" y="669966"/>
                </a:lnTo>
                <a:lnTo>
                  <a:pt x="42861" y="669926"/>
                </a:lnTo>
                <a:lnTo>
                  <a:pt x="40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16375" y="2677131"/>
            <a:ext cx="76200" cy="568960"/>
          </a:xfrm>
          <a:custGeom>
            <a:avLst/>
            <a:gdLst/>
            <a:ahLst/>
            <a:cxnLst/>
            <a:rect l="l" t="t" r="r" b="b"/>
            <a:pathLst>
              <a:path w="76200" h="568960">
                <a:moveTo>
                  <a:pt x="33337" y="492180"/>
                </a:moveTo>
                <a:lnTo>
                  <a:pt x="0" y="492366"/>
                </a:lnTo>
                <a:lnTo>
                  <a:pt x="38525" y="568351"/>
                </a:lnTo>
                <a:lnTo>
                  <a:pt x="69820" y="504879"/>
                </a:lnTo>
                <a:lnTo>
                  <a:pt x="33408" y="504879"/>
                </a:lnTo>
                <a:lnTo>
                  <a:pt x="33337" y="492180"/>
                </a:lnTo>
                <a:close/>
              </a:path>
              <a:path w="76200" h="568960">
                <a:moveTo>
                  <a:pt x="42862" y="492126"/>
                </a:moveTo>
                <a:lnTo>
                  <a:pt x="33337" y="492180"/>
                </a:lnTo>
                <a:lnTo>
                  <a:pt x="33408" y="504879"/>
                </a:lnTo>
                <a:lnTo>
                  <a:pt x="42933" y="504826"/>
                </a:lnTo>
                <a:lnTo>
                  <a:pt x="42862" y="492126"/>
                </a:lnTo>
                <a:close/>
              </a:path>
              <a:path w="76200" h="568960">
                <a:moveTo>
                  <a:pt x="76200" y="491940"/>
                </a:moveTo>
                <a:lnTo>
                  <a:pt x="42862" y="492126"/>
                </a:lnTo>
                <a:lnTo>
                  <a:pt x="42933" y="504826"/>
                </a:lnTo>
                <a:lnTo>
                  <a:pt x="33408" y="504879"/>
                </a:lnTo>
                <a:lnTo>
                  <a:pt x="69820" y="504879"/>
                </a:lnTo>
                <a:lnTo>
                  <a:pt x="76200" y="491940"/>
                </a:lnTo>
                <a:close/>
              </a:path>
              <a:path w="76200" h="568960">
                <a:moveTo>
                  <a:pt x="40112" y="0"/>
                </a:moveTo>
                <a:lnTo>
                  <a:pt x="30587" y="53"/>
                </a:lnTo>
                <a:lnTo>
                  <a:pt x="33337" y="492180"/>
                </a:lnTo>
                <a:lnTo>
                  <a:pt x="42862" y="492126"/>
                </a:lnTo>
                <a:lnTo>
                  <a:pt x="40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878275" y="3961636"/>
            <a:ext cx="1363980" cy="1128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37490" algn="ctr">
              <a:lnSpc>
                <a:spcPts val="3325"/>
              </a:lnSpc>
            </a:pP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  <a:p>
            <a:pPr marL="114300">
              <a:lnSpc>
                <a:spcPts val="1585"/>
              </a:lnSpc>
              <a:spcBef>
                <a:spcPts val="2190"/>
              </a:spcBef>
            </a:pPr>
            <a:r>
              <a:rPr sz="1400" spc="-5">
                <a:latin typeface="Calibri"/>
                <a:cs typeface="Calibri"/>
              </a:rPr>
              <a:t>111.111.111.111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85"/>
              </a:lnSpc>
            </a:pPr>
            <a:r>
              <a:rPr sz="1400" spc="-5">
                <a:latin typeface="Calibri"/>
                <a:cs typeface="Calibri"/>
              </a:rPr>
              <a:t>74-29-9C-E8-FF-55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694425" y="4132324"/>
            <a:ext cx="1443355" cy="1097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910">
              <a:lnSpc>
                <a:spcPts val="3325"/>
              </a:lnSpc>
            </a:pP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B</a:t>
            </a:r>
            <a:endParaRPr sz="2800">
              <a:latin typeface="Calibri"/>
              <a:cs typeface="Calibri"/>
            </a:endParaRPr>
          </a:p>
          <a:p>
            <a:pPr marL="13970">
              <a:lnSpc>
                <a:spcPts val="1585"/>
              </a:lnSpc>
              <a:spcBef>
                <a:spcPts val="1950"/>
              </a:spcBef>
            </a:pPr>
            <a:r>
              <a:rPr sz="1400" spc="-5">
                <a:latin typeface="Calibri"/>
                <a:cs typeface="Calibri"/>
              </a:rPr>
              <a:t>222.222.222.222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85"/>
              </a:lnSpc>
            </a:pPr>
            <a:r>
              <a:rPr sz="1400" spc="-5">
                <a:latin typeface="Calibri"/>
                <a:cs typeface="Calibri"/>
              </a:rPr>
              <a:t>49-BD-D2-C7-56-2A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575284" y="4254244"/>
            <a:ext cx="21907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070965" y="5228209"/>
            <a:ext cx="2562225" cy="86741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R="25400" algn="r">
              <a:lnSpc>
                <a:spcPts val="1510"/>
              </a:lnSpc>
              <a:spcBef>
                <a:spcPts val="30"/>
              </a:spcBef>
            </a:pPr>
            <a:r>
              <a:rPr sz="1400">
                <a:latin typeface="Calibri"/>
                <a:cs typeface="Calibri"/>
              </a:rPr>
              <a:t>222</a:t>
            </a:r>
            <a:r>
              <a:rPr sz="1400" spc="-5">
                <a:latin typeface="Calibri"/>
                <a:cs typeface="Calibri"/>
              </a:rPr>
              <a:t>.</a:t>
            </a:r>
            <a:r>
              <a:rPr sz="1400">
                <a:latin typeface="Calibri"/>
                <a:cs typeface="Calibri"/>
              </a:rPr>
              <a:t>222</a:t>
            </a:r>
            <a:r>
              <a:rPr sz="1400" spc="-5">
                <a:latin typeface="Calibri"/>
                <a:cs typeface="Calibri"/>
              </a:rPr>
              <a:t>.</a:t>
            </a:r>
            <a:r>
              <a:rPr sz="1400">
                <a:latin typeface="Calibri"/>
                <a:cs typeface="Calibri"/>
              </a:rPr>
              <a:t>222</a:t>
            </a:r>
            <a:r>
              <a:rPr sz="1400" spc="-5">
                <a:latin typeface="Calibri"/>
                <a:cs typeface="Calibri"/>
              </a:rPr>
              <a:t>.</a:t>
            </a:r>
            <a:r>
              <a:rPr sz="1400">
                <a:latin typeface="Calibri"/>
                <a:cs typeface="Calibri"/>
              </a:rPr>
              <a:t>220</a:t>
            </a:r>
          </a:p>
          <a:p>
            <a:pPr marR="5080" algn="r">
              <a:lnSpc>
                <a:spcPts val="1510"/>
              </a:lnSpc>
            </a:pPr>
            <a:r>
              <a:rPr sz="1400">
                <a:latin typeface="Calibri"/>
                <a:cs typeface="Calibri"/>
              </a:rPr>
              <a:t>1</a:t>
            </a:r>
            <a:r>
              <a:rPr sz="1400" spc="-10">
                <a:latin typeface="Calibri"/>
                <a:cs typeface="Calibri"/>
              </a:rPr>
              <a:t>A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23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 spc="-10">
                <a:latin typeface="Calibri"/>
                <a:cs typeface="Calibri"/>
              </a:rPr>
              <a:t>F</a:t>
            </a:r>
            <a:r>
              <a:rPr sz="1400">
                <a:latin typeface="Calibri"/>
                <a:cs typeface="Calibri"/>
              </a:rPr>
              <a:t>9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CD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06</a:t>
            </a:r>
            <a:r>
              <a:rPr sz="1400" spc="-5">
                <a:latin typeface="Calibri"/>
                <a:cs typeface="Calibri"/>
              </a:rPr>
              <a:t>-</a:t>
            </a:r>
            <a:r>
              <a:rPr sz="1400">
                <a:latin typeface="Calibri"/>
                <a:cs typeface="Calibri"/>
              </a:rPr>
              <a:t>9B</a:t>
            </a:r>
          </a:p>
          <a:p>
            <a:pPr marL="12700">
              <a:lnSpc>
                <a:spcPts val="1525"/>
              </a:lnSpc>
              <a:spcBef>
                <a:spcPts val="530"/>
              </a:spcBef>
            </a:pPr>
            <a:r>
              <a:rPr sz="1400" spc="-5">
                <a:latin typeface="Calibri"/>
                <a:cs typeface="Calibri"/>
              </a:rPr>
              <a:t>111.111.111.110</a:t>
            </a:r>
            <a:endParaRPr sz="1400">
              <a:latin typeface="Calibri"/>
              <a:cs typeface="Calibri"/>
            </a:endParaRPr>
          </a:p>
          <a:p>
            <a:pPr marL="19050">
              <a:lnSpc>
                <a:spcPts val="1525"/>
              </a:lnSpc>
            </a:pPr>
            <a:r>
              <a:rPr sz="1400" spc="-5">
                <a:latin typeface="Calibri"/>
                <a:cs typeface="Calibri"/>
              </a:rPr>
              <a:t>E6-E9-00-17-BB-4B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062121" y="5636641"/>
            <a:ext cx="1461770" cy="43180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12725">
              <a:lnSpc>
                <a:spcPts val="1585"/>
              </a:lnSpc>
              <a:spcBef>
                <a:spcPts val="30"/>
              </a:spcBef>
            </a:pPr>
            <a:r>
              <a:rPr sz="1400" spc="-5">
                <a:latin typeface="Calibri"/>
                <a:cs typeface="Calibri"/>
              </a:rPr>
              <a:t>111.111.111.112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85"/>
              </a:lnSpc>
            </a:pPr>
            <a:r>
              <a:rPr sz="1400" spc="-5">
                <a:latin typeface="Calibri"/>
                <a:cs typeface="Calibri"/>
              </a:rPr>
              <a:t>CC-49-DE-D0-AB-7D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376131" y="5789041"/>
            <a:ext cx="1381125" cy="419734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2225">
              <a:lnSpc>
                <a:spcPts val="1535"/>
              </a:lnSpc>
              <a:spcBef>
                <a:spcPts val="30"/>
              </a:spcBef>
            </a:pPr>
            <a:r>
              <a:rPr sz="1400" spc="-5">
                <a:latin typeface="Calibri"/>
                <a:cs typeface="Calibri"/>
              </a:rPr>
              <a:t>222.222.222.221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35"/>
              </a:lnSpc>
            </a:pPr>
            <a:r>
              <a:rPr sz="1400" spc="-5">
                <a:latin typeface="Calibri"/>
                <a:cs typeface="Calibri"/>
              </a:rPr>
              <a:t>88-B2-2F-54-1A-0F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4426" y="125812"/>
            <a:ext cx="6390067" cy="9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5"/>
              <a:t>ARP</a:t>
            </a:r>
            <a:r>
              <a:rPr spc="-490"/>
              <a:t> </a:t>
            </a:r>
            <a:r>
              <a:rPr spc="-265"/>
              <a:t>Request</a:t>
            </a:r>
            <a:r>
              <a:rPr spc="-500"/>
              <a:t> </a:t>
            </a:r>
            <a:r>
              <a:rPr spc="-245"/>
              <a:t>and</a:t>
            </a:r>
            <a:r>
              <a:rPr spc="-495"/>
              <a:t> </a:t>
            </a:r>
            <a:r>
              <a:rPr spc="-235"/>
              <a:t>Reply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45">
                <a:solidFill>
                  <a:srgbClr val="595959"/>
                </a:solidFill>
                <a:latin typeface="Century"/>
                <a:cs typeface="Century"/>
              </a:rPr>
              <a:t>Summary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84490" y="1682652"/>
            <a:ext cx="9046211" cy="24157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2394" y="4894579"/>
            <a:ext cx="10283825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Bottom line: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35"/>
              </a:lnSpc>
            </a:pPr>
            <a:r>
              <a:rPr sz="1800" spc="-5">
                <a:latin typeface="Arial"/>
                <a:cs typeface="Arial"/>
              </a:rPr>
              <a:t>ARP was design to map the address of one protocol (Ethernet) to the address of another protocol</a:t>
            </a:r>
            <a:r>
              <a:rPr sz="1800" spc="5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(IP)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9327" y="6339123"/>
            <a:ext cx="1890395" cy="39306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220"/>
              </a:spcBef>
            </a:pPr>
            <a:r>
              <a:rPr sz="1150" b="1" i="1" spc="-95">
                <a:solidFill>
                  <a:srgbClr val="FFFFFF"/>
                </a:solidFill>
                <a:latin typeface="Arial"/>
                <a:cs typeface="Arial"/>
              </a:rPr>
              <a:t>NT101 </a:t>
            </a:r>
            <a:r>
              <a:rPr sz="1200">
                <a:solidFill>
                  <a:srgbClr val="FFFFFF"/>
                </a:solidFill>
                <a:latin typeface="Times New Roman"/>
                <a:cs typeface="Times New Roman"/>
              </a:rPr>
              <a:t>– </a:t>
            </a:r>
            <a:r>
              <a:rPr sz="1150" b="1" i="1" spc="85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1150" b="1" i="1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b="1" i="1" spc="45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sz="1100" spc="-40">
                <a:solidFill>
                  <a:srgbClr val="FFFFFF"/>
                </a:solidFill>
                <a:latin typeface="Tahoma"/>
                <a:cs typeface="Tahoma"/>
              </a:rPr>
              <a:t>Winter</a:t>
            </a:r>
            <a:r>
              <a:rPr sz="11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5">
                <a:solidFill>
                  <a:srgbClr val="FFFFFF"/>
                </a:solidFill>
                <a:latin typeface="Tahoma"/>
                <a:cs typeface="Tahoma"/>
              </a:rPr>
              <a:t>2020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7040" y="1255303"/>
            <a:ext cx="10144760" cy="2771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800" y="106640"/>
            <a:ext cx="5932867" cy="9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5"/>
              <a:t>ARP</a:t>
            </a:r>
            <a:r>
              <a:rPr spc="-490"/>
              <a:t> </a:t>
            </a:r>
            <a:r>
              <a:rPr spc="-265"/>
              <a:t>Request</a:t>
            </a:r>
            <a:r>
              <a:rPr spc="-500"/>
              <a:t> </a:t>
            </a:r>
            <a:r>
              <a:rPr spc="-245"/>
              <a:t>and</a:t>
            </a:r>
            <a:r>
              <a:rPr spc="-495"/>
              <a:t> </a:t>
            </a:r>
            <a:r>
              <a:rPr spc="-235"/>
              <a:t>Reply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65">
                <a:solidFill>
                  <a:srgbClr val="595959"/>
                </a:solidFill>
                <a:latin typeface="Century"/>
                <a:cs typeface="Century"/>
              </a:rPr>
              <a:t>Example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08960" y="3904623"/>
            <a:ext cx="8467232" cy="22673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8953" y="3904625"/>
            <a:ext cx="1917064" cy="1934845"/>
          </a:xfrm>
          <a:custGeom>
            <a:avLst/>
            <a:gdLst/>
            <a:ahLst/>
            <a:cxnLst/>
            <a:rect l="l" t="t" r="r" b="b"/>
            <a:pathLst>
              <a:path w="1917064" h="1934845">
                <a:moveTo>
                  <a:pt x="133092" y="0"/>
                </a:moveTo>
                <a:lnTo>
                  <a:pt x="0" y="0"/>
                </a:lnTo>
                <a:lnTo>
                  <a:pt x="0" y="1838872"/>
                </a:lnTo>
                <a:lnTo>
                  <a:pt x="1675000" y="1838872"/>
                </a:lnTo>
                <a:lnTo>
                  <a:pt x="1675000" y="1934495"/>
                </a:lnTo>
                <a:lnTo>
                  <a:pt x="1916652" y="1772326"/>
                </a:lnTo>
                <a:lnTo>
                  <a:pt x="1817490" y="1705781"/>
                </a:lnTo>
                <a:lnTo>
                  <a:pt x="133092" y="1705781"/>
                </a:lnTo>
                <a:lnTo>
                  <a:pt x="133092" y="0"/>
                </a:lnTo>
                <a:close/>
              </a:path>
              <a:path w="1917064" h="1934845">
                <a:moveTo>
                  <a:pt x="1675000" y="1610158"/>
                </a:moveTo>
                <a:lnTo>
                  <a:pt x="1675000" y="1705781"/>
                </a:lnTo>
                <a:lnTo>
                  <a:pt x="1817490" y="1705781"/>
                </a:lnTo>
                <a:lnTo>
                  <a:pt x="1675000" y="161015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21839" y="3787775"/>
            <a:ext cx="2611120" cy="0"/>
          </a:xfrm>
          <a:custGeom>
            <a:avLst/>
            <a:gdLst/>
            <a:ahLst/>
            <a:cxnLst/>
            <a:rect l="l" t="t" r="r" b="b"/>
            <a:pathLst>
              <a:path w="2611120">
                <a:moveTo>
                  <a:pt x="0" y="0"/>
                </a:moveTo>
                <a:lnTo>
                  <a:pt x="2611120" y="0"/>
                </a:lnTo>
              </a:path>
            </a:pathLst>
          </a:custGeom>
          <a:ln w="241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33904" y="3630929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241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21839" y="3618865"/>
            <a:ext cx="2611120" cy="0"/>
          </a:xfrm>
          <a:custGeom>
            <a:avLst/>
            <a:gdLst/>
            <a:ahLst/>
            <a:cxnLst/>
            <a:rect l="l" t="t" r="r" b="b"/>
            <a:pathLst>
              <a:path w="2611120">
                <a:moveTo>
                  <a:pt x="0" y="0"/>
                </a:moveTo>
                <a:lnTo>
                  <a:pt x="2611120" y="0"/>
                </a:lnTo>
              </a:path>
            </a:pathLst>
          </a:custGeom>
          <a:ln w="2412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0895" y="3630929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241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21839" y="3606800"/>
            <a:ext cx="2611120" cy="193040"/>
          </a:xfrm>
          <a:custGeom>
            <a:avLst/>
            <a:gdLst/>
            <a:ahLst/>
            <a:cxnLst/>
            <a:rect l="l" t="t" r="r" b="b"/>
            <a:pathLst>
              <a:path w="2611120" h="193039">
                <a:moveTo>
                  <a:pt x="0" y="0"/>
                </a:moveTo>
                <a:lnTo>
                  <a:pt x="2611120" y="0"/>
                </a:lnTo>
                <a:lnTo>
                  <a:pt x="2611120" y="193040"/>
                </a:lnTo>
                <a:lnTo>
                  <a:pt x="0" y="1930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14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45969" y="3630929"/>
            <a:ext cx="2562860" cy="144780"/>
          </a:xfrm>
          <a:custGeom>
            <a:avLst/>
            <a:gdLst/>
            <a:ahLst/>
            <a:cxnLst/>
            <a:rect l="l" t="t" r="r" b="b"/>
            <a:pathLst>
              <a:path w="2562860" h="144779">
                <a:moveTo>
                  <a:pt x="0" y="0"/>
                </a:moveTo>
                <a:lnTo>
                  <a:pt x="0" y="144780"/>
                </a:lnTo>
                <a:lnTo>
                  <a:pt x="2562861" y="144780"/>
                </a:lnTo>
                <a:lnTo>
                  <a:pt x="256286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14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4485" y="2230754"/>
            <a:ext cx="2892425" cy="0"/>
          </a:xfrm>
          <a:custGeom>
            <a:avLst/>
            <a:gdLst/>
            <a:ahLst/>
            <a:cxnLst/>
            <a:rect l="l" t="t" r="r" b="b"/>
            <a:pathLst>
              <a:path w="2892425">
                <a:moveTo>
                  <a:pt x="0" y="0"/>
                </a:moveTo>
                <a:lnTo>
                  <a:pt x="2892314" y="0"/>
                </a:lnTo>
              </a:path>
            </a:pathLst>
          </a:custGeom>
          <a:ln w="2412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6551" y="2073910"/>
            <a:ext cx="0" cy="144780"/>
          </a:xfrm>
          <a:custGeom>
            <a:avLst/>
            <a:gdLst/>
            <a:ahLst/>
            <a:cxnLst/>
            <a:rect l="l" t="t" r="r" b="b"/>
            <a:pathLst>
              <a:path h="144780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241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4485" y="2061845"/>
            <a:ext cx="2892425" cy="0"/>
          </a:xfrm>
          <a:custGeom>
            <a:avLst/>
            <a:gdLst/>
            <a:ahLst/>
            <a:cxnLst/>
            <a:rect l="l" t="t" r="r" b="b"/>
            <a:pathLst>
              <a:path w="2892425">
                <a:moveTo>
                  <a:pt x="0" y="0"/>
                </a:moveTo>
                <a:lnTo>
                  <a:pt x="2892314" y="0"/>
                </a:lnTo>
              </a:path>
            </a:pathLst>
          </a:custGeom>
          <a:ln w="2412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94734" y="2074061"/>
            <a:ext cx="0" cy="144780"/>
          </a:xfrm>
          <a:custGeom>
            <a:avLst/>
            <a:gdLst/>
            <a:ahLst/>
            <a:cxnLst/>
            <a:rect l="l" t="t" r="r" b="b"/>
            <a:pathLst>
              <a:path h="144780">
                <a:moveTo>
                  <a:pt x="0" y="0"/>
                </a:moveTo>
                <a:lnTo>
                  <a:pt x="0" y="144777"/>
                </a:lnTo>
              </a:path>
            </a:pathLst>
          </a:custGeom>
          <a:ln w="241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4485" y="2049929"/>
            <a:ext cx="2892425" cy="193040"/>
          </a:xfrm>
          <a:custGeom>
            <a:avLst/>
            <a:gdLst/>
            <a:ahLst/>
            <a:cxnLst/>
            <a:rect l="l" t="t" r="r" b="b"/>
            <a:pathLst>
              <a:path w="2892425" h="193039">
                <a:moveTo>
                  <a:pt x="0" y="0"/>
                </a:moveTo>
                <a:lnTo>
                  <a:pt x="2892314" y="0"/>
                </a:lnTo>
                <a:lnTo>
                  <a:pt x="2892314" y="193040"/>
                </a:lnTo>
                <a:lnTo>
                  <a:pt x="0" y="1930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14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8617" y="2074060"/>
            <a:ext cx="2844165" cy="144780"/>
          </a:xfrm>
          <a:custGeom>
            <a:avLst/>
            <a:gdLst/>
            <a:ahLst/>
            <a:cxnLst/>
            <a:rect l="l" t="t" r="r" b="b"/>
            <a:pathLst>
              <a:path w="2844165" h="144780">
                <a:moveTo>
                  <a:pt x="0" y="0"/>
                </a:moveTo>
                <a:lnTo>
                  <a:pt x="0" y="144777"/>
                </a:lnTo>
                <a:lnTo>
                  <a:pt x="2844051" y="144777"/>
                </a:lnTo>
                <a:lnTo>
                  <a:pt x="284405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14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13845" y="4591684"/>
            <a:ext cx="2892425" cy="0"/>
          </a:xfrm>
          <a:custGeom>
            <a:avLst/>
            <a:gdLst/>
            <a:ahLst/>
            <a:cxnLst/>
            <a:rect l="l" t="t" r="r" b="b"/>
            <a:pathLst>
              <a:path w="2892425">
                <a:moveTo>
                  <a:pt x="0" y="0"/>
                </a:moveTo>
                <a:lnTo>
                  <a:pt x="2892314" y="0"/>
                </a:lnTo>
              </a:path>
            </a:pathLst>
          </a:custGeom>
          <a:ln w="241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25911" y="4434840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241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13845" y="4422775"/>
            <a:ext cx="2892425" cy="0"/>
          </a:xfrm>
          <a:custGeom>
            <a:avLst/>
            <a:gdLst/>
            <a:ahLst/>
            <a:cxnLst/>
            <a:rect l="l" t="t" r="r" b="b"/>
            <a:pathLst>
              <a:path w="2892425">
                <a:moveTo>
                  <a:pt x="0" y="0"/>
                </a:moveTo>
                <a:lnTo>
                  <a:pt x="2892314" y="0"/>
                </a:lnTo>
              </a:path>
            </a:pathLst>
          </a:custGeom>
          <a:ln w="241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94094" y="4434719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77"/>
                </a:lnTo>
              </a:path>
            </a:pathLst>
          </a:custGeom>
          <a:ln w="241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13845" y="4410588"/>
            <a:ext cx="2892425" cy="193040"/>
          </a:xfrm>
          <a:custGeom>
            <a:avLst/>
            <a:gdLst/>
            <a:ahLst/>
            <a:cxnLst/>
            <a:rect l="l" t="t" r="r" b="b"/>
            <a:pathLst>
              <a:path w="2892425" h="193039">
                <a:moveTo>
                  <a:pt x="0" y="0"/>
                </a:moveTo>
                <a:lnTo>
                  <a:pt x="2892314" y="0"/>
                </a:lnTo>
                <a:lnTo>
                  <a:pt x="2892314" y="193040"/>
                </a:lnTo>
                <a:lnTo>
                  <a:pt x="0" y="1930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14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37976" y="4434719"/>
            <a:ext cx="2844165" cy="144780"/>
          </a:xfrm>
          <a:custGeom>
            <a:avLst/>
            <a:gdLst/>
            <a:ahLst/>
            <a:cxnLst/>
            <a:rect l="l" t="t" r="r" b="b"/>
            <a:pathLst>
              <a:path w="2844165" h="144779">
                <a:moveTo>
                  <a:pt x="0" y="0"/>
                </a:moveTo>
                <a:lnTo>
                  <a:pt x="0" y="144777"/>
                </a:lnTo>
                <a:lnTo>
                  <a:pt x="2844051" y="144777"/>
                </a:lnTo>
                <a:lnTo>
                  <a:pt x="284405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14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99327" y="6339123"/>
            <a:ext cx="1890395" cy="39306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220"/>
              </a:spcBef>
            </a:pPr>
            <a:r>
              <a:rPr sz="1150" b="1" i="1" spc="-95">
                <a:solidFill>
                  <a:srgbClr val="FFFFFF"/>
                </a:solidFill>
                <a:latin typeface="Arial"/>
                <a:cs typeface="Arial"/>
              </a:rPr>
              <a:t>NT101 </a:t>
            </a:r>
            <a:r>
              <a:rPr sz="1200">
                <a:solidFill>
                  <a:srgbClr val="FFFFFF"/>
                </a:solidFill>
                <a:latin typeface="Times New Roman"/>
                <a:cs typeface="Times New Roman"/>
              </a:rPr>
              <a:t>– </a:t>
            </a:r>
            <a:r>
              <a:rPr sz="1150" b="1" i="1" spc="85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1150" b="1" i="1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b="1" i="1" spc="45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sz="1100" spc="-40">
                <a:solidFill>
                  <a:srgbClr val="FFFFFF"/>
                </a:solidFill>
                <a:latin typeface="Tahoma"/>
                <a:cs typeface="Tahoma"/>
              </a:rPr>
              <a:t>Winter</a:t>
            </a:r>
            <a:r>
              <a:rPr sz="11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5">
                <a:solidFill>
                  <a:srgbClr val="FFFFFF"/>
                </a:solidFill>
                <a:latin typeface="Tahoma"/>
                <a:cs typeface="Tahoma"/>
              </a:rPr>
              <a:t>2020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388" y="125812"/>
            <a:ext cx="4332667" cy="9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5"/>
              <a:t>ARP</a:t>
            </a:r>
            <a:r>
              <a:rPr spc="-505"/>
              <a:t> </a:t>
            </a:r>
            <a:r>
              <a:rPr spc="-385"/>
              <a:t>Cache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95">
                <a:solidFill>
                  <a:srgbClr val="595959"/>
                </a:solidFill>
                <a:latin typeface="Century"/>
                <a:cs typeface="Century"/>
              </a:rPr>
              <a:t>aka. </a:t>
            </a:r>
            <a:r>
              <a:rPr sz="2200" b="0" spc="-60">
                <a:solidFill>
                  <a:srgbClr val="595959"/>
                </a:solidFill>
                <a:latin typeface="Century"/>
                <a:cs typeface="Century"/>
              </a:rPr>
              <a:t>ARP</a:t>
            </a:r>
            <a:r>
              <a:rPr sz="2200" b="0" spc="-254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60">
                <a:solidFill>
                  <a:srgbClr val="595959"/>
                </a:solidFill>
                <a:latin typeface="Century"/>
                <a:cs typeface="Century"/>
              </a:rPr>
              <a:t>table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56971" y="1316140"/>
            <a:ext cx="7662068" cy="4585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8019" y="1805940"/>
            <a:ext cx="3127375" cy="1989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>
                <a:latin typeface="Arial"/>
                <a:cs typeface="Arial"/>
              </a:rPr>
              <a:t>ARP have a</a:t>
            </a:r>
            <a:r>
              <a:rPr sz="2000" spc="-8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cache</a:t>
            </a:r>
            <a:endParaRPr sz="2000">
              <a:latin typeface="Arial"/>
              <a:cs typeface="Arial"/>
            </a:endParaRPr>
          </a:p>
          <a:p>
            <a:pPr marL="12700" marR="88265">
              <a:lnSpc>
                <a:spcPts val="2090"/>
              </a:lnSpc>
              <a:spcBef>
                <a:spcPts val="229"/>
              </a:spcBef>
            </a:pPr>
            <a:r>
              <a:rPr sz="1800">
                <a:latin typeface="Wingdings"/>
                <a:cs typeface="Wingdings"/>
              </a:rPr>
              <a:t></a:t>
            </a:r>
            <a:r>
              <a:rPr sz="1800">
                <a:latin typeface="Times New Roman"/>
                <a:cs typeface="Times New Roman"/>
              </a:rPr>
              <a:t> </a:t>
            </a:r>
            <a:r>
              <a:rPr sz="1800">
                <a:latin typeface="Arial"/>
                <a:cs typeface="Arial"/>
              </a:rPr>
              <a:t>it </a:t>
            </a:r>
            <a:r>
              <a:rPr sz="1800" spc="-5">
                <a:latin typeface="Arial"/>
                <a:cs typeface="Arial"/>
              </a:rPr>
              <a:t>doesn’t need to ask MAC  address every</a:t>
            </a:r>
            <a:r>
              <a:rPr sz="1800" spc="-1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">
                <a:latin typeface="Arial"/>
                <a:cs typeface="Arial"/>
              </a:rPr>
              <a:t>Linux-based system: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0">
                <a:latin typeface="Courier New"/>
                <a:cs typeface="Courier New"/>
              </a:rPr>
              <a:t>arp –n: </a:t>
            </a:r>
            <a:r>
              <a:rPr sz="1800" spc="-5">
                <a:latin typeface="Arial"/>
                <a:cs typeface="Arial"/>
              </a:rPr>
              <a:t>show ARP</a:t>
            </a:r>
            <a:r>
              <a:rPr sz="1800" spc="-18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cache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0">
                <a:latin typeface="Courier New"/>
                <a:cs typeface="Courier New"/>
              </a:rPr>
              <a:t>arp –d: </a:t>
            </a:r>
            <a:r>
              <a:rPr sz="1800" spc="-5">
                <a:latin typeface="Arial"/>
                <a:cs typeface="Arial"/>
              </a:rPr>
              <a:t>del an ARP</a:t>
            </a:r>
            <a:r>
              <a:rPr sz="1800" spc="-19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entry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9327" y="6339123"/>
            <a:ext cx="1890395" cy="39306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220"/>
              </a:spcBef>
            </a:pPr>
            <a:r>
              <a:rPr sz="1150" b="1" i="1" spc="-95">
                <a:solidFill>
                  <a:srgbClr val="FFFFFF"/>
                </a:solidFill>
                <a:latin typeface="Arial"/>
                <a:cs typeface="Arial"/>
              </a:rPr>
              <a:t>NT101 </a:t>
            </a:r>
            <a:r>
              <a:rPr sz="1200">
                <a:solidFill>
                  <a:srgbClr val="FFFFFF"/>
                </a:solidFill>
                <a:latin typeface="Times New Roman"/>
                <a:cs typeface="Times New Roman"/>
              </a:rPr>
              <a:t>– </a:t>
            </a:r>
            <a:r>
              <a:rPr sz="1150" b="1" i="1" spc="85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1150" b="1" i="1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b="1" i="1" spc="45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sz="1100" spc="-40">
                <a:solidFill>
                  <a:srgbClr val="FFFFFF"/>
                </a:solidFill>
                <a:latin typeface="Tahoma"/>
                <a:cs typeface="Tahoma"/>
              </a:rPr>
              <a:t>Winter</a:t>
            </a:r>
            <a:r>
              <a:rPr sz="11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5">
                <a:solidFill>
                  <a:srgbClr val="FFFFFF"/>
                </a:solidFill>
                <a:latin typeface="Tahoma"/>
                <a:cs typeface="Tahoma"/>
              </a:rPr>
              <a:t>2020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24823" y="6374026"/>
            <a:ext cx="401320" cy="3556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20"/>
              </a:spcBef>
            </a:pPr>
            <a:r>
              <a:rPr sz="1950" b="1" i="1" spc="195">
                <a:solidFill>
                  <a:srgbClr val="FFFFFF"/>
                </a:solidFill>
                <a:latin typeface="Arial"/>
                <a:cs typeface="Arial"/>
              </a:rPr>
              <a:t>32</a:t>
            </a:r>
            <a:endParaRPr sz="1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31220" y="6482838"/>
            <a:ext cx="142811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sz="1400" b="1" spc="-20">
                <a:solidFill>
                  <a:srgbClr val="00B0F0"/>
                </a:solidFill>
                <a:latin typeface="Arial"/>
                <a:cs typeface="Arial"/>
                <a:hlinkClick r:id="rId3"/>
              </a:rPr>
              <a:t>hoant</a:t>
            </a:r>
            <a:r>
              <a:rPr sz="1400" spc="-20">
                <a:solidFill>
                  <a:srgbClr val="00B0F0"/>
                </a:solidFill>
                <a:latin typeface="Arial"/>
                <a:cs typeface="Arial"/>
                <a:hlinkClick r:id="rId3"/>
              </a:rPr>
              <a:t>@uit.edu.vn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130673"/>
            <a:ext cx="5323267" cy="9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/>
              <a:t>Packet </a:t>
            </a:r>
            <a:r>
              <a:rPr spc="-215"/>
              <a:t>sniffing</a:t>
            </a:r>
            <a:r>
              <a:rPr spc="-755"/>
              <a:t> </a:t>
            </a:r>
            <a:r>
              <a:rPr spc="-295"/>
              <a:t>issue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15">
                <a:solidFill>
                  <a:srgbClr val="595959"/>
                </a:solidFill>
                <a:latin typeface="Century"/>
                <a:cs typeface="Century"/>
              </a:rPr>
              <a:t>Homework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1057" y="1476248"/>
            <a:ext cx="9514205" cy="125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0">
                <a:latin typeface="Arial"/>
                <a:cs typeface="Arial"/>
              </a:rPr>
              <a:t>Task: </a:t>
            </a:r>
            <a:r>
              <a:rPr sz="2000" i="1" spc="-5">
                <a:latin typeface="Arial"/>
                <a:cs typeface="Arial"/>
              </a:rPr>
              <a:t>Re-evaluate the </a:t>
            </a:r>
            <a:r>
              <a:rPr sz="2000" i="1" spc="-10">
                <a:latin typeface="Arial"/>
                <a:cs typeface="Arial"/>
              </a:rPr>
              <a:t>Sniffing </a:t>
            </a:r>
            <a:r>
              <a:rPr sz="2000" i="1">
                <a:latin typeface="Arial"/>
                <a:cs typeface="Arial"/>
              </a:rPr>
              <a:t>and </a:t>
            </a:r>
            <a:r>
              <a:rPr sz="2000" i="1" spc="-5">
                <a:latin typeface="Arial"/>
                <a:cs typeface="Arial"/>
              </a:rPr>
              <a:t>Spoofing</a:t>
            </a:r>
            <a:r>
              <a:rPr sz="2000" i="1" spc="-15">
                <a:latin typeface="Arial"/>
                <a:cs typeface="Arial"/>
              </a:rPr>
              <a:t> </a:t>
            </a:r>
            <a:r>
              <a:rPr sz="2000" i="1">
                <a:latin typeface="Arial"/>
                <a:cs typeface="Arial"/>
              </a:rPr>
              <a:t>lab,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>
                <a:latin typeface="Arial"/>
                <a:cs typeface="Arial"/>
              </a:rPr>
              <a:t>Observe the </a:t>
            </a:r>
            <a:r>
              <a:rPr sz="2000" spc="-10">
                <a:latin typeface="Arial"/>
                <a:cs typeface="Arial"/>
              </a:rPr>
              <a:t>difference </a:t>
            </a:r>
            <a:r>
              <a:rPr sz="2000">
                <a:latin typeface="Arial"/>
                <a:cs typeface="Arial"/>
              </a:rPr>
              <a:t>of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following </a:t>
            </a:r>
            <a:r>
              <a:rPr sz="2000" spc="-5">
                <a:latin typeface="Arial"/>
                <a:cs typeface="Arial"/>
              </a:rPr>
              <a:t>two commands </a:t>
            </a:r>
            <a:r>
              <a:rPr sz="2000">
                <a:latin typeface="Arial"/>
                <a:cs typeface="Arial"/>
              </a:rPr>
              <a:t>and explain your </a:t>
            </a:r>
            <a:r>
              <a:rPr sz="2000" spc="-5">
                <a:latin typeface="Arial"/>
                <a:cs typeface="Arial"/>
              </a:rPr>
              <a:t>observation.</a:t>
            </a:r>
            <a:endParaRPr sz="20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5">
                <a:latin typeface="Courier New"/>
                <a:cs typeface="Courier New"/>
              </a:rPr>
              <a:t>ping 1.2.3.4 </a:t>
            </a:r>
            <a:r>
              <a:rPr sz="2000" spc="-5">
                <a:latin typeface="Arial"/>
                <a:cs typeface="Arial"/>
              </a:rPr>
              <a:t>(non-existing, </a:t>
            </a:r>
            <a:r>
              <a:rPr sz="2000">
                <a:latin typeface="Arial"/>
                <a:cs typeface="Arial"/>
              </a:rPr>
              <a:t>not on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local</a:t>
            </a:r>
            <a:r>
              <a:rPr sz="2000" spc="-3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network)</a:t>
            </a:r>
            <a:endParaRPr sz="20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5">
                <a:latin typeface="Courier New"/>
                <a:cs typeface="Courier New"/>
              </a:rPr>
              <a:t>ping 10.20.20.111 </a:t>
            </a:r>
            <a:r>
              <a:rPr sz="2000" spc="-5">
                <a:latin typeface="Arial"/>
                <a:cs typeface="Arial"/>
              </a:rPr>
              <a:t>(non-existing, </a:t>
            </a:r>
            <a:r>
              <a:rPr sz="2000">
                <a:latin typeface="Arial"/>
                <a:cs typeface="Arial"/>
              </a:rPr>
              <a:t>on local </a:t>
            </a:r>
            <a:r>
              <a:rPr sz="2000" spc="-5">
                <a:latin typeface="Arial"/>
                <a:cs typeface="Arial"/>
              </a:rPr>
              <a:t>network </a:t>
            </a:r>
            <a:r>
              <a:rPr sz="2000">
                <a:latin typeface="Arial"/>
                <a:cs typeface="Arial"/>
              </a:rPr>
              <a:t>– </a:t>
            </a:r>
            <a:r>
              <a:rPr sz="2000" spc="-5">
                <a:latin typeface="Arial"/>
                <a:cs typeface="Arial"/>
              </a:rPr>
              <a:t>same</a:t>
            </a:r>
            <a:r>
              <a:rPr sz="2000" spc="-25">
                <a:latin typeface="Arial"/>
                <a:cs typeface="Arial"/>
              </a:rPr>
              <a:t> </a:t>
            </a:r>
            <a:r>
              <a:rPr sz="2000" b="1" spc="-5">
                <a:latin typeface="Arial"/>
                <a:cs typeface="Arial"/>
              </a:rPr>
              <a:t>subnet</a:t>
            </a:r>
            <a:r>
              <a:rPr sz="2000" spc="-5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83392" y="3000975"/>
            <a:ext cx="5848348" cy="26054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6485" y="3573929"/>
            <a:ext cx="4629016" cy="16787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5225" y="5414772"/>
            <a:ext cx="29032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>
                <a:latin typeface="Arial"/>
                <a:cs typeface="Arial"/>
              </a:rPr>
              <a:t>Attacker</a:t>
            </a:r>
            <a:r>
              <a:rPr sz="2000" b="1" spc="-5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(10.102.20.154)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62132" y="5783579"/>
            <a:ext cx="2642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>
                <a:latin typeface="Arial"/>
                <a:cs typeface="Arial"/>
              </a:rPr>
              <a:t>Victim</a:t>
            </a:r>
            <a:r>
              <a:rPr sz="2000" b="1" spc="-6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(10.102.20.177)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41924" y="4514850"/>
            <a:ext cx="4790440" cy="0"/>
          </a:xfrm>
          <a:custGeom>
            <a:avLst/>
            <a:gdLst/>
            <a:ahLst/>
            <a:cxnLst/>
            <a:rect l="l" t="t" r="r" b="b"/>
            <a:pathLst>
              <a:path w="4790440">
                <a:moveTo>
                  <a:pt x="0" y="0"/>
                </a:moveTo>
                <a:lnTo>
                  <a:pt x="4789967" y="0"/>
                </a:lnTo>
              </a:path>
            </a:pathLst>
          </a:custGeom>
          <a:ln w="304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16926" y="4530030"/>
            <a:ext cx="0" cy="1155065"/>
          </a:xfrm>
          <a:custGeom>
            <a:avLst/>
            <a:gdLst/>
            <a:ahLst/>
            <a:cxnLst/>
            <a:rect l="l" t="t" r="r" b="b"/>
            <a:pathLst>
              <a:path h="1155064">
                <a:moveTo>
                  <a:pt x="0" y="0"/>
                </a:moveTo>
                <a:lnTo>
                  <a:pt x="0" y="1154991"/>
                </a:lnTo>
              </a:path>
            </a:pathLst>
          </a:custGeom>
          <a:ln w="299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41924" y="4500098"/>
            <a:ext cx="4790440" cy="1215390"/>
          </a:xfrm>
          <a:custGeom>
            <a:avLst/>
            <a:gdLst/>
            <a:ahLst/>
            <a:cxnLst/>
            <a:rect l="l" t="t" r="r" b="b"/>
            <a:pathLst>
              <a:path w="4790440" h="1215389">
                <a:moveTo>
                  <a:pt x="0" y="0"/>
                </a:moveTo>
                <a:lnTo>
                  <a:pt x="4789968" y="0"/>
                </a:lnTo>
                <a:lnTo>
                  <a:pt x="4789968" y="1214855"/>
                </a:lnTo>
                <a:lnTo>
                  <a:pt x="0" y="121485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14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71856" y="4530031"/>
            <a:ext cx="4730115" cy="1155065"/>
          </a:xfrm>
          <a:custGeom>
            <a:avLst/>
            <a:gdLst/>
            <a:ahLst/>
            <a:cxnLst/>
            <a:rect l="l" t="t" r="r" b="b"/>
            <a:pathLst>
              <a:path w="4730115" h="1155064">
                <a:moveTo>
                  <a:pt x="0" y="0"/>
                </a:moveTo>
                <a:lnTo>
                  <a:pt x="0" y="1154990"/>
                </a:lnTo>
                <a:lnTo>
                  <a:pt x="4730104" y="1154990"/>
                </a:lnTo>
                <a:lnTo>
                  <a:pt x="473010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14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724823" y="6374026"/>
            <a:ext cx="401320" cy="3556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20"/>
              </a:spcBef>
            </a:pPr>
            <a:r>
              <a:rPr sz="1950" b="1" i="1" spc="195">
                <a:solidFill>
                  <a:srgbClr val="FFFFFF"/>
                </a:solidFill>
                <a:latin typeface="Arial"/>
                <a:cs typeface="Arial"/>
              </a:rPr>
              <a:t>33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97854" y="4478479"/>
            <a:ext cx="1398060" cy="1113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37118" y="5280810"/>
            <a:ext cx="958850" cy="311785"/>
          </a:xfrm>
          <a:custGeom>
            <a:avLst/>
            <a:gdLst/>
            <a:ahLst/>
            <a:cxnLst/>
            <a:rect l="l" t="t" r="r" b="b"/>
            <a:pathLst>
              <a:path w="958850" h="311785">
                <a:moveTo>
                  <a:pt x="958699" y="737"/>
                </a:moveTo>
                <a:lnTo>
                  <a:pt x="958797" y="164413"/>
                </a:lnTo>
                <a:lnTo>
                  <a:pt x="919632" y="217275"/>
                </a:lnTo>
                <a:lnTo>
                  <a:pt x="885232" y="238720"/>
                </a:lnTo>
                <a:lnTo>
                  <a:pt x="843266" y="257049"/>
                </a:lnTo>
                <a:lnTo>
                  <a:pt x="795466" y="272422"/>
                </a:lnTo>
                <a:lnTo>
                  <a:pt x="743566" y="284996"/>
                </a:lnTo>
                <a:lnTo>
                  <a:pt x="689299" y="294929"/>
                </a:lnTo>
                <a:lnTo>
                  <a:pt x="634399" y="302378"/>
                </a:lnTo>
                <a:lnTo>
                  <a:pt x="580600" y="307501"/>
                </a:lnTo>
                <a:lnTo>
                  <a:pt x="529634" y="310455"/>
                </a:lnTo>
                <a:lnTo>
                  <a:pt x="483235" y="311400"/>
                </a:lnTo>
                <a:lnTo>
                  <a:pt x="436648" y="310478"/>
                </a:lnTo>
                <a:lnTo>
                  <a:pt x="385170" y="307608"/>
                </a:lnTo>
                <a:lnTo>
                  <a:pt x="330615" y="302610"/>
                </a:lnTo>
                <a:lnTo>
                  <a:pt x="274795" y="295302"/>
                </a:lnTo>
                <a:lnTo>
                  <a:pt x="219524" y="285502"/>
                </a:lnTo>
                <a:lnTo>
                  <a:pt x="166616" y="273029"/>
                </a:lnTo>
                <a:lnTo>
                  <a:pt x="117883" y="257702"/>
                </a:lnTo>
                <a:lnTo>
                  <a:pt x="75140" y="239340"/>
                </a:lnTo>
                <a:lnTo>
                  <a:pt x="40198" y="217760"/>
                </a:lnTo>
                <a:lnTo>
                  <a:pt x="976" y="164226"/>
                </a:lnTo>
                <a:lnTo>
                  <a:pt x="928" y="126730"/>
                </a:lnTo>
                <a:lnTo>
                  <a:pt x="488" y="82113"/>
                </a:lnTo>
                <a:lnTo>
                  <a:pt x="48" y="37495"/>
                </a:lnTo>
                <a:lnTo>
                  <a:pt x="0" y="0"/>
                </a:lnTo>
                <a:lnTo>
                  <a:pt x="17692" y="24960"/>
                </a:lnTo>
                <a:lnTo>
                  <a:pt x="45093" y="47572"/>
                </a:lnTo>
                <a:lnTo>
                  <a:pt x="80676" y="67829"/>
                </a:lnTo>
                <a:lnTo>
                  <a:pt x="122916" y="85728"/>
                </a:lnTo>
                <a:lnTo>
                  <a:pt x="170286" y="101262"/>
                </a:lnTo>
                <a:lnTo>
                  <a:pt x="221260" y="114426"/>
                </a:lnTo>
                <a:lnTo>
                  <a:pt x="274311" y="125214"/>
                </a:lnTo>
                <a:lnTo>
                  <a:pt x="327914" y="133622"/>
                </a:lnTo>
                <a:lnTo>
                  <a:pt x="380542" y="139644"/>
                </a:lnTo>
                <a:lnTo>
                  <a:pt x="430669" y="143275"/>
                </a:lnTo>
                <a:lnTo>
                  <a:pt x="476768" y="144508"/>
                </a:lnTo>
                <a:lnTo>
                  <a:pt x="523021" y="143638"/>
                </a:lnTo>
                <a:lnTo>
                  <a:pt x="573563" y="140844"/>
                </a:lnTo>
                <a:lnTo>
                  <a:pt x="626801" y="135954"/>
                </a:lnTo>
                <a:lnTo>
                  <a:pt x="681145" y="128797"/>
                </a:lnTo>
                <a:lnTo>
                  <a:pt x="734999" y="119201"/>
                </a:lnTo>
                <a:lnTo>
                  <a:pt x="786774" y="106992"/>
                </a:lnTo>
                <a:lnTo>
                  <a:pt x="834875" y="91998"/>
                </a:lnTo>
                <a:lnTo>
                  <a:pt x="877710" y="74048"/>
                </a:lnTo>
                <a:lnTo>
                  <a:pt x="913688" y="52969"/>
                </a:lnTo>
                <a:lnTo>
                  <a:pt x="941215" y="28590"/>
                </a:lnTo>
                <a:lnTo>
                  <a:pt x="958699" y="737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37617" y="5115960"/>
            <a:ext cx="958215" cy="308610"/>
          </a:xfrm>
          <a:custGeom>
            <a:avLst/>
            <a:gdLst/>
            <a:ahLst/>
            <a:cxnLst/>
            <a:rect l="l" t="t" r="r" b="b"/>
            <a:pathLst>
              <a:path w="958215" h="308610">
                <a:moveTo>
                  <a:pt x="478844" y="0"/>
                </a:moveTo>
                <a:lnTo>
                  <a:pt x="408084" y="1671"/>
                </a:lnTo>
                <a:lnTo>
                  <a:pt x="340548" y="6526"/>
                </a:lnTo>
                <a:lnTo>
                  <a:pt x="276975" y="14327"/>
                </a:lnTo>
                <a:lnTo>
                  <a:pt x="218108" y="24835"/>
                </a:lnTo>
                <a:lnTo>
                  <a:pt x="164687" y="37811"/>
                </a:lnTo>
                <a:lnTo>
                  <a:pt x="117452" y="53017"/>
                </a:lnTo>
                <a:lnTo>
                  <a:pt x="77144" y="70215"/>
                </a:lnTo>
                <a:lnTo>
                  <a:pt x="20273" y="109631"/>
                </a:lnTo>
                <a:lnTo>
                  <a:pt x="0" y="154152"/>
                </a:lnTo>
                <a:lnTo>
                  <a:pt x="5191" y="176932"/>
                </a:lnTo>
                <a:lnTo>
                  <a:pt x="44505" y="219139"/>
                </a:lnTo>
                <a:lnTo>
                  <a:pt x="117452" y="255287"/>
                </a:lnTo>
                <a:lnTo>
                  <a:pt x="164687" y="270494"/>
                </a:lnTo>
                <a:lnTo>
                  <a:pt x="218108" y="283470"/>
                </a:lnTo>
                <a:lnTo>
                  <a:pt x="276975" y="293977"/>
                </a:lnTo>
                <a:lnTo>
                  <a:pt x="340548" y="301778"/>
                </a:lnTo>
                <a:lnTo>
                  <a:pt x="408084" y="306633"/>
                </a:lnTo>
                <a:lnTo>
                  <a:pt x="478844" y="308305"/>
                </a:lnTo>
                <a:lnTo>
                  <a:pt x="549604" y="306633"/>
                </a:lnTo>
                <a:lnTo>
                  <a:pt x="617141" y="301778"/>
                </a:lnTo>
                <a:lnTo>
                  <a:pt x="680713" y="293977"/>
                </a:lnTo>
                <a:lnTo>
                  <a:pt x="739580" y="283470"/>
                </a:lnTo>
                <a:lnTo>
                  <a:pt x="793001" y="270494"/>
                </a:lnTo>
                <a:lnTo>
                  <a:pt x="840236" y="255287"/>
                </a:lnTo>
                <a:lnTo>
                  <a:pt x="880544" y="238090"/>
                </a:lnTo>
                <a:lnTo>
                  <a:pt x="937415" y="198673"/>
                </a:lnTo>
                <a:lnTo>
                  <a:pt x="957689" y="154152"/>
                </a:lnTo>
                <a:lnTo>
                  <a:pt x="952497" y="131373"/>
                </a:lnTo>
                <a:lnTo>
                  <a:pt x="913184" y="89165"/>
                </a:lnTo>
                <a:lnTo>
                  <a:pt x="840236" y="53017"/>
                </a:lnTo>
                <a:lnTo>
                  <a:pt x="793001" y="37811"/>
                </a:lnTo>
                <a:lnTo>
                  <a:pt x="739580" y="24835"/>
                </a:lnTo>
                <a:lnTo>
                  <a:pt x="680713" y="14327"/>
                </a:lnTo>
                <a:lnTo>
                  <a:pt x="617141" y="6526"/>
                </a:lnTo>
                <a:lnTo>
                  <a:pt x="549604" y="1671"/>
                </a:lnTo>
                <a:lnTo>
                  <a:pt x="478844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37617" y="5115960"/>
            <a:ext cx="958215" cy="308610"/>
          </a:xfrm>
          <a:custGeom>
            <a:avLst/>
            <a:gdLst/>
            <a:ahLst/>
            <a:cxnLst/>
            <a:rect l="l" t="t" r="r" b="b"/>
            <a:pathLst>
              <a:path w="958215" h="308610">
                <a:moveTo>
                  <a:pt x="0" y="154152"/>
                </a:moveTo>
                <a:lnTo>
                  <a:pt x="20273" y="109631"/>
                </a:lnTo>
                <a:lnTo>
                  <a:pt x="77144" y="70214"/>
                </a:lnTo>
                <a:lnTo>
                  <a:pt x="117452" y="53017"/>
                </a:lnTo>
                <a:lnTo>
                  <a:pt x="164687" y="37811"/>
                </a:lnTo>
                <a:lnTo>
                  <a:pt x="218108" y="24834"/>
                </a:lnTo>
                <a:lnTo>
                  <a:pt x="276975" y="14327"/>
                </a:lnTo>
                <a:lnTo>
                  <a:pt x="340547" y="6526"/>
                </a:lnTo>
                <a:lnTo>
                  <a:pt x="408084" y="1671"/>
                </a:lnTo>
                <a:lnTo>
                  <a:pt x="478844" y="0"/>
                </a:lnTo>
                <a:lnTo>
                  <a:pt x="549604" y="1671"/>
                </a:lnTo>
                <a:lnTo>
                  <a:pt x="617141" y="6526"/>
                </a:lnTo>
                <a:lnTo>
                  <a:pt x="680713" y="14327"/>
                </a:lnTo>
                <a:lnTo>
                  <a:pt x="739580" y="24834"/>
                </a:lnTo>
                <a:lnTo>
                  <a:pt x="793001" y="37811"/>
                </a:lnTo>
                <a:lnTo>
                  <a:pt x="840236" y="53017"/>
                </a:lnTo>
                <a:lnTo>
                  <a:pt x="880544" y="70214"/>
                </a:lnTo>
                <a:lnTo>
                  <a:pt x="937415" y="109631"/>
                </a:lnTo>
                <a:lnTo>
                  <a:pt x="957689" y="154152"/>
                </a:lnTo>
                <a:lnTo>
                  <a:pt x="952497" y="176932"/>
                </a:lnTo>
                <a:lnTo>
                  <a:pt x="913183" y="219139"/>
                </a:lnTo>
                <a:lnTo>
                  <a:pt x="840236" y="255287"/>
                </a:lnTo>
                <a:lnTo>
                  <a:pt x="793001" y="270494"/>
                </a:lnTo>
                <a:lnTo>
                  <a:pt x="739580" y="283470"/>
                </a:lnTo>
                <a:lnTo>
                  <a:pt x="680713" y="293977"/>
                </a:lnTo>
                <a:lnTo>
                  <a:pt x="617141" y="301778"/>
                </a:lnTo>
                <a:lnTo>
                  <a:pt x="549604" y="306633"/>
                </a:lnTo>
                <a:lnTo>
                  <a:pt x="478844" y="308305"/>
                </a:lnTo>
                <a:lnTo>
                  <a:pt x="408084" y="306633"/>
                </a:lnTo>
                <a:lnTo>
                  <a:pt x="340547" y="301778"/>
                </a:lnTo>
                <a:lnTo>
                  <a:pt x="276975" y="293977"/>
                </a:lnTo>
                <a:lnTo>
                  <a:pt x="218108" y="283470"/>
                </a:lnTo>
                <a:lnTo>
                  <a:pt x="164687" y="270494"/>
                </a:lnTo>
                <a:lnTo>
                  <a:pt x="117452" y="255287"/>
                </a:lnTo>
                <a:lnTo>
                  <a:pt x="77144" y="238090"/>
                </a:lnTo>
                <a:lnTo>
                  <a:pt x="20273" y="198673"/>
                </a:lnTo>
                <a:lnTo>
                  <a:pt x="0" y="15415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97921" y="5155144"/>
            <a:ext cx="638175" cy="127000"/>
          </a:xfrm>
          <a:custGeom>
            <a:avLst/>
            <a:gdLst/>
            <a:ahLst/>
            <a:cxnLst/>
            <a:rect l="l" t="t" r="r" b="b"/>
            <a:pathLst>
              <a:path w="638175" h="127000">
                <a:moveTo>
                  <a:pt x="266116" y="55224"/>
                </a:moveTo>
                <a:lnTo>
                  <a:pt x="124491" y="55224"/>
                </a:lnTo>
                <a:lnTo>
                  <a:pt x="314016" y="126810"/>
                </a:lnTo>
                <a:lnTo>
                  <a:pt x="468145" y="74408"/>
                </a:lnTo>
                <a:lnTo>
                  <a:pt x="317205" y="74408"/>
                </a:lnTo>
                <a:lnTo>
                  <a:pt x="266116" y="55224"/>
                </a:lnTo>
                <a:close/>
              </a:path>
              <a:path w="638175" h="127000">
                <a:moveTo>
                  <a:pt x="512787" y="0"/>
                </a:moveTo>
                <a:lnTo>
                  <a:pt x="317205" y="74408"/>
                </a:lnTo>
                <a:lnTo>
                  <a:pt x="468145" y="74408"/>
                </a:lnTo>
                <a:lnTo>
                  <a:pt x="520837" y="56493"/>
                </a:lnTo>
                <a:lnTo>
                  <a:pt x="567871" y="56493"/>
                </a:lnTo>
                <a:lnTo>
                  <a:pt x="637835" y="28916"/>
                </a:lnTo>
                <a:lnTo>
                  <a:pt x="512787" y="0"/>
                </a:lnTo>
                <a:close/>
              </a:path>
              <a:path w="638175" h="127000">
                <a:moveTo>
                  <a:pt x="124491" y="2045"/>
                </a:moveTo>
                <a:lnTo>
                  <a:pt x="0" y="33219"/>
                </a:lnTo>
                <a:lnTo>
                  <a:pt x="85199" y="65450"/>
                </a:lnTo>
                <a:lnTo>
                  <a:pt x="124491" y="55224"/>
                </a:lnTo>
                <a:lnTo>
                  <a:pt x="266116" y="55224"/>
                </a:lnTo>
                <a:lnTo>
                  <a:pt x="124491" y="2045"/>
                </a:lnTo>
                <a:close/>
              </a:path>
              <a:path w="638175" h="127000">
                <a:moveTo>
                  <a:pt x="567871" y="56493"/>
                </a:moveTo>
                <a:lnTo>
                  <a:pt x="520837" y="56493"/>
                </a:lnTo>
                <a:lnTo>
                  <a:pt x="545146" y="65450"/>
                </a:lnTo>
                <a:lnTo>
                  <a:pt x="567871" y="56493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15389" y="5263616"/>
            <a:ext cx="238760" cy="109220"/>
          </a:xfrm>
          <a:custGeom>
            <a:avLst/>
            <a:gdLst/>
            <a:ahLst/>
            <a:cxnLst/>
            <a:rect l="l" t="t" r="r" b="b"/>
            <a:pathLst>
              <a:path w="238759" h="109220">
                <a:moveTo>
                  <a:pt x="2868" y="0"/>
                </a:moveTo>
                <a:lnTo>
                  <a:pt x="0" y="54589"/>
                </a:lnTo>
                <a:lnTo>
                  <a:pt x="156371" y="109178"/>
                </a:lnTo>
                <a:lnTo>
                  <a:pt x="238142" y="83788"/>
                </a:lnTo>
                <a:lnTo>
                  <a:pt x="2868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79272" y="5263616"/>
            <a:ext cx="234315" cy="107950"/>
          </a:xfrm>
          <a:custGeom>
            <a:avLst/>
            <a:gdLst/>
            <a:ahLst/>
            <a:cxnLst/>
            <a:rect l="l" t="t" r="r" b="b"/>
            <a:pathLst>
              <a:path w="234315" h="107950">
                <a:moveTo>
                  <a:pt x="232403" y="0"/>
                </a:moveTo>
                <a:lnTo>
                  <a:pt x="0" y="83786"/>
                </a:lnTo>
                <a:lnTo>
                  <a:pt x="78902" y="107908"/>
                </a:lnTo>
                <a:lnTo>
                  <a:pt x="233838" y="57128"/>
                </a:lnTo>
                <a:lnTo>
                  <a:pt x="232403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60448" y="5210298"/>
            <a:ext cx="508634" cy="171450"/>
          </a:xfrm>
          <a:custGeom>
            <a:avLst/>
            <a:gdLst/>
            <a:ahLst/>
            <a:cxnLst/>
            <a:rect l="l" t="t" r="r" b="b"/>
            <a:pathLst>
              <a:path w="508634" h="171450">
                <a:moveTo>
                  <a:pt x="15645" y="6803"/>
                </a:moveTo>
                <a:lnTo>
                  <a:pt x="150456" y="54588"/>
                </a:lnTo>
                <a:lnTo>
                  <a:pt x="150694" y="67997"/>
                </a:lnTo>
                <a:lnTo>
                  <a:pt x="151741" y="95768"/>
                </a:lnTo>
                <a:lnTo>
                  <a:pt x="151979" y="109178"/>
                </a:lnTo>
                <a:lnTo>
                  <a:pt x="0" y="160779"/>
                </a:lnTo>
                <a:lnTo>
                  <a:pt x="35025" y="171383"/>
                </a:lnTo>
                <a:lnTo>
                  <a:pt x="254518" y="90135"/>
                </a:lnTo>
                <a:lnTo>
                  <a:pt x="358666" y="90135"/>
                </a:lnTo>
                <a:lnTo>
                  <a:pt x="359011" y="71464"/>
                </a:lnTo>
                <a:lnTo>
                  <a:pt x="252909" y="71464"/>
                </a:lnTo>
                <a:lnTo>
                  <a:pt x="84729" y="8886"/>
                </a:lnTo>
                <a:lnTo>
                  <a:pt x="22114" y="8886"/>
                </a:lnTo>
                <a:lnTo>
                  <a:pt x="19958" y="8191"/>
                </a:lnTo>
                <a:lnTo>
                  <a:pt x="15886" y="6823"/>
                </a:lnTo>
                <a:lnTo>
                  <a:pt x="15645" y="6803"/>
                </a:lnTo>
                <a:close/>
              </a:path>
              <a:path w="508634" h="171450">
                <a:moveTo>
                  <a:pt x="358666" y="90135"/>
                </a:moveTo>
                <a:lnTo>
                  <a:pt x="254518" y="90135"/>
                </a:lnTo>
                <a:lnTo>
                  <a:pt x="469706" y="170113"/>
                </a:lnTo>
                <a:lnTo>
                  <a:pt x="508441" y="162497"/>
                </a:lnTo>
                <a:lnTo>
                  <a:pt x="358316" y="109023"/>
                </a:lnTo>
                <a:lnTo>
                  <a:pt x="358666" y="90135"/>
                </a:lnTo>
                <a:close/>
              </a:path>
              <a:path w="508634" h="171450">
                <a:moveTo>
                  <a:pt x="458229" y="0"/>
                </a:moveTo>
                <a:lnTo>
                  <a:pt x="252909" y="71464"/>
                </a:lnTo>
                <a:lnTo>
                  <a:pt x="359011" y="71464"/>
                </a:lnTo>
                <a:lnTo>
                  <a:pt x="359331" y="54217"/>
                </a:lnTo>
                <a:lnTo>
                  <a:pt x="488356" y="8886"/>
                </a:lnTo>
                <a:lnTo>
                  <a:pt x="458229" y="0"/>
                </a:lnTo>
                <a:close/>
              </a:path>
              <a:path w="508634" h="171450">
                <a:moveTo>
                  <a:pt x="60848" y="0"/>
                </a:moveTo>
                <a:lnTo>
                  <a:pt x="22114" y="8886"/>
                </a:lnTo>
                <a:lnTo>
                  <a:pt x="84729" y="8886"/>
                </a:lnTo>
                <a:lnTo>
                  <a:pt x="6084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00088" y="4291584"/>
            <a:ext cx="1597152" cy="1258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16745" y="4489446"/>
            <a:ext cx="1273175" cy="946150"/>
          </a:xfrm>
          <a:custGeom>
            <a:avLst/>
            <a:gdLst/>
            <a:ahLst/>
            <a:cxnLst/>
            <a:rect l="l" t="t" r="r" b="b"/>
            <a:pathLst>
              <a:path w="1273175" h="946150">
                <a:moveTo>
                  <a:pt x="0" y="0"/>
                </a:moveTo>
                <a:lnTo>
                  <a:pt x="1273175" y="0"/>
                </a:lnTo>
                <a:lnTo>
                  <a:pt x="1273175" y="946150"/>
                </a:lnTo>
                <a:lnTo>
                  <a:pt x="0" y="94615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19943" y="4489195"/>
            <a:ext cx="82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net</a:t>
            </a:r>
            <a:r>
              <a:rPr sz="1800">
                <a:latin typeface="Arial"/>
                <a:cs typeface="Arial"/>
              </a:rPr>
              <a:t>w</a:t>
            </a:r>
            <a:r>
              <a:rPr sz="1800" spc="-5">
                <a:latin typeface="Arial"/>
                <a:cs typeface="Arial"/>
              </a:rPr>
              <a:t>o</a:t>
            </a:r>
            <a:r>
              <a:rPr sz="1800">
                <a:latin typeface="Arial"/>
                <a:cs typeface="Arial"/>
              </a:rPr>
              <a:t>rk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107243" y="4775708"/>
            <a:ext cx="851535" cy="61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1300">
              <a:lnSpc>
                <a:spcPct val="1067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link  ph</a:t>
            </a:r>
            <a:r>
              <a:rPr sz="1800">
                <a:latin typeface="Arial"/>
                <a:cs typeface="Arial"/>
              </a:rPr>
              <a:t>ysic</a:t>
            </a:r>
            <a:r>
              <a:rPr sz="1800" spc="-5">
                <a:latin typeface="Arial"/>
                <a:cs typeface="Arial"/>
              </a:rPr>
              <a:t>a</a:t>
            </a:r>
            <a:r>
              <a:rPr sz="1800">
                <a:latin typeface="Arial"/>
                <a:cs typeface="Arial"/>
              </a:rPr>
              <a:t>l</a:t>
            </a:r>
          </a:p>
        </p:txBody>
      </p:sp>
      <p:sp>
        <p:nvSpPr>
          <p:cNvPr id="14" name="object 14"/>
          <p:cNvSpPr/>
          <p:nvPr/>
        </p:nvSpPr>
        <p:spPr>
          <a:xfrm>
            <a:off x="2822448" y="4730495"/>
            <a:ext cx="1469136" cy="1737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871849" y="4851468"/>
          <a:ext cx="1273175" cy="15366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3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087"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spc="-5">
                          <a:latin typeface="Arial"/>
                          <a:cs typeface="Arial"/>
                        </a:rPr>
                        <a:t>application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6">
                <a:tc>
                  <a:txBody>
                    <a:bodyPr/>
                    <a:lstStyle/>
                    <a:p>
                      <a:pPr marR="53975" algn="ctr">
                        <a:lnSpc>
                          <a:spcPts val="2060"/>
                        </a:lnSpc>
                      </a:pPr>
                      <a:r>
                        <a:rPr sz="1800" spc="-5">
                          <a:latin typeface="Arial"/>
                          <a:cs typeface="Arial"/>
                        </a:rPr>
                        <a:t>transport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986">
                <a:tc>
                  <a:txBody>
                    <a:bodyPr/>
                    <a:lstStyle/>
                    <a:p>
                      <a:pPr marR="54610" algn="ctr">
                        <a:lnSpc>
                          <a:spcPts val="1839"/>
                        </a:lnSpc>
                      </a:pPr>
                      <a:r>
                        <a:rPr sz="1800" spc="-5">
                          <a:latin typeface="Arial"/>
                          <a:cs typeface="Arial"/>
                        </a:rPr>
                        <a:t>network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4">
                <a:tc>
                  <a:txBody>
                    <a:bodyPr/>
                    <a:lstStyle/>
                    <a:p>
                      <a:pPr marR="54610" algn="ctr">
                        <a:lnSpc>
                          <a:spcPts val="2030"/>
                        </a:lnSpc>
                      </a:pPr>
                      <a:r>
                        <a:rPr sz="1800" spc="-5">
                          <a:latin typeface="Arial"/>
                          <a:cs typeface="Arial"/>
                        </a:rPr>
                        <a:t>link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4"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5">
                          <a:latin typeface="Arial"/>
                          <a:cs typeface="Arial"/>
                        </a:rPr>
                        <a:t>physical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3752088" y="850391"/>
            <a:ext cx="1469136" cy="1737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16356" y="985832"/>
            <a:ext cx="1273175" cy="1536700"/>
          </a:xfrm>
          <a:custGeom>
            <a:avLst/>
            <a:gdLst/>
            <a:ahLst/>
            <a:cxnLst/>
            <a:rect l="l" t="t" r="r" b="b"/>
            <a:pathLst>
              <a:path w="1273175" h="1536700">
                <a:moveTo>
                  <a:pt x="0" y="0"/>
                </a:moveTo>
                <a:lnTo>
                  <a:pt x="1273175" y="0"/>
                </a:lnTo>
                <a:lnTo>
                  <a:pt x="1273175" y="1536700"/>
                </a:lnTo>
                <a:lnTo>
                  <a:pt x="0" y="153670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958247" y="1261364"/>
            <a:ext cx="927735" cy="61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5080" indent="-50800">
              <a:lnSpc>
                <a:spcPct val="1067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t</a:t>
            </a:r>
            <a:r>
              <a:rPr sz="1800">
                <a:latin typeface="Arial"/>
                <a:cs typeface="Arial"/>
              </a:rPr>
              <a:t>r</a:t>
            </a:r>
            <a:r>
              <a:rPr sz="1800" spc="-5">
                <a:latin typeface="Arial"/>
                <a:cs typeface="Arial"/>
              </a:rPr>
              <a:t>an</a:t>
            </a:r>
            <a:r>
              <a:rPr sz="1800">
                <a:latin typeface="Arial"/>
                <a:cs typeface="Arial"/>
              </a:rPr>
              <a:t>s</a:t>
            </a:r>
            <a:r>
              <a:rPr sz="1800" spc="-5">
                <a:latin typeface="Arial"/>
                <a:cs typeface="Arial"/>
              </a:rPr>
              <a:t>po</a:t>
            </a:r>
            <a:r>
              <a:rPr sz="1800">
                <a:latin typeface="Arial"/>
                <a:cs typeface="Arial"/>
              </a:rPr>
              <a:t>rt  </a:t>
            </a:r>
            <a:r>
              <a:rPr sz="1800" spc="-5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02068" y="1846579"/>
            <a:ext cx="13176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6375" marR="5080" indent="-194310">
              <a:lnSpc>
                <a:spcPct val="111100"/>
              </a:lnSpc>
              <a:spcBef>
                <a:spcPts val="100"/>
              </a:spcBef>
              <a:tabLst>
                <a:tab pos="447675" algn="l"/>
                <a:tab pos="1304290" algn="l"/>
              </a:tabLst>
            </a:pPr>
            <a:r>
              <a:rPr sz="180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	</a:t>
            </a:r>
            <a:r>
              <a:rPr sz="1800" u="heavy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link 	</a:t>
            </a:r>
            <a:r>
              <a:rPr sz="180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physical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317496" y="2564095"/>
            <a:ext cx="1375509" cy="856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37108" y="3227586"/>
            <a:ext cx="956310" cy="193040"/>
          </a:xfrm>
          <a:custGeom>
            <a:avLst/>
            <a:gdLst/>
            <a:ahLst/>
            <a:cxnLst/>
            <a:rect l="l" t="t" r="r" b="b"/>
            <a:pathLst>
              <a:path w="956309" h="193039">
                <a:moveTo>
                  <a:pt x="0" y="0"/>
                </a:moveTo>
                <a:lnTo>
                  <a:pt x="955897" y="0"/>
                </a:lnTo>
                <a:lnTo>
                  <a:pt x="955897" y="192677"/>
                </a:lnTo>
                <a:lnTo>
                  <a:pt x="0" y="19267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39764" y="2942201"/>
            <a:ext cx="956944" cy="292735"/>
          </a:xfrm>
          <a:custGeom>
            <a:avLst/>
            <a:gdLst/>
            <a:ahLst/>
            <a:cxnLst/>
            <a:rect l="l" t="t" r="r" b="b"/>
            <a:pathLst>
              <a:path w="956945" h="292735">
                <a:moveTo>
                  <a:pt x="63779" y="0"/>
                </a:moveTo>
                <a:lnTo>
                  <a:pt x="0" y="290087"/>
                </a:lnTo>
                <a:lnTo>
                  <a:pt x="956691" y="292407"/>
                </a:lnTo>
                <a:lnTo>
                  <a:pt x="863680" y="4641"/>
                </a:lnTo>
                <a:lnTo>
                  <a:pt x="6377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739764" y="2942201"/>
            <a:ext cx="956944" cy="292735"/>
          </a:xfrm>
          <a:custGeom>
            <a:avLst/>
            <a:gdLst/>
            <a:ahLst/>
            <a:cxnLst/>
            <a:rect l="l" t="t" r="r" b="b"/>
            <a:pathLst>
              <a:path w="956945" h="292735">
                <a:moveTo>
                  <a:pt x="0" y="290086"/>
                </a:moveTo>
                <a:lnTo>
                  <a:pt x="63779" y="0"/>
                </a:lnTo>
                <a:lnTo>
                  <a:pt x="863679" y="4641"/>
                </a:lnTo>
                <a:lnTo>
                  <a:pt x="956691" y="292407"/>
                </a:lnTo>
                <a:lnTo>
                  <a:pt x="0" y="29008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28596" y="2976279"/>
            <a:ext cx="766445" cy="132080"/>
          </a:xfrm>
          <a:custGeom>
            <a:avLst/>
            <a:gdLst/>
            <a:ahLst/>
            <a:cxnLst/>
            <a:rect l="l" t="t" r="r" b="b"/>
            <a:pathLst>
              <a:path w="766445" h="132080">
                <a:moveTo>
                  <a:pt x="319538" y="57383"/>
                </a:moveTo>
                <a:lnTo>
                  <a:pt x="149482" y="57383"/>
                </a:lnTo>
                <a:lnTo>
                  <a:pt x="377056" y="131770"/>
                </a:lnTo>
                <a:lnTo>
                  <a:pt x="562127" y="77317"/>
                </a:lnTo>
                <a:lnTo>
                  <a:pt x="380884" y="77317"/>
                </a:lnTo>
                <a:lnTo>
                  <a:pt x="319538" y="57383"/>
                </a:lnTo>
                <a:close/>
              </a:path>
              <a:path w="766445" h="132080">
                <a:moveTo>
                  <a:pt x="615731" y="0"/>
                </a:moveTo>
                <a:lnTo>
                  <a:pt x="380884" y="77317"/>
                </a:lnTo>
                <a:lnTo>
                  <a:pt x="562127" y="77317"/>
                </a:lnTo>
                <a:lnTo>
                  <a:pt x="625397" y="58701"/>
                </a:lnTo>
                <a:lnTo>
                  <a:pt x="681874" y="58701"/>
                </a:lnTo>
                <a:lnTo>
                  <a:pt x="765884" y="30046"/>
                </a:lnTo>
                <a:lnTo>
                  <a:pt x="615731" y="0"/>
                </a:lnTo>
                <a:close/>
              </a:path>
              <a:path w="766445" h="132080">
                <a:moveTo>
                  <a:pt x="149482" y="2124"/>
                </a:moveTo>
                <a:lnTo>
                  <a:pt x="0" y="34517"/>
                </a:lnTo>
                <a:lnTo>
                  <a:pt x="102302" y="68009"/>
                </a:lnTo>
                <a:lnTo>
                  <a:pt x="149482" y="57383"/>
                </a:lnTo>
                <a:lnTo>
                  <a:pt x="319538" y="57383"/>
                </a:lnTo>
                <a:lnTo>
                  <a:pt x="149482" y="2124"/>
                </a:lnTo>
                <a:close/>
              </a:path>
              <a:path w="766445" h="132080">
                <a:moveTo>
                  <a:pt x="681874" y="58701"/>
                </a:moveTo>
                <a:lnTo>
                  <a:pt x="625397" y="58701"/>
                </a:lnTo>
                <a:lnTo>
                  <a:pt x="654585" y="68009"/>
                </a:lnTo>
                <a:lnTo>
                  <a:pt x="681874" y="58701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329872" y="3088994"/>
            <a:ext cx="286385" cy="113664"/>
          </a:xfrm>
          <a:custGeom>
            <a:avLst/>
            <a:gdLst/>
            <a:ahLst/>
            <a:cxnLst/>
            <a:rect l="l" t="t" r="r" b="b"/>
            <a:pathLst>
              <a:path w="286384" h="113664">
                <a:moveTo>
                  <a:pt x="3445" y="0"/>
                </a:moveTo>
                <a:lnTo>
                  <a:pt x="0" y="56724"/>
                </a:lnTo>
                <a:lnTo>
                  <a:pt x="187763" y="113449"/>
                </a:lnTo>
                <a:lnTo>
                  <a:pt x="285951" y="87064"/>
                </a:lnTo>
                <a:lnTo>
                  <a:pt x="3445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06202" y="3088994"/>
            <a:ext cx="281305" cy="112395"/>
          </a:xfrm>
          <a:custGeom>
            <a:avLst/>
            <a:gdLst/>
            <a:ahLst/>
            <a:cxnLst/>
            <a:rect l="l" t="t" r="r" b="b"/>
            <a:pathLst>
              <a:path w="281304" h="112394">
                <a:moveTo>
                  <a:pt x="279060" y="0"/>
                </a:moveTo>
                <a:lnTo>
                  <a:pt x="0" y="87064"/>
                </a:lnTo>
                <a:lnTo>
                  <a:pt x="94743" y="112128"/>
                </a:lnTo>
                <a:lnTo>
                  <a:pt x="280783" y="59362"/>
                </a:lnTo>
                <a:lnTo>
                  <a:pt x="279060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03676" y="3033590"/>
            <a:ext cx="610870" cy="178435"/>
          </a:xfrm>
          <a:custGeom>
            <a:avLst/>
            <a:gdLst/>
            <a:ahLst/>
            <a:cxnLst/>
            <a:rect l="l" t="t" r="r" b="b"/>
            <a:pathLst>
              <a:path w="610870" h="178435">
                <a:moveTo>
                  <a:pt x="18785" y="7069"/>
                </a:moveTo>
                <a:lnTo>
                  <a:pt x="180662" y="56723"/>
                </a:lnTo>
                <a:lnTo>
                  <a:pt x="180948" y="70657"/>
                </a:lnTo>
                <a:lnTo>
                  <a:pt x="182204" y="99513"/>
                </a:lnTo>
                <a:lnTo>
                  <a:pt x="182490" y="113447"/>
                </a:lnTo>
                <a:lnTo>
                  <a:pt x="0" y="167067"/>
                </a:lnTo>
                <a:lnTo>
                  <a:pt x="42056" y="178087"/>
                </a:lnTo>
                <a:lnTo>
                  <a:pt x="305614" y="93659"/>
                </a:lnTo>
                <a:lnTo>
                  <a:pt x="430669" y="93659"/>
                </a:lnTo>
                <a:lnTo>
                  <a:pt x="431084" y="74258"/>
                </a:lnTo>
                <a:lnTo>
                  <a:pt x="303681" y="74258"/>
                </a:lnTo>
                <a:lnTo>
                  <a:pt x="101737" y="9232"/>
                </a:lnTo>
                <a:lnTo>
                  <a:pt x="26553" y="9232"/>
                </a:lnTo>
                <a:lnTo>
                  <a:pt x="23963" y="8511"/>
                </a:lnTo>
                <a:lnTo>
                  <a:pt x="19074" y="7089"/>
                </a:lnTo>
                <a:lnTo>
                  <a:pt x="18785" y="7069"/>
                </a:lnTo>
                <a:close/>
              </a:path>
              <a:path w="610870" h="178435">
                <a:moveTo>
                  <a:pt x="430669" y="93659"/>
                </a:moveTo>
                <a:lnTo>
                  <a:pt x="305614" y="93659"/>
                </a:lnTo>
                <a:lnTo>
                  <a:pt x="564003" y="176767"/>
                </a:lnTo>
                <a:lnTo>
                  <a:pt x="610513" y="168852"/>
                </a:lnTo>
                <a:lnTo>
                  <a:pt x="430249" y="113286"/>
                </a:lnTo>
                <a:lnTo>
                  <a:pt x="430669" y="93659"/>
                </a:lnTo>
                <a:close/>
              </a:path>
              <a:path w="610870" h="178435">
                <a:moveTo>
                  <a:pt x="550222" y="0"/>
                </a:moveTo>
                <a:lnTo>
                  <a:pt x="303681" y="74258"/>
                </a:lnTo>
                <a:lnTo>
                  <a:pt x="431084" y="74258"/>
                </a:lnTo>
                <a:lnTo>
                  <a:pt x="431468" y="56337"/>
                </a:lnTo>
                <a:lnTo>
                  <a:pt x="586397" y="9232"/>
                </a:lnTo>
                <a:lnTo>
                  <a:pt x="550222" y="0"/>
                </a:lnTo>
                <a:close/>
              </a:path>
              <a:path w="610870" h="178435">
                <a:moveTo>
                  <a:pt x="73063" y="0"/>
                </a:moveTo>
                <a:lnTo>
                  <a:pt x="26553" y="9232"/>
                </a:lnTo>
                <a:lnTo>
                  <a:pt x="101737" y="9232"/>
                </a:lnTo>
                <a:lnTo>
                  <a:pt x="7306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37145" y="1701796"/>
            <a:ext cx="4048125" cy="3834129"/>
          </a:xfrm>
          <a:custGeom>
            <a:avLst/>
            <a:gdLst/>
            <a:ahLst/>
            <a:cxnLst/>
            <a:rect l="l" t="t" r="r" b="b"/>
            <a:pathLst>
              <a:path w="4048125" h="3834129">
                <a:moveTo>
                  <a:pt x="939800" y="0"/>
                </a:moveTo>
                <a:lnTo>
                  <a:pt x="4038600" y="0"/>
                </a:lnTo>
                <a:lnTo>
                  <a:pt x="4048125" y="3833813"/>
                </a:lnTo>
                <a:lnTo>
                  <a:pt x="0" y="3833813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862997" y="353059"/>
            <a:ext cx="1118235" cy="922019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1250"/>
              </a:spcBef>
            </a:pPr>
            <a:r>
              <a:rPr sz="2400" i="1">
                <a:solidFill>
                  <a:srgbClr val="000099"/>
                </a:solidFill>
                <a:latin typeface="Arial"/>
                <a:cs typeface="Arial"/>
              </a:rPr>
              <a:t>source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800" spc="-5">
                <a:latin typeface="Arial"/>
                <a:cs typeface="Arial"/>
              </a:rPr>
              <a:t>application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87944" y="959944"/>
            <a:ext cx="360362" cy="15962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16356" y="1303333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24293" y="1624008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29056" y="1904996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38406" y="1649408"/>
            <a:ext cx="1082675" cy="257175"/>
          </a:xfrm>
          <a:custGeom>
            <a:avLst/>
            <a:gdLst/>
            <a:ahLst/>
            <a:cxnLst/>
            <a:rect l="l" t="t" r="r" b="b"/>
            <a:pathLst>
              <a:path w="1082675" h="257175">
                <a:moveTo>
                  <a:pt x="0" y="0"/>
                </a:moveTo>
                <a:lnTo>
                  <a:pt x="1082675" y="0"/>
                </a:lnTo>
                <a:lnTo>
                  <a:pt x="108267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507462" y="1680034"/>
            <a:ext cx="21336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n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220250" y="1656588"/>
            <a:ext cx="173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Arial"/>
                <a:cs typeface="Arial"/>
              </a:rPr>
              <a:t>M</a:t>
            </a:r>
          </a:p>
        </p:txBody>
      </p:sp>
      <p:sp>
        <p:nvSpPr>
          <p:cNvPr id="38" name="object 38"/>
          <p:cNvSpPr/>
          <p:nvPr/>
        </p:nvSpPr>
        <p:spPr>
          <a:xfrm>
            <a:off x="3040068" y="1654171"/>
            <a:ext cx="0" cy="247650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0"/>
                </a:moveTo>
                <a:lnTo>
                  <a:pt x="1" y="24765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693233" y="1283715"/>
            <a:ext cx="8045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>
                <a:solidFill>
                  <a:srgbClr val="CC0000"/>
                </a:solidFill>
                <a:latin typeface="Arial"/>
                <a:cs typeface="Arial"/>
              </a:rPr>
              <a:t>s</a:t>
            </a: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eg</a:t>
            </a:r>
            <a:r>
              <a:rPr sz="1600">
                <a:solidFill>
                  <a:srgbClr val="CC0000"/>
                </a:solidFill>
                <a:latin typeface="Arial"/>
                <a:cs typeface="Arial"/>
              </a:rPr>
              <a:t>m</a:t>
            </a: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en</a:t>
            </a:r>
            <a:r>
              <a:rPr sz="1600">
                <a:solidFill>
                  <a:srgbClr val="CC0000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23376" y="1347802"/>
            <a:ext cx="17145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t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493210" y="1625091"/>
            <a:ext cx="88391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da</a:t>
            </a:r>
            <a:r>
              <a:rPr sz="1600" spc="5">
                <a:solidFill>
                  <a:srgbClr val="CC0000"/>
                </a:solidFill>
                <a:latin typeface="Arial"/>
                <a:cs typeface="Arial"/>
              </a:rPr>
              <a:t>t</a:t>
            </a: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ag</a:t>
            </a:r>
            <a:r>
              <a:rPr sz="1600">
                <a:solidFill>
                  <a:srgbClr val="CC0000"/>
                </a:solidFill>
                <a:latin typeface="Arial"/>
                <a:cs typeface="Arial"/>
              </a:rPr>
              <a:t>r</a:t>
            </a: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45760" y="4433316"/>
            <a:ext cx="12541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">
                <a:solidFill>
                  <a:srgbClr val="000099"/>
                </a:solidFill>
                <a:latin typeface="Arial"/>
                <a:cs typeface="Arial"/>
              </a:rPr>
              <a:t>destination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1387481" y="5505446"/>
          <a:ext cx="1330324" cy="555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78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812"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l</a:t>
                      </a: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081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1943106" y="5202233"/>
            <a:ext cx="765175" cy="257175"/>
          </a:xfrm>
          <a:custGeom>
            <a:avLst/>
            <a:gdLst/>
            <a:ahLst/>
            <a:cxnLst/>
            <a:rect l="l" t="t" r="r" b="b"/>
            <a:pathLst>
              <a:path w="765175" h="257175">
                <a:moveTo>
                  <a:pt x="0" y="0"/>
                </a:moveTo>
                <a:lnTo>
                  <a:pt x="765175" y="0"/>
                </a:lnTo>
                <a:lnTo>
                  <a:pt x="76517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943106" y="5202233"/>
            <a:ext cx="284480" cy="257175"/>
          </a:xfrm>
          <a:prstGeom prst="rect">
            <a:avLst/>
          </a:prstGeom>
          <a:ln w="9526">
            <a:solidFill>
              <a:srgbClr val="00000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90"/>
              </a:spcBef>
            </a:pP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t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227269" y="5202233"/>
            <a:ext cx="481330" cy="2571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140"/>
              </a:spcBef>
            </a:pPr>
            <a:r>
              <a:rPr sz="1400">
                <a:latin typeface="Arial"/>
                <a:cs typeface="Arial"/>
              </a:rPr>
              <a:t>M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208218" y="4889496"/>
            <a:ext cx="495300" cy="2571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55"/>
              </a:spcBef>
            </a:pPr>
            <a:r>
              <a:rPr sz="1400">
                <a:latin typeface="Arial"/>
                <a:cs typeface="Arial"/>
              </a:rPr>
              <a:t>M</a:t>
            </a:r>
          </a:p>
        </p:txBody>
      </p:sp>
      <p:sp>
        <p:nvSpPr>
          <p:cNvPr id="48" name="object 48"/>
          <p:cNvSpPr/>
          <p:nvPr/>
        </p:nvSpPr>
        <p:spPr>
          <a:xfrm>
            <a:off x="6916745" y="4806946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924681" y="5127621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43928" y="2490216"/>
            <a:ext cx="1432559" cy="801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83432" y="2597147"/>
            <a:ext cx="1273175" cy="655955"/>
          </a:xfrm>
          <a:custGeom>
            <a:avLst/>
            <a:gdLst/>
            <a:ahLst/>
            <a:cxnLst/>
            <a:rect l="l" t="t" r="r" b="b"/>
            <a:pathLst>
              <a:path w="1273175" h="655954">
                <a:moveTo>
                  <a:pt x="0" y="0"/>
                </a:moveTo>
                <a:lnTo>
                  <a:pt x="1273175" y="0"/>
                </a:lnTo>
                <a:lnTo>
                  <a:pt x="1273175" y="655637"/>
                </a:lnTo>
                <a:lnTo>
                  <a:pt x="0" y="6556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083432" y="2597147"/>
            <a:ext cx="1273175" cy="655955"/>
          </a:xfrm>
          <a:custGeom>
            <a:avLst/>
            <a:gdLst/>
            <a:ahLst/>
            <a:cxnLst/>
            <a:rect l="l" t="t" r="r" b="b"/>
            <a:pathLst>
              <a:path w="1273175" h="655954">
                <a:moveTo>
                  <a:pt x="0" y="0"/>
                </a:moveTo>
                <a:lnTo>
                  <a:pt x="1273175" y="0"/>
                </a:lnTo>
                <a:lnTo>
                  <a:pt x="1273175" y="655638"/>
                </a:lnTo>
                <a:lnTo>
                  <a:pt x="0" y="655638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83432" y="2914647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005143" y="787336"/>
            <a:ext cx="5321935" cy="5509260"/>
          </a:xfrm>
          <a:custGeom>
            <a:avLst/>
            <a:gdLst/>
            <a:ahLst/>
            <a:cxnLst/>
            <a:rect l="l" t="t" r="r" b="b"/>
            <a:pathLst>
              <a:path w="5321934" h="5509260">
                <a:moveTo>
                  <a:pt x="57150" y="4048183"/>
                </a:moveTo>
                <a:lnTo>
                  <a:pt x="28575" y="4048183"/>
                </a:lnTo>
                <a:lnTo>
                  <a:pt x="28575" y="5502287"/>
                </a:lnTo>
                <a:lnTo>
                  <a:pt x="34970" y="5508683"/>
                </a:lnTo>
                <a:lnTo>
                  <a:pt x="1722107" y="5508683"/>
                </a:lnTo>
                <a:lnTo>
                  <a:pt x="1723359" y="5508517"/>
                </a:lnTo>
                <a:lnTo>
                  <a:pt x="1775656" y="5494396"/>
                </a:lnTo>
                <a:lnTo>
                  <a:pt x="57150" y="5494396"/>
                </a:lnTo>
                <a:lnTo>
                  <a:pt x="42862" y="5480108"/>
                </a:lnTo>
                <a:lnTo>
                  <a:pt x="57150" y="5480108"/>
                </a:lnTo>
                <a:lnTo>
                  <a:pt x="57150" y="4048183"/>
                </a:lnTo>
                <a:close/>
              </a:path>
              <a:path w="5321934" h="5509260">
                <a:moveTo>
                  <a:pt x="57150" y="5480108"/>
                </a:moveTo>
                <a:lnTo>
                  <a:pt x="42862" y="5480108"/>
                </a:lnTo>
                <a:lnTo>
                  <a:pt x="57150" y="5494396"/>
                </a:lnTo>
                <a:lnTo>
                  <a:pt x="57150" y="5480108"/>
                </a:lnTo>
                <a:close/>
              </a:path>
              <a:path w="5321934" h="5509260">
                <a:moveTo>
                  <a:pt x="1718954" y="5480108"/>
                </a:moveTo>
                <a:lnTo>
                  <a:pt x="57150" y="5480108"/>
                </a:lnTo>
                <a:lnTo>
                  <a:pt x="57150" y="5494396"/>
                </a:lnTo>
                <a:lnTo>
                  <a:pt x="1775656" y="5494396"/>
                </a:lnTo>
                <a:lnTo>
                  <a:pt x="1826737" y="5480602"/>
                </a:lnTo>
                <a:lnTo>
                  <a:pt x="1717125" y="5480602"/>
                </a:lnTo>
                <a:lnTo>
                  <a:pt x="1718954" y="5480108"/>
                </a:lnTo>
                <a:close/>
              </a:path>
              <a:path w="5321934" h="5509260">
                <a:moveTo>
                  <a:pt x="4005262" y="4862742"/>
                </a:moveTo>
                <a:lnTo>
                  <a:pt x="1717125" y="5480602"/>
                </a:lnTo>
                <a:lnTo>
                  <a:pt x="1720850" y="5480108"/>
                </a:lnTo>
                <a:lnTo>
                  <a:pt x="1828567" y="5480108"/>
                </a:lnTo>
                <a:lnTo>
                  <a:pt x="4029506" y="4885794"/>
                </a:lnTo>
                <a:lnTo>
                  <a:pt x="4033837" y="4880140"/>
                </a:lnTo>
                <a:lnTo>
                  <a:pt x="4033837" y="4873683"/>
                </a:lnTo>
                <a:lnTo>
                  <a:pt x="4005262" y="4873683"/>
                </a:lnTo>
                <a:lnTo>
                  <a:pt x="4005262" y="4862742"/>
                </a:lnTo>
                <a:close/>
              </a:path>
              <a:path w="5321934" h="5509260">
                <a:moveTo>
                  <a:pt x="1828567" y="5480108"/>
                </a:moveTo>
                <a:lnTo>
                  <a:pt x="1720850" y="5480108"/>
                </a:lnTo>
                <a:lnTo>
                  <a:pt x="1717125" y="5480602"/>
                </a:lnTo>
                <a:lnTo>
                  <a:pt x="1826737" y="5480602"/>
                </a:lnTo>
                <a:lnTo>
                  <a:pt x="1828567" y="5480108"/>
                </a:lnTo>
                <a:close/>
              </a:path>
              <a:path w="5321934" h="5509260">
                <a:moveTo>
                  <a:pt x="5046663" y="3789540"/>
                </a:moveTo>
                <a:lnTo>
                  <a:pt x="5018087" y="3789540"/>
                </a:lnTo>
                <a:lnTo>
                  <a:pt x="5032375" y="3803708"/>
                </a:lnTo>
                <a:lnTo>
                  <a:pt x="5018205" y="3803708"/>
                </a:lnTo>
                <a:lnTo>
                  <a:pt x="5026059" y="4744565"/>
                </a:lnTo>
                <a:lnTo>
                  <a:pt x="5027863" y="4748462"/>
                </a:lnTo>
                <a:lnTo>
                  <a:pt x="5301929" y="4985007"/>
                </a:lnTo>
                <a:lnTo>
                  <a:pt x="5307938" y="4985845"/>
                </a:lnTo>
                <a:lnTo>
                  <a:pt x="5318127" y="4981110"/>
                </a:lnTo>
                <a:lnTo>
                  <a:pt x="5321362" y="4975977"/>
                </a:lnTo>
                <a:lnTo>
                  <a:pt x="5321302" y="4970682"/>
                </a:lnTo>
                <a:lnTo>
                  <a:pt x="5292725" y="4970682"/>
                </a:lnTo>
                <a:lnTo>
                  <a:pt x="5292368" y="4939009"/>
                </a:lnTo>
                <a:lnTo>
                  <a:pt x="5062039" y="4740214"/>
                </a:lnTo>
                <a:lnTo>
                  <a:pt x="5054598" y="4740214"/>
                </a:lnTo>
                <a:lnTo>
                  <a:pt x="5049647" y="4729518"/>
                </a:lnTo>
                <a:lnTo>
                  <a:pt x="5054509" y="4729518"/>
                </a:lnTo>
                <a:lnTo>
                  <a:pt x="5046782" y="3803708"/>
                </a:lnTo>
                <a:lnTo>
                  <a:pt x="5032375" y="3803708"/>
                </a:lnTo>
                <a:lnTo>
                  <a:pt x="5018087" y="3789540"/>
                </a:lnTo>
                <a:lnTo>
                  <a:pt x="5046663" y="3789540"/>
                </a:lnTo>
                <a:close/>
              </a:path>
              <a:path w="5321934" h="5509260">
                <a:moveTo>
                  <a:pt x="5292368" y="4939009"/>
                </a:moveTo>
                <a:lnTo>
                  <a:pt x="5292725" y="4970682"/>
                </a:lnTo>
                <a:lnTo>
                  <a:pt x="5316347" y="4959705"/>
                </a:lnTo>
                <a:lnTo>
                  <a:pt x="5292368" y="4939009"/>
                </a:lnTo>
                <a:close/>
              </a:path>
              <a:path w="5321934" h="5509260">
                <a:moveTo>
                  <a:pt x="5257800" y="1871882"/>
                </a:moveTo>
                <a:lnTo>
                  <a:pt x="5292368" y="4939009"/>
                </a:lnTo>
                <a:lnTo>
                  <a:pt x="5316347" y="4959705"/>
                </a:lnTo>
                <a:lnTo>
                  <a:pt x="5292725" y="4970682"/>
                </a:lnTo>
                <a:lnTo>
                  <a:pt x="5321302" y="4970682"/>
                </a:lnTo>
                <a:lnTo>
                  <a:pt x="5286535" y="1886008"/>
                </a:lnTo>
                <a:lnTo>
                  <a:pt x="5272087" y="1886008"/>
                </a:lnTo>
                <a:lnTo>
                  <a:pt x="5257800" y="1871882"/>
                </a:lnTo>
                <a:close/>
              </a:path>
              <a:path w="5321934" h="5509260">
                <a:moveTo>
                  <a:pt x="4015825" y="4859890"/>
                </a:moveTo>
                <a:lnTo>
                  <a:pt x="4005262" y="4862742"/>
                </a:lnTo>
                <a:lnTo>
                  <a:pt x="4005262" y="4873683"/>
                </a:lnTo>
                <a:lnTo>
                  <a:pt x="4015825" y="4859890"/>
                </a:lnTo>
                <a:close/>
              </a:path>
              <a:path w="5321934" h="5509260">
                <a:moveTo>
                  <a:pt x="4033837" y="4859890"/>
                </a:moveTo>
                <a:lnTo>
                  <a:pt x="4015825" y="4859890"/>
                </a:lnTo>
                <a:lnTo>
                  <a:pt x="4005262" y="4873683"/>
                </a:lnTo>
                <a:lnTo>
                  <a:pt x="4033837" y="4873683"/>
                </a:lnTo>
                <a:lnTo>
                  <a:pt x="4033837" y="4859890"/>
                </a:lnTo>
                <a:close/>
              </a:path>
              <a:path w="5321934" h="5509260">
                <a:moveTo>
                  <a:pt x="5040218" y="3775133"/>
                </a:moveTo>
                <a:lnTo>
                  <a:pt x="4011658" y="3775133"/>
                </a:lnTo>
                <a:lnTo>
                  <a:pt x="4005334" y="3781458"/>
                </a:lnTo>
                <a:lnTo>
                  <a:pt x="4005262" y="4862742"/>
                </a:lnTo>
                <a:lnTo>
                  <a:pt x="4015825" y="4859890"/>
                </a:lnTo>
                <a:lnTo>
                  <a:pt x="4033837" y="4859890"/>
                </a:lnTo>
                <a:lnTo>
                  <a:pt x="4033837" y="3803708"/>
                </a:lnTo>
                <a:lnTo>
                  <a:pt x="4019550" y="3803708"/>
                </a:lnTo>
                <a:lnTo>
                  <a:pt x="4033837" y="3789420"/>
                </a:lnTo>
                <a:lnTo>
                  <a:pt x="5046662" y="3789420"/>
                </a:lnTo>
                <a:lnTo>
                  <a:pt x="5046596" y="3781458"/>
                </a:lnTo>
                <a:lnTo>
                  <a:pt x="5040218" y="3775133"/>
                </a:lnTo>
                <a:close/>
              </a:path>
              <a:path w="5321934" h="5509260">
                <a:moveTo>
                  <a:pt x="5049647" y="4729518"/>
                </a:moveTo>
                <a:lnTo>
                  <a:pt x="5054598" y="4740214"/>
                </a:lnTo>
                <a:lnTo>
                  <a:pt x="5054544" y="4733745"/>
                </a:lnTo>
                <a:lnTo>
                  <a:pt x="5049647" y="4729518"/>
                </a:lnTo>
                <a:close/>
              </a:path>
              <a:path w="5321934" h="5509260">
                <a:moveTo>
                  <a:pt x="5054544" y="4733745"/>
                </a:moveTo>
                <a:lnTo>
                  <a:pt x="5054598" y="4740214"/>
                </a:lnTo>
                <a:lnTo>
                  <a:pt x="5062039" y="4740214"/>
                </a:lnTo>
                <a:lnTo>
                  <a:pt x="5054544" y="4733745"/>
                </a:lnTo>
                <a:close/>
              </a:path>
              <a:path w="5321934" h="5509260">
                <a:moveTo>
                  <a:pt x="5054509" y="4729518"/>
                </a:moveTo>
                <a:lnTo>
                  <a:pt x="5049647" y="4729518"/>
                </a:lnTo>
                <a:lnTo>
                  <a:pt x="5054544" y="4733745"/>
                </a:lnTo>
                <a:lnTo>
                  <a:pt x="5054509" y="4729518"/>
                </a:lnTo>
                <a:close/>
              </a:path>
              <a:path w="5321934" h="5509260">
                <a:moveTo>
                  <a:pt x="42862" y="3976745"/>
                </a:moveTo>
                <a:lnTo>
                  <a:pt x="0" y="4062470"/>
                </a:lnTo>
                <a:lnTo>
                  <a:pt x="28575" y="4062470"/>
                </a:lnTo>
                <a:lnTo>
                  <a:pt x="28575" y="4048183"/>
                </a:lnTo>
                <a:lnTo>
                  <a:pt x="78581" y="4048183"/>
                </a:lnTo>
                <a:lnTo>
                  <a:pt x="42862" y="3976745"/>
                </a:lnTo>
                <a:close/>
              </a:path>
              <a:path w="5321934" h="5509260">
                <a:moveTo>
                  <a:pt x="78581" y="4048183"/>
                </a:moveTo>
                <a:lnTo>
                  <a:pt x="57150" y="4048183"/>
                </a:lnTo>
                <a:lnTo>
                  <a:pt x="57150" y="4062470"/>
                </a:lnTo>
                <a:lnTo>
                  <a:pt x="85725" y="4062470"/>
                </a:lnTo>
                <a:lnTo>
                  <a:pt x="78581" y="4048183"/>
                </a:lnTo>
                <a:close/>
              </a:path>
              <a:path w="5321934" h="5509260">
                <a:moveTo>
                  <a:pt x="4033837" y="3789420"/>
                </a:moveTo>
                <a:lnTo>
                  <a:pt x="4019550" y="3803708"/>
                </a:lnTo>
                <a:lnTo>
                  <a:pt x="4033837" y="3803708"/>
                </a:lnTo>
                <a:lnTo>
                  <a:pt x="4033837" y="3789420"/>
                </a:lnTo>
                <a:close/>
              </a:path>
              <a:path w="5321934" h="5509260">
                <a:moveTo>
                  <a:pt x="5046662" y="3789420"/>
                </a:moveTo>
                <a:lnTo>
                  <a:pt x="4033837" y="3789420"/>
                </a:lnTo>
                <a:lnTo>
                  <a:pt x="4033837" y="3803708"/>
                </a:lnTo>
                <a:lnTo>
                  <a:pt x="5018205" y="3803708"/>
                </a:lnTo>
                <a:lnTo>
                  <a:pt x="5018087" y="3789540"/>
                </a:lnTo>
                <a:lnTo>
                  <a:pt x="5046663" y="3789540"/>
                </a:lnTo>
                <a:close/>
              </a:path>
              <a:path w="5321934" h="5509260">
                <a:moveTo>
                  <a:pt x="1441450" y="0"/>
                </a:moveTo>
                <a:lnTo>
                  <a:pt x="1412875" y="116"/>
                </a:lnTo>
                <a:lnTo>
                  <a:pt x="1422431" y="2359071"/>
                </a:lnTo>
                <a:lnTo>
                  <a:pt x="1428818" y="2365433"/>
                </a:lnTo>
                <a:lnTo>
                  <a:pt x="4197303" y="2365433"/>
                </a:lnTo>
                <a:lnTo>
                  <a:pt x="4203664" y="2359071"/>
                </a:lnTo>
                <a:lnTo>
                  <a:pt x="4203700" y="2351145"/>
                </a:lnTo>
                <a:lnTo>
                  <a:pt x="4175125" y="2351145"/>
                </a:lnTo>
                <a:lnTo>
                  <a:pt x="1450975" y="2351088"/>
                </a:lnTo>
                <a:lnTo>
                  <a:pt x="1436687" y="2336858"/>
                </a:lnTo>
                <a:lnTo>
                  <a:pt x="1450917" y="2336858"/>
                </a:lnTo>
                <a:lnTo>
                  <a:pt x="1441450" y="0"/>
                </a:lnTo>
                <a:close/>
              </a:path>
              <a:path w="5321934" h="5509260">
                <a:moveTo>
                  <a:pt x="5279914" y="1857433"/>
                </a:moveTo>
                <a:lnTo>
                  <a:pt x="4181520" y="1857433"/>
                </a:lnTo>
                <a:lnTo>
                  <a:pt x="4175222" y="1863732"/>
                </a:lnTo>
                <a:lnTo>
                  <a:pt x="4175125" y="2351145"/>
                </a:lnTo>
                <a:lnTo>
                  <a:pt x="4189412" y="2336858"/>
                </a:lnTo>
                <a:lnTo>
                  <a:pt x="4203700" y="2336858"/>
                </a:lnTo>
                <a:lnTo>
                  <a:pt x="4203700" y="1886008"/>
                </a:lnTo>
                <a:lnTo>
                  <a:pt x="4189412" y="1886008"/>
                </a:lnTo>
                <a:lnTo>
                  <a:pt x="4203700" y="1871720"/>
                </a:lnTo>
                <a:lnTo>
                  <a:pt x="5286374" y="1871720"/>
                </a:lnTo>
                <a:lnTo>
                  <a:pt x="5286284" y="1863732"/>
                </a:lnTo>
                <a:lnTo>
                  <a:pt x="5279914" y="1857433"/>
                </a:lnTo>
                <a:close/>
              </a:path>
              <a:path w="5321934" h="5509260">
                <a:moveTo>
                  <a:pt x="4203700" y="2336858"/>
                </a:moveTo>
                <a:lnTo>
                  <a:pt x="4189412" y="2336858"/>
                </a:lnTo>
                <a:lnTo>
                  <a:pt x="4175125" y="2351145"/>
                </a:lnTo>
                <a:lnTo>
                  <a:pt x="4203700" y="2351145"/>
                </a:lnTo>
                <a:lnTo>
                  <a:pt x="4203700" y="2336858"/>
                </a:lnTo>
                <a:close/>
              </a:path>
              <a:path w="5321934" h="5509260">
                <a:moveTo>
                  <a:pt x="1450917" y="2336858"/>
                </a:moveTo>
                <a:lnTo>
                  <a:pt x="1436687" y="2336858"/>
                </a:lnTo>
                <a:lnTo>
                  <a:pt x="1450975" y="2351088"/>
                </a:lnTo>
                <a:lnTo>
                  <a:pt x="1450917" y="2336858"/>
                </a:lnTo>
                <a:close/>
              </a:path>
              <a:path w="5321934" h="5509260">
                <a:moveTo>
                  <a:pt x="4175125" y="2336858"/>
                </a:moveTo>
                <a:lnTo>
                  <a:pt x="1450917" y="2336858"/>
                </a:lnTo>
                <a:lnTo>
                  <a:pt x="1450975" y="2351088"/>
                </a:lnTo>
                <a:lnTo>
                  <a:pt x="4175125" y="2351088"/>
                </a:lnTo>
                <a:lnTo>
                  <a:pt x="4175125" y="2336858"/>
                </a:lnTo>
                <a:close/>
              </a:path>
              <a:path w="5321934" h="5509260">
                <a:moveTo>
                  <a:pt x="4203700" y="1871720"/>
                </a:moveTo>
                <a:lnTo>
                  <a:pt x="4189412" y="1886008"/>
                </a:lnTo>
                <a:lnTo>
                  <a:pt x="4203700" y="1886008"/>
                </a:lnTo>
                <a:lnTo>
                  <a:pt x="4203700" y="1871720"/>
                </a:lnTo>
                <a:close/>
              </a:path>
              <a:path w="5321934" h="5509260">
                <a:moveTo>
                  <a:pt x="5286374" y="1871720"/>
                </a:moveTo>
                <a:lnTo>
                  <a:pt x="4203700" y="1871720"/>
                </a:lnTo>
                <a:lnTo>
                  <a:pt x="4203700" y="1886008"/>
                </a:lnTo>
                <a:lnTo>
                  <a:pt x="5257959" y="1886008"/>
                </a:lnTo>
                <a:lnTo>
                  <a:pt x="5257800" y="1871882"/>
                </a:lnTo>
                <a:lnTo>
                  <a:pt x="5286376" y="1871882"/>
                </a:lnTo>
                <a:lnTo>
                  <a:pt x="5286374" y="1871720"/>
                </a:lnTo>
                <a:close/>
              </a:path>
              <a:path w="5321934" h="5509260">
                <a:moveTo>
                  <a:pt x="5286376" y="1871882"/>
                </a:moveTo>
                <a:lnTo>
                  <a:pt x="5257800" y="1871882"/>
                </a:lnTo>
                <a:lnTo>
                  <a:pt x="5272087" y="1886008"/>
                </a:lnTo>
                <a:lnTo>
                  <a:pt x="5286535" y="1886008"/>
                </a:lnTo>
                <a:lnTo>
                  <a:pt x="5286376" y="1871882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5473706" y="4822821"/>
          <a:ext cx="1334135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l</a:t>
                      </a: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" name="object 56"/>
          <p:cNvGraphicFramePr>
            <a:graphicFrameLocks noGrp="1"/>
          </p:cNvGraphicFramePr>
          <p:nvPr/>
        </p:nvGraphicFramePr>
        <p:xfrm>
          <a:off x="5711832" y="4516432"/>
          <a:ext cx="1082675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7" name="object 57"/>
          <p:cNvSpPr/>
          <p:nvPr/>
        </p:nvSpPr>
        <p:spPr>
          <a:xfrm>
            <a:off x="8488370" y="4887908"/>
            <a:ext cx="1082675" cy="257175"/>
          </a:xfrm>
          <a:custGeom>
            <a:avLst/>
            <a:gdLst/>
            <a:ahLst/>
            <a:cxnLst/>
            <a:rect l="l" t="t" r="r" b="b"/>
            <a:pathLst>
              <a:path w="1082675" h="257175">
                <a:moveTo>
                  <a:pt x="0" y="0"/>
                </a:moveTo>
                <a:lnTo>
                  <a:pt x="1082673" y="0"/>
                </a:lnTo>
                <a:lnTo>
                  <a:pt x="1082673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488370" y="4887908"/>
            <a:ext cx="1082675" cy="257175"/>
          </a:xfrm>
          <a:custGeom>
            <a:avLst/>
            <a:gdLst/>
            <a:ahLst/>
            <a:cxnLst/>
            <a:rect l="l" t="t" r="r" b="b"/>
            <a:pathLst>
              <a:path w="1082675" h="257175">
                <a:moveTo>
                  <a:pt x="0" y="0"/>
                </a:moveTo>
                <a:lnTo>
                  <a:pt x="1082675" y="0"/>
                </a:lnTo>
                <a:lnTo>
                  <a:pt x="108267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785231" y="4887908"/>
            <a:ext cx="304800" cy="257175"/>
          </a:xfrm>
          <a:prstGeom prst="rect">
            <a:avLst/>
          </a:prstGeom>
          <a:ln w="9526">
            <a:solidFill>
              <a:srgbClr val="00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95"/>
              </a:spcBef>
            </a:pP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t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8488370" y="4887908"/>
            <a:ext cx="297180" cy="257175"/>
          </a:xfrm>
          <a:prstGeom prst="rect">
            <a:avLst/>
          </a:prstGeom>
          <a:ln w="9526">
            <a:solidFill>
              <a:srgbClr val="00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95"/>
              </a:spcBef>
            </a:pP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n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9090031" y="4887908"/>
            <a:ext cx="481330" cy="2571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145"/>
              </a:spcBef>
            </a:pPr>
            <a:r>
              <a:rPr sz="1400">
                <a:latin typeface="Arial"/>
                <a:cs typeface="Arial"/>
              </a:rPr>
              <a:t>M</a:t>
            </a:r>
          </a:p>
        </p:txBody>
      </p:sp>
      <p:sp>
        <p:nvSpPr>
          <p:cNvPr id="62" name="object 62"/>
          <p:cNvSpPr/>
          <p:nvPr/>
        </p:nvSpPr>
        <p:spPr>
          <a:xfrm>
            <a:off x="8785231" y="4897433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1" y="2444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090031" y="4892671"/>
            <a:ext cx="0" cy="247650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0"/>
                </a:moveTo>
                <a:lnTo>
                  <a:pt x="1" y="24765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178056" y="1946269"/>
            <a:ext cx="1333500" cy="257175"/>
          </a:xfrm>
          <a:custGeom>
            <a:avLst/>
            <a:gdLst/>
            <a:ahLst/>
            <a:cxnLst/>
            <a:rect l="l" t="t" r="r" b="b"/>
            <a:pathLst>
              <a:path w="1333500" h="257175">
                <a:moveTo>
                  <a:pt x="0" y="0"/>
                </a:moveTo>
                <a:lnTo>
                  <a:pt x="1333500" y="0"/>
                </a:lnTo>
                <a:lnTo>
                  <a:pt x="13335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178056" y="1946269"/>
            <a:ext cx="1333500" cy="257175"/>
          </a:xfrm>
          <a:custGeom>
            <a:avLst/>
            <a:gdLst/>
            <a:ahLst/>
            <a:cxnLst/>
            <a:rect l="l" t="t" r="r" b="b"/>
            <a:pathLst>
              <a:path w="1333500" h="257175">
                <a:moveTo>
                  <a:pt x="0" y="0"/>
                </a:moveTo>
                <a:lnTo>
                  <a:pt x="1333500" y="0"/>
                </a:lnTo>
                <a:lnTo>
                  <a:pt x="13335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2178056" y="1926426"/>
            <a:ext cx="261620" cy="277495"/>
          </a:xfrm>
          <a:prstGeom prst="rect">
            <a:avLst/>
          </a:prstGeom>
          <a:ln w="9526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54"/>
              </a:spcBef>
            </a:pP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l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2393163" y="1952244"/>
            <a:ext cx="1139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100"/>
              </a:spcBef>
              <a:tabLst>
                <a:tab pos="829944" algn="l"/>
              </a:tabLst>
            </a:pPr>
            <a:r>
              <a:rPr sz="2100" baseline="1984">
                <a:latin typeface="Arial"/>
                <a:cs typeface="Arial"/>
              </a:rPr>
              <a:t>H</a:t>
            </a:r>
            <a:r>
              <a:rPr sz="1800" baseline="-11574">
                <a:latin typeface="Arial"/>
                <a:cs typeface="Arial"/>
              </a:rPr>
              <a:t>n </a:t>
            </a:r>
            <a:r>
              <a:rPr sz="1800" spc="209" baseline="-11574">
                <a:latin typeface="Arial"/>
                <a:cs typeface="Arial"/>
              </a:rPr>
              <a:t> </a:t>
            </a:r>
            <a:r>
              <a:rPr sz="2100" baseline="1984">
                <a:latin typeface="Arial"/>
                <a:cs typeface="Arial"/>
              </a:rPr>
              <a:t>H</a:t>
            </a:r>
            <a:r>
              <a:rPr sz="1800" baseline="-11574">
                <a:latin typeface="Arial"/>
                <a:cs typeface="Arial"/>
              </a:rPr>
              <a:t>t	</a:t>
            </a:r>
            <a:r>
              <a:rPr sz="1400">
                <a:latin typeface="Arial"/>
                <a:cs typeface="Arial"/>
              </a:rPr>
              <a:t>M</a:t>
            </a:r>
          </a:p>
        </p:txBody>
      </p:sp>
      <p:sp>
        <p:nvSpPr>
          <p:cNvPr id="68" name="object 68"/>
          <p:cNvSpPr/>
          <p:nvPr/>
        </p:nvSpPr>
        <p:spPr>
          <a:xfrm>
            <a:off x="2439993" y="1946269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1" y="2571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725743" y="1955794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1" y="2444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30543" y="1951032"/>
            <a:ext cx="0" cy="247650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0"/>
                </a:moveTo>
                <a:lnTo>
                  <a:pt x="1" y="24765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9356544" y="4454673"/>
            <a:ext cx="128421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b="1" spc="-30">
                <a:latin typeface="Calibri"/>
                <a:cs typeface="Calibri"/>
              </a:rPr>
              <a:t>IP </a:t>
            </a:r>
            <a:r>
              <a:rPr sz="2000" b="1" spc="-30">
                <a:latin typeface="Calibri"/>
                <a:cs typeface="Calibri"/>
              </a:rPr>
              <a:t>r</a:t>
            </a:r>
            <a:r>
              <a:rPr sz="2000" b="1" spc="-5">
                <a:latin typeface="Calibri"/>
                <a:cs typeface="Calibri"/>
              </a:rPr>
              <a:t>ou</a:t>
            </a:r>
            <a:r>
              <a:rPr sz="2000" b="1" spc="-20">
                <a:latin typeface="Calibri"/>
                <a:cs typeface="Calibri"/>
              </a:rPr>
              <a:t>t</a:t>
            </a:r>
            <a:r>
              <a:rPr sz="2000" b="1">
                <a:latin typeface="Calibri"/>
                <a:cs typeface="Calibri"/>
              </a:rPr>
              <a:t>er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2001208" y="978915"/>
            <a:ext cx="8502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>
                <a:solidFill>
                  <a:srgbClr val="CC0000"/>
                </a:solidFill>
                <a:latin typeface="Arial"/>
                <a:cs typeface="Arial"/>
              </a:rPr>
              <a:t>m</a:t>
            </a: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e</a:t>
            </a:r>
            <a:r>
              <a:rPr sz="1600">
                <a:solidFill>
                  <a:srgbClr val="CC0000"/>
                </a:solidFill>
                <a:latin typeface="Arial"/>
                <a:cs typeface="Arial"/>
              </a:rPr>
              <a:t>ss</a:t>
            </a: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ag</a:t>
            </a:r>
            <a:r>
              <a:rPr sz="1600">
                <a:solidFill>
                  <a:srgbClr val="CC0000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041656" y="998533"/>
            <a:ext cx="495300" cy="2571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45"/>
              </a:spcBef>
            </a:pPr>
            <a:r>
              <a:rPr sz="1400">
                <a:latin typeface="Arial"/>
                <a:cs typeface="Arial"/>
              </a:rPr>
              <a:t>M</a:t>
            </a:r>
          </a:p>
        </p:txBody>
      </p:sp>
      <p:sp>
        <p:nvSpPr>
          <p:cNvPr id="74" name="object 74"/>
          <p:cNvSpPr/>
          <p:nvPr/>
        </p:nvSpPr>
        <p:spPr>
          <a:xfrm>
            <a:off x="2754321" y="1319209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5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2755113" y="1319208"/>
            <a:ext cx="279400" cy="257175"/>
          </a:xfrm>
          <a:prstGeom prst="rect">
            <a:avLst/>
          </a:prstGeom>
          <a:ln w="11113">
            <a:solidFill>
              <a:srgbClr val="00000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90"/>
              </a:spcBef>
            </a:pP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t</a:t>
            </a:r>
          </a:p>
        </p:txBody>
      </p:sp>
      <p:sp>
        <p:nvSpPr>
          <p:cNvPr id="76" name="object 76"/>
          <p:cNvSpPr/>
          <p:nvPr/>
        </p:nvSpPr>
        <p:spPr>
          <a:xfrm>
            <a:off x="3033721" y="1319208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034515" y="1319208"/>
            <a:ext cx="494665" cy="2571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14"/>
              </a:spcBef>
            </a:pPr>
            <a:r>
              <a:rPr sz="1400">
                <a:latin typeface="Arial"/>
                <a:cs typeface="Arial"/>
              </a:rPr>
              <a:t>M</a:t>
            </a:r>
          </a:p>
        </p:txBody>
      </p:sp>
      <p:sp>
        <p:nvSpPr>
          <p:cNvPr id="78" name="object 78"/>
          <p:cNvSpPr/>
          <p:nvPr/>
        </p:nvSpPr>
        <p:spPr>
          <a:xfrm>
            <a:off x="2438407" y="1649705"/>
            <a:ext cx="303530" cy="260350"/>
          </a:xfrm>
          <a:custGeom>
            <a:avLst/>
            <a:gdLst/>
            <a:ahLst/>
            <a:cxnLst/>
            <a:rect l="l" t="t" r="r" b="b"/>
            <a:pathLst>
              <a:path w="303530" h="260350">
                <a:moveTo>
                  <a:pt x="0" y="0"/>
                </a:moveTo>
                <a:lnTo>
                  <a:pt x="303212" y="0"/>
                </a:lnTo>
                <a:lnTo>
                  <a:pt x="303212" y="259970"/>
                </a:lnTo>
                <a:lnTo>
                  <a:pt x="0" y="2599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438407" y="1649705"/>
            <a:ext cx="303530" cy="260350"/>
          </a:xfrm>
          <a:custGeom>
            <a:avLst/>
            <a:gdLst/>
            <a:ahLst/>
            <a:cxnLst/>
            <a:rect l="l" t="t" r="r" b="b"/>
            <a:pathLst>
              <a:path w="303530" h="260350">
                <a:moveTo>
                  <a:pt x="0" y="0"/>
                </a:moveTo>
                <a:lnTo>
                  <a:pt x="303213" y="0"/>
                </a:lnTo>
                <a:lnTo>
                  <a:pt x="303213" y="259970"/>
                </a:lnTo>
                <a:lnTo>
                  <a:pt x="0" y="25997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2405863" y="1650491"/>
            <a:ext cx="6629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n</a:t>
            </a:r>
            <a:r>
              <a:rPr sz="1800" spc="120" baseline="-13888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H</a:t>
            </a:r>
            <a:r>
              <a:rPr sz="1800" baseline="-13888">
                <a:latin typeface="Arial"/>
                <a:cs typeface="Arial"/>
              </a:rPr>
              <a:t>t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1455108" y="1929891"/>
            <a:ext cx="5473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>
                <a:solidFill>
                  <a:srgbClr val="CC0000"/>
                </a:solidFill>
                <a:latin typeface="Arial"/>
                <a:cs typeface="Arial"/>
              </a:rPr>
              <a:t>fr</a:t>
            </a:r>
            <a:r>
              <a:rPr sz="1600" spc="-5">
                <a:solidFill>
                  <a:srgbClr val="CC0000"/>
                </a:solidFill>
                <a:latin typeface="Arial"/>
                <a:cs typeface="Arial"/>
              </a:rPr>
              <a:t>a</a:t>
            </a:r>
            <a:r>
              <a:rPr sz="1600" spc="5">
                <a:solidFill>
                  <a:srgbClr val="CC0000"/>
                </a:solidFill>
                <a:latin typeface="Arial"/>
                <a:cs typeface="Arial"/>
              </a:rPr>
              <a:t>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359406" y="1341433"/>
            <a:ext cx="803275" cy="7715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429826" y="1415445"/>
            <a:ext cx="390583" cy="3532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178505" y="4871040"/>
            <a:ext cx="360362" cy="15229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397381" y="5224459"/>
            <a:ext cx="803275" cy="7715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467801" y="5298469"/>
            <a:ext cx="390583" cy="3532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7083432" y="2587244"/>
            <a:ext cx="2838450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marR="1811655" indent="241300">
              <a:lnSpc>
                <a:spcPct val="1111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link  ph</a:t>
            </a:r>
            <a:r>
              <a:rPr sz="1800">
                <a:latin typeface="Arial"/>
                <a:cs typeface="Arial"/>
              </a:rPr>
              <a:t>ysic</a:t>
            </a:r>
            <a:r>
              <a:rPr sz="1800" spc="-5">
                <a:latin typeface="Arial"/>
                <a:cs typeface="Arial"/>
              </a:rPr>
              <a:t>a</a:t>
            </a:r>
            <a:r>
              <a:rPr sz="1800">
                <a:latin typeface="Arial"/>
                <a:cs typeface="Arial"/>
              </a:rPr>
              <a:t>l</a:t>
            </a:r>
            <a:endParaRPr lang="en-US"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645"/>
              </a:spcBef>
            </a:pPr>
            <a:r>
              <a:rPr lang="en-US" sz="2000" spc="-5">
                <a:latin typeface="Calibri"/>
                <a:cs typeface="Calibri"/>
              </a:rPr>
              <a:t>sw</a:t>
            </a:r>
            <a:r>
              <a:rPr lang="en-US" sz="2000">
                <a:latin typeface="Calibri"/>
                <a:cs typeface="Calibri"/>
              </a:rPr>
              <a:t>i</a:t>
            </a:r>
            <a:r>
              <a:rPr lang="en-US" sz="2000" spc="-25">
                <a:latin typeface="Calibri"/>
                <a:cs typeface="Calibri"/>
              </a:rPr>
              <a:t>t</a:t>
            </a:r>
            <a:r>
              <a:rPr lang="en-US" sz="2000">
                <a:latin typeface="Calibri"/>
                <a:cs typeface="Calibri"/>
              </a:rPr>
              <a:t>ch</a:t>
            </a:r>
          </a:p>
        </p:txBody>
      </p:sp>
      <p:sp>
        <p:nvSpPr>
          <p:cNvPr id="88" name="Rectangle 2">
            <a:extLst>
              <a:ext uri="{FF2B5EF4-FFF2-40B4-BE49-F238E27FC236}">
                <a16:creationId xmlns:a16="http://schemas.microsoft.com/office/drawing/2014/main" id="{1DD83AD7-4A11-4A27-885C-C008043EF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306" y="-49415"/>
            <a:ext cx="8153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b="1" kern="0">
                <a:ea typeface="宋体" panose="02010600030101010101" pitchFamily="2" charset="-122"/>
              </a:rPr>
              <a:t>Motivations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8E758C4-67C8-497C-83AF-F3C15F66A7D6}"/>
              </a:ext>
            </a:extLst>
          </p:cNvPr>
          <p:cNvCxnSpPr/>
          <p:nvPr/>
        </p:nvCxnSpPr>
        <p:spPr bwMode="auto">
          <a:xfrm>
            <a:off x="5221224" y="952793"/>
            <a:ext cx="0" cy="553777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94" name="object 55">
            <a:extLst>
              <a:ext uri="{FF2B5EF4-FFF2-40B4-BE49-F238E27FC236}">
                <a16:creationId xmlns:a16="http://schemas.microsoft.com/office/drawing/2014/main" id="{4309F3AA-F1E5-4585-9529-5F8E1DD9B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792589"/>
              </p:ext>
            </p:extLst>
          </p:nvPr>
        </p:nvGraphicFramePr>
        <p:xfrm>
          <a:off x="5643146" y="2633853"/>
          <a:ext cx="1334135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l</a:t>
                      </a: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Oval 94">
            <a:extLst>
              <a:ext uri="{FF2B5EF4-FFF2-40B4-BE49-F238E27FC236}">
                <a16:creationId xmlns:a16="http://schemas.microsoft.com/office/drawing/2014/main" id="{B1F94FDD-C58F-4E8A-937F-411A855DF19F}"/>
              </a:ext>
            </a:extLst>
          </p:cNvPr>
          <p:cNvSpPr/>
          <p:nvPr/>
        </p:nvSpPr>
        <p:spPr bwMode="auto">
          <a:xfrm>
            <a:off x="5268126" y="1248155"/>
            <a:ext cx="5536383" cy="52197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A511D5A-85B0-40AE-967E-5DFD77D1FEE2}"/>
              </a:ext>
            </a:extLst>
          </p:cNvPr>
          <p:cNvSpPr txBox="1"/>
          <p:nvPr/>
        </p:nvSpPr>
        <p:spPr>
          <a:xfrm>
            <a:off x="8621442" y="951025"/>
            <a:ext cx="35477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Secure Routing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Seccure hop-by-hop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C0D61CB-178B-4481-854C-2B3B9B8382CF}"/>
              </a:ext>
            </a:extLst>
          </p:cNvPr>
          <p:cNvSpPr txBox="1"/>
          <p:nvPr/>
        </p:nvSpPr>
        <p:spPr>
          <a:xfrm>
            <a:off x="9795006" y="5270265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Routing!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8FD55A7-3819-4CF9-B47F-485225DBF5C5}"/>
              </a:ext>
            </a:extLst>
          </p:cNvPr>
          <p:cNvSpPr/>
          <p:nvPr/>
        </p:nvSpPr>
        <p:spPr>
          <a:xfrm>
            <a:off x="10046809" y="2891028"/>
            <a:ext cx="156446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>
                <a:solidFill>
                  <a:srgbClr val="232629"/>
                </a:solidFill>
                <a:latin typeface="-apple-system"/>
              </a:rPr>
              <a:t>next hop?</a:t>
            </a:r>
            <a:endParaRPr lang="en-US" sz="2600" b="1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922A299-9E94-4DB9-A115-7BCDA707707C}"/>
              </a:ext>
            </a:extLst>
          </p:cNvPr>
          <p:cNvSpPr/>
          <p:nvPr/>
        </p:nvSpPr>
        <p:spPr>
          <a:xfrm>
            <a:off x="9793876" y="4800735"/>
            <a:ext cx="156446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>
                <a:solidFill>
                  <a:srgbClr val="232629"/>
                </a:solidFill>
                <a:latin typeface="-apple-system"/>
              </a:rPr>
              <a:t>next hop?</a:t>
            </a:r>
            <a:endParaRPr lang="en-US" sz="2600" b="1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CFD6496-BB41-4ADE-B96E-124DD825266B}"/>
              </a:ext>
            </a:extLst>
          </p:cNvPr>
          <p:cNvSpPr/>
          <p:nvPr/>
        </p:nvSpPr>
        <p:spPr>
          <a:xfrm>
            <a:off x="2709303" y="2578094"/>
            <a:ext cx="156446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>
                <a:solidFill>
                  <a:srgbClr val="232629"/>
                </a:solidFill>
                <a:latin typeface="-apple-system"/>
              </a:rPr>
              <a:t>next hop?</a:t>
            </a:r>
            <a:endParaRPr lang="en-US" sz="2600" b="1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ABBB326-F996-4157-8149-495EC6D2A90A}"/>
              </a:ext>
            </a:extLst>
          </p:cNvPr>
          <p:cNvSpPr txBox="1"/>
          <p:nvPr/>
        </p:nvSpPr>
        <p:spPr>
          <a:xfrm>
            <a:off x="10164453" y="3330842"/>
            <a:ext cx="116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MAC?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859C9C2-D2C6-43F9-A3F5-16CD976C49ED}"/>
              </a:ext>
            </a:extLst>
          </p:cNvPr>
          <p:cNvCxnSpPr>
            <a:cxnSpLocks/>
          </p:cNvCxnSpPr>
          <p:nvPr/>
        </p:nvCxnSpPr>
        <p:spPr bwMode="auto">
          <a:xfrm flipH="1">
            <a:off x="8377149" y="5371566"/>
            <a:ext cx="25654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511FB62-B398-43C4-8803-6859FDD65459}"/>
              </a:ext>
            </a:extLst>
          </p:cNvPr>
          <p:cNvCxnSpPr>
            <a:cxnSpLocks/>
          </p:cNvCxnSpPr>
          <p:nvPr/>
        </p:nvCxnSpPr>
        <p:spPr bwMode="auto">
          <a:xfrm>
            <a:off x="9099884" y="4374075"/>
            <a:ext cx="0" cy="8739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FECAC4D-79FC-46E6-9939-CE62F7611D6C}"/>
              </a:ext>
            </a:extLst>
          </p:cNvPr>
          <p:cNvCxnSpPr>
            <a:cxnSpLocks/>
          </p:cNvCxnSpPr>
          <p:nvPr/>
        </p:nvCxnSpPr>
        <p:spPr bwMode="auto">
          <a:xfrm>
            <a:off x="9099884" y="5450700"/>
            <a:ext cx="14881" cy="61037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DB6956B-BD0C-4CD7-8328-3268D0EBD979}"/>
              </a:ext>
            </a:extLst>
          </p:cNvPr>
          <p:cNvCxnSpPr>
            <a:cxnSpLocks/>
          </p:cNvCxnSpPr>
          <p:nvPr/>
        </p:nvCxnSpPr>
        <p:spPr bwMode="auto">
          <a:xfrm flipH="1">
            <a:off x="8354719" y="5457405"/>
            <a:ext cx="658868" cy="71886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03E13F19-AEEF-47F7-A410-C70C6CA11828}"/>
              </a:ext>
            </a:extLst>
          </p:cNvPr>
          <p:cNvSpPr txBox="1"/>
          <p:nvPr/>
        </p:nvSpPr>
        <p:spPr>
          <a:xfrm>
            <a:off x="6339839" y="1744937"/>
            <a:ext cx="3422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Intermediary devices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3823" y="4905755"/>
            <a:ext cx="2782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75">
                <a:solidFill>
                  <a:srgbClr val="0070C0"/>
                </a:solidFill>
                <a:latin typeface="Arial"/>
                <a:cs typeface="Arial"/>
              </a:rPr>
              <a:t>NT101 </a:t>
            </a:r>
            <a:r>
              <a:rPr sz="2000" b="1" spc="-310">
                <a:solidFill>
                  <a:srgbClr val="0070C0"/>
                </a:solidFill>
                <a:latin typeface="Arial"/>
                <a:cs typeface="Arial"/>
              </a:rPr>
              <a:t>– </a:t>
            </a:r>
            <a:r>
              <a:rPr sz="2000" b="1" spc="-50">
                <a:solidFill>
                  <a:srgbClr val="0070C0"/>
                </a:solidFill>
                <a:latin typeface="Arial"/>
                <a:cs typeface="Arial"/>
              </a:rPr>
              <a:t>Network</a:t>
            </a:r>
            <a:r>
              <a:rPr sz="2000" b="1" spc="-35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000" b="1" spc="-110">
                <a:solidFill>
                  <a:srgbClr val="0070C0"/>
                </a:solidFill>
                <a:latin typeface="Arial"/>
                <a:cs typeface="Arial"/>
              </a:rPr>
              <a:t>Security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2543" y="3209035"/>
            <a:ext cx="59493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635">
                <a:solidFill>
                  <a:srgbClr val="404040"/>
                </a:solidFill>
                <a:latin typeface="Arial"/>
                <a:cs typeface="Arial"/>
              </a:rPr>
              <a:t>ARP </a:t>
            </a:r>
            <a:r>
              <a:rPr sz="5400" b="1" spc="-590">
                <a:solidFill>
                  <a:srgbClr val="404040"/>
                </a:solidFill>
                <a:latin typeface="Arial"/>
                <a:cs typeface="Arial"/>
              </a:rPr>
              <a:t>Cache</a:t>
            </a:r>
            <a:r>
              <a:rPr sz="5400" b="1" spc="-7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5400" b="1" spc="-440">
                <a:solidFill>
                  <a:srgbClr val="404040"/>
                </a:solidFill>
                <a:latin typeface="Arial"/>
                <a:cs typeface="Arial"/>
              </a:rPr>
              <a:t>Poisoning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43" y="3985260"/>
            <a:ext cx="28079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65">
                <a:solidFill>
                  <a:srgbClr val="C00000"/>
                </a:solidFill>
                <a:latin typeface="Tahoma"/>
                <a:cs typeface="Tahoma"/>
              </a:rPr>
              <a:t>MAC</a:t>
            </a:r>
            <a:r>
              <a:rPr sz="3200" spc="-61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3200" spc="-114">
                <a:solidFill>
                  <a:srgbClr val="C00000"/>
                </a:solidFill>
                <a:latin typeface="Tahoma"/>
                <a:cs typeface="Tahoma"/>
              </a:rPr>
              <a:t>Layer</a:t>
            </a:r>
            <a:r>
              <a:rPr sz="3200" spc="-61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3200" spc="-135">
                <a:solidFill>
                  <a:srgbClr val="C00000"/>
                </a:solidFill>
                <a:latin typeface="Tahoma"/>
                <a:cs typeface="Tahoma"/>
              </a:rPr>
              <a:t>attack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67445" y="7244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14462" y="2527461"/>
            <a:ext cx="4749789" cy="2414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45F40-2C84-4ED8-BCB1-9C5AD2424EC3}"/>
              </a:ext>
            </a:extLst>
          </p:cNvPr>
          <p:cNvSpPr/>
          <p:nvPr/>
        </p:nvSpPr>
        <p:spPr>
          <a:xfrm>
            <a:off x="1073823" y="152400"/>
            <a:ext cx="1774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>
                <a:ea typeface="宋体" panose="02010600030101010101" pitchFamily="2" charset="-122"/>
              </a:rPr>
              <a:t>Outline</a:t>
            </a:r>
            <a:endParaRPr lang="en-US"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267445" y="7244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C83CF-6B49-4239-A255-84F0C2E47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657" y="1040786"/>
            <a:ext cx="7877175" cy="5105400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5E79A27C-0486-4B9A-9D23-7F6FBBD19A55}"/>
              </a:ext>
            </a:extLst>
          </p:cNvPr>
          <p:cNvSpPr txBox="1"/>
          <p:nvPr/>
        </p:nvSpPr>
        <p:spPr>
          <a:xfrm>
            <a:off x="1066800" y="169609"/>
            <a:ext cx="594931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635">
                <a:solidFill>
                  <a:srgbClr val="404040"/>
                </a:solidFill>
                <a:latin typeface="Arial"/>
                <a:cs typeface="Arial"/>
              </a:rPr>
              <a:t>ARP </a:t>
            </a:r>
            <a:r>
              <a:rPr sz="4000" b="1" spc="-590">
                <a:solidFill>
                  <a:srgbClr val="404040"/>
                </a:solidFill>
                <a:latin typeface="Arial"/>
                <a:cs typeface="Arial"/>
              </a:rPr>
              <a:t>Cache</a:t>
            </a:r>
            <a:r>
              <a:rPr sz="4000" b="1" spc="-7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0" b="1" spc="-440">
                <a:solidFill>
                  <a:srgbClr val="404040"/>
                </a:solidFill>
                <a:latin typeface="Arial"/>
                <a:cs typeface="Arial"/>
              </a:rPr>
              <a:t>Poisoning</a:t>
            </a:r>
            <a:endParaRPr sz="4000">
              <a:latin typeface="Arial"/>
              <a:cs typeface="Arial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C4ADD80-C2A3-4A45-952D-D074E3F62C75}"/>
              </a:ext>
            </a:extLst>
          </p:cNvPr>
          <p:cNvSpPr txBox="1"/>
          <p:nvPr/>
        </p:nvSpPr>
        <p:spPr>
          <a:xfrm>
            <a:off x="578168" y="1447800"/>
            <a:ext cx="28079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65">
                <a:solidFill>
                  <a:srgbClr val="C00000"/>
                </a:solidFill>
                <a:latin typeface="Tahoma"/>
                <a:cs typeface="Tahoma"/>
              </a:rPr>
              <a:t>MAC</a:t>
            </a:r>
            <a:r>
              <a:rPr sz="3200" spc="-61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3200" spc="-114">
                <a:solidFill>
                  <a:srgbClr val="C00000"/>
                </a:solidFill>
                <a:latin typeface="Tahoma"/>
                <a:cs typeface="Tahoma"/>
              </a:rPr>
              <a:t>Layer</a:t>
            </a:r>
            <a:r>
              <a:rPr sz="3200" spc="-61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3200" spc="-135">
                <a:solidFill>
                  <a:srgbClr val="C00000"/>
                </a:solidFill>
                <a:latin typeface="Tahoma"/>
                <a:cs typeface="Tahoma"/>
              </a:rPr>
              <a:t>attack</a:t>
            </a:r>
            <a:endParaRPr sz="3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32928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12497" y="5912798"/>
            <a:ext cx="280609" cy="395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44982" y="253560"/>
            <a:ext cx="2712720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/>
              <a:t>Ideas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60">
                <a:solidFill>
                  <a:srgbClr val="595959"/>
                </a:solidFill>
                <a:latin typeface="Century"/>
                <a:cs typeface="Century"/>
              </a:rPr>
              <a:t>ARP </a:t>
            </a:r>
            <a:r>
              <a:rPr sz="2200" b="0" spc="-40">
                <a:solidFill>
                  <a:srgbClr val="595959"/>
                </a:solidFill>
                <a:latin typeface="Century"/>
                <a:cs typeface="Century"/>
              </a:rPr>
              <a:t>Cache</a:t>
            </a:r>
            <a:r>
              <a:rPr sz="2200" b="0" spc="-29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30">
                <a:solidFill>
                  <a:srgbClr val="595959"/>
                </a:solidFill>
                <a:latin typeface="Century"/>
                <a:cs typeface="Century"/>
              </a:rPr>
              <a:t>Poisoning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242" y="5987974"/>
            <a:ext cx="704335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u="sng" spc="-5">
                <a:uFill>
                  <a:solidFill>
                    <a:srgbClr val="5ECCF3"/>
                  </a:solidFill>
                </a:uFill>
                <a:latin typeface="Tahoma"/>
                <a:cs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https://www.practicalnetworking.net/series/arp/gratuitous-arp/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3211" y="1432051"/>
            <a:ext cx="9672320" cy="416179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2400" b="1" u="sng" spc="-5">
                <a:solidFill>
                  <a:srgbClr val="29303B"/>
                </a:solidFill>
                <a:uFill>
                  <a:solidFill>
                    <a:srgbClr val="29303B"/>
                  </a:solidFill>
                </a:uFill>
                <a:latin typeface="Arial"/>
                <a:cs typeface="Arial"/>
              </a:rPr>
              <a:t>Goal</a:t>
            </a:r>
            <a:r>
              <a:rPr sz="2400" b="1" spc="-5">
                <a:solidFill>
                  <a:srgbClr val="29303B"/>
                </a:solidFill>
                <a:latin typeface="Arial"/>
                <a:cs typeface="Arial"/>
              </a:rPr>
              <a:t>: </a:t>
            </a:r>
            <a:r>
              <a:rPr sz="2400" spc="-5">
                <a:solidFill>
                  <a:srgbClr val="29303B"/>
                </a:solidFill>
                <a:latin typeface="Arial"/>
                <a:cs typeface="Arial"/>
              </a:rPr>
              <a:t>Poisoning the </a:t>
            </a:r>
            <a:r>
              <a:rPr sz="2400">
                <a:solidFill>
                  <a:srgbClr val="29303B"/>
                </a:solidFill>
                <a:latin typeface="Arial"/>
                <a:cs typeface="Arial"/>
              </a:rPr>
              <a:t>cache of </a:t>
            </a:r>
            <a:r>
              <a:rPr sz="2400" spc="-5">
                <a:solidFill>
                  <a:srgbClr val="29303B"/>
                </a:solidFill>
                <a:latin typeface="Arial"/>
                <a:cs typeface="Arial"/>
              </a:rPr>
              <a:t>the</a:t>
            </a:r>
            <a:r>
              <a:rPr sz="2400" spc="-155">
                <a:solidFill>
                  <a:srgbClr val="29303B"/>
                </a:solidFill>
                <a:latin typeface="Arial"/>
                <a:cs typeface="Arial"/>
              </a:rPr>
              <a:t> </a:t>
            </a:r>
            <a:r>
              <a:rPr sz="2400" spc="-80">
                <a:solidFill>
                  <a:srgbClr val="29303B"/>
                </a:solidFill>
                <a:latin typeface="Arial"/>
                <a:cs typeface="Arial"/>
              </a:rPr>
              <a:t>ARP.</a:t>
            </a:r>
            <a:endParaRPr sz="2400">
              <a:latin typeface="Arial"/>
              <a:cs typeface="Arial"/>
            </a:endParaRPr>
          </a:p>
          <a:p>
            <a:pPr marL="83185">
              <a:lnSpc>
                <a:spcPct val="100000"/>
              </a:lnSpc>
              <a:spcBef>
                <a:spcPts val="1250"/>
              </a:spcBef>
            </a:pPr>
            <a:r>
              <a:rPr sz="2400" b="1" spc="-5">
                <a:latin typeface="Arial"/>
                <a:cs typeface="Arial"/>
              </a:rPr>
              <a:t>Remind</a:t>
            </a:r>
            <a:r>
              <a:rPr sz="2400" spc="-5">
                <a:latin typeface="Arial"/>
                <a:cs typeface="Arial"/>
              </a:rPr>
              <a:t>: ARP </a:t>
            </a:r>
            <a:r>
              <a:rPr sz="2400">
                <a:latin typeface="Arial"/>
                <a:cs typeface="Arial"/>
              </a:rPr>
              <a:t>is a </a:t>
            </a:r>
            <a:r>
              <a:rPr sz="2400" b="1" spc="-5">
                <a:solidFill>
                  <a:srgbClr val="FF0000"/>
                </a:solidFill>
                <a:latin typeface="Arial"/>
                <a:cs typeface="Arial"/>
              </a:rPr>
              <a:t>stateless</a:t>
            </a:r>
            <a:r>
              <a:rPr sz="2400" b="1" spc="-2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protocol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Arial"/>
              <a:cs typeface="Arial"/>
            </a:endParaRPr>
          </a:p>
          <a:p>
            <a:pPr marL="83185">
              <a:lnSpc>
                <a:spcPts val="2615"/>
              </a:lnSpc>
            </a:pPr>
            <a:r>
              <a:rPr sz="2200" b="1">
                <a:latin typeface="Arial"/>
                <a:cs typeface="Arial"/>
              </a:rPr>
              <a:t>How to cause </a:t>
            </a:r>
            <a:r>
              <a:rPr sz="2200" b="1" spc="-5">
                <a:latin typeface="Arial"/>
                <a:cs typeface="Arial"/>
              </a:rPr>
              <a:t>ARP </a:t>
            </a:r>
            <a:r>
              <a:rPr sz="2200" b="1">
                <a:latin typeface="Arial"/>
                <a:cs typeface="Arial"/>
              </a:rPr>
              <a:t>to update its</a:t>
            </a:r>
            <a:r>
              <a:rPr sz="2200" b="1" spc="-120">
                <a:latin typeface="Arial"/>
                <a:cs typeface="Arial"/>
              </a:rPr>
              <a:t> </a:t>
            </a:r>
            <a:r>
              <a:rPr sz="2200" b="1">
                <a:latin typeface="Arial"/>
                <a:cs typeface="Arial"/>
              </a:rPr>
              <a:t>cache?</a:t>
            </a:r>
            <a:endParaRPr sz="2200">
              <a:latin typeface="Arial"/>
              <a:cs typeface="Arial"/>
            </a:endParaRPr>
          </a:p>
          <a:p>
            <a:pPr marL="83185">
              <a:lnSpc>
                <a:spcPts val="2605"/>
              </a:lnSpc>
            </a:pPr>
            <a:r>
              <a:rPr sz="2200">
                <a:solidFill>
                  <a:srgbClr val="0070C0"/>
                </a:solidFill>
                <a:latin typeface="Wingdings"/>
                <a:cs typeface="Wingdings"/>
              </a:rPr>
              <a:t></a:t>
            </a:r>
            <a:r>
              <a:rPr sz="220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200" spc="-5">
                <a:solidFill>
                  <a:srgbClr val="0070C0"/>
                </a:solidFill>
                <a:latin typeface="Arial"/>
                <a:cs typeface="Arial"/>
              </a:rPr>
              <a:t>Sending</a:t>
            </a:r>
            <a:r>
              <a:rPr sz="2200" spc="5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0070C0"/>
                </a:solidFill>
                <a:latin typeface="Arial"/>
                <a:cs typeface="Arial"/>
              </a:rPr>
              <a:t>out</a:t>
            </a:r>
            <a:endParaRPr sz="2200">
              <a:latin typeface="Arial"/>
              <a:cs typeface="Arial"/>
            </a:endParaRPr>
          </a:p>
          <a:p>
            <a:pPr marL="997585" indent="-457834">
              <a:lnSpc>
                <a:spcPts val="2630"/>
              </a:lnSpc>
              <a:buAutoNum type="arabicPeriod"/>
              <a:tabLst>
                <a:tab pos="997585" algn="l"/>
                <a:tab pos="998219" algn="l"/>
              </a:tabLst>
            </a:pPr>
            <a:r>
              <a:rPr sz="2200" spc="-5">
                <a:solidFill>
                  <a:srgbClr val="0070C0"/>
                </a:solidFill>
                <a:latin typeface="Arial"/>
                <a:cs typeface="Arial"/>
              </a:rPr>
              <a:t>ARP</a:t>
            </a:r>
            <a:r>
              <a:rPr sz="2200" spc="-5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b="1">
                <a:solidFill>
                  <a:srgbClr val="0070C0"/>
                </a:solidFill>
                <a:latin typeface="Arial"/>
                <a:cs typeface="Arial"/>
              </a:rPr>
              <a:t>Request</a:t>
            </a:r>
            <a:endParaRPr sz="2200">
              <a:latin typeface="Arial"/>
              <a:cs typeface="Arial"/>
            </a:endParaRPr>
          </a:p>
          <a:p>
            <a:pPr marL="997585" indent="-457834">
              <a:lnSpc>
                <a:spcPts val="2630"/>
              </a:lnSpc>
              <a:spcBef>
                <a:spcPts val="50"/>
              </a:spcBef>
              <a:buAutoNum type="arabicPeriod"/>
              <a:tabLst>
                <a:tab pos="997585" algn="l"/>
                <a:tab pos="998219" algn="l"/>
              </a:tabLst>
            </a:pPr>
            <a:r>
              <a:rPr sz="2200" spc="-5">
                <a:solidFill>
                  <a:srgbClr val="0070C0"/>
                </a:solidFill>
                <a:latin typeface="Arial"/>
                <a:cs typeface="Arial"/>
              </a:rPr>
              <a:t>ARP</a:t>
            </a:r>
            <a:r>
              <a:rPr sz="2200" spc="-5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b="1">
                <a:solidFill>
                  <a:srgbClr val="0070C0"/>
                </a:solidFill>
                <a:latin typeface="Arial"/>
                <a:cs typeface="Arial"/>
              </a:rPr>
              <a:t>Reply</a:t>
            </a:r>
            <a:endParaRPr sz="2200">
              <a:latin typeface="Arial"/>
              <a:cs typeface="Arial"/>
            </a:endParaRPr>
          </a:p>
          <a:p>
            <a:pPr marL="997585" indent="-457834">
              <a:lnSpc>
                <a:spcPts val="2630"/>
              </a:lnSpc>
              <a:buAutoNum type="arabicPeriod"/>
              <a:tabLst>
                <a:tab pos="997585" algn="l"/>
                <a:tab pos="998219" algn="l"/>
              </a:tabLst>
            </a:pPr>
            <a:r>
              <a:rPr sz="2200" spc="-5">
                <a:solidFill>
                  <a:srgbClr val="0070C0"/>
                </a:solidFill>
                <a:latin typeface="Arial"/>
                <a:cs typeface="Arial"/>
              </a:rPr>
              <a:t>ARP</a:t>
            </a:r>
            <a:r>
              <a:rPr sz="2200" spc="-5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b="1">
                <a:solidFill>
                  <a:srgbClr val="0070C0"/>
                </a:solidFill>
                <a:latin typeface="Arial"/>
                <a:cs typeface="Arial"/>
              </a:rPr>
              <a:t>Gratituous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Arial"/>
              <a:cs typeface="Arial"/>
            </a:endParaRPr>
          </a:p>
          <a:p>
            <a:pPr marL="83185">
              <a:lnSpc>
                <a:spcPct val="100000"/>
              </a:lnSpc>
            </a:pPr>
            <a:r>
              <a:rPr sz="2400" spc="-5">
                <a:latin typeface="Arial"/>
                <a:cs typeface="Arial"/>
              </a:rPr>
              <a:t>If ARP request/reply/gratitous </a:t>
            </a:r>
            <a:r>
              <a:rPr sz="2400">
                <a:latin typeface="Arial"/>
                <a:cs typeface="Arial"/>
              </a:rPr>
              <a:t>come in </a:t>
            </a:r>
            <a:r>
              <a:rPr sz="2400">
                <a:latin typeface="Wingdings"/>
                <a:cs typeface="Wingdings"/>
              </a:rPr>
              <a:t></a:t>
            </a:r>
            <a:r>
              <a:rPr sz="2400">
                <a:latin typeface="Times New Roman"/>
                <a:cs typeface="Times New Roman"/>
              </a:rPr>
              <a:t> </a:t>
            </a:r>
            <a:r>
              <a:rPr sz="2400" b="1">
                <a:solidFill>
                  <a:srgbClr val="FF0000"/>
                </a:solidFill>
                <a:latin typeface="Arial"/>
                <a:cs typeface="Arial"/>
              </a:rPr>
              <a:t>ARP </a:t>
            </a:r>
            <a:r>
              <a:rPr sz="2400" b="1" spc="-5">
                <a:solidFill>
                  <a:srgbClr val="FF0000"/>
                </a:solidFill>
                <a:latin typeface="Arial"/>
                <a:cs typeface="Arial"/>
              </a:rPr>
              <a:t>cache will be</a:t>
            </a:r>
            <a:r>
              <a:rPr sz="2400" b="1" spc="-1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>
                <a:solidFill>
                  <a:srgbClr val="FF0000"/>
                </a:solidFill>
                <a:latin typeface="Arial"/>
                <a:cs typeface="Arial"/>
              </a:rPr>
              <a:t>updated!</a:t>
            </a:r>
            <a:endParaRPr sz="2400">
              <a:latin typeface="Arial"/>
              <a:cs typeface="Arial"/>
            </a:endParaRPr>
          </a:p>
          <a:p>
            <a:pPr marL="83185">
              <a:lnSpc>
                <a:spcPct val="100000"/>
              </a:lnSpc>
              <a:spcBef>
                <a:spcPts val="25"/>
              </a:spcBef>
            </a:pPr>
            <a:r>
              <a:rPr sz="3525" spc="67" baseline="1182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sz="3525" spc="67" baseline="1182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>
                <a:solidFill>
                  <a:srgbClr val="FF0000"/>
                </a:solidFill>
                <a:latin typeface="Arial"/>
                <a:cs typeface="Arial"/>
              </a:rPr>
              <a:t>Idea: Spoofing </a:t>
            </a:r>
            <a:r>
              <a:rPr sz="2400" b="1">
                <a:solidFill>
                  <a:srgbClr val="FF0000"/>
                </a:solidFill>
                <a:latin typeface="Arial"/>
                <a:cs typeface="Arial"/>
              </a:rPr>
              <a:t>ARP</a:t>
            </a:r>
            <a:r>
              <a:rPr sz="2400" b="1" spc="-11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>
                <a:solidFill>
                  <a:srgbClr val="FF0000"/>
                </a:solidFill>
                <a:latin typeface="Arial"/>
                <a:cs typeface="Arial"/>
              </a:rPr>
              <a:t>message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87219" y="1245611"/>
            <a:ext cx="4010467" cy="33099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21476" y="431999"/>
            <a:ext cx="0" cy="432434"/>
          </a:xfrm>
          <a:custGeom>
            <a:avLst/>
            <a:gdLst/>
            <a:ahLst/>
            <a:cxnLst/>
            <a:rect l="l" t="t" r="r" b="b"/>
            <a:pathLst>
              <a:path h="432434">
                <a:moveTo>
                  <a:pt x="0" y="0"/>
                </a:moveTo>
                <a:lnTo>
                  <a:pt x="0" y="432000"/>
                </a:lnTo>
              </a:path>
            </a:pathLst>
          </a:custGeom>
          <a:ln w="59376">
            <a:solidFill>
              <a:srgbClr val="BFEBF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45235" y="221491"/>
            <a:ext cx="477456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85">
                <a:solidFill>
                  <a:srgbClr val="404040"/>
                </a:solidFill>
                <a:latin typeface="Arial"/>
                <a:cs typeface="Arial"/>
              </a:rPr>
              <a:t>Spoofing </a:t>
            </a:r>
            <a:r>
              <a:rPr sz="3200" b="1" spc="-405">
                <a:solidFill>
                  <a:srgbClr val="404040"/>
                </a:solidFill>
                <a:latin typeface="Arial"/>
                <a:cs typeface="Arial"/>
              </a:rPr>
              <a:t>ARP</a:t>
            </a:r>
            <a:r>
              <a:rPr lang="en-US" sz="3200" b="1" spc="-40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-6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-310">
                <a:solidFill>
                  <a:srgbClr val="404040"/>
                </a:solidFill>
                <a:latin typeface="Arial"/>
                <a:cs typeface="Arial"/>
              </a:rPr>
              <a:t>messages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200" spc="-40">
                <a:solidFill>
                  <a:srgbClr val="595959"/>
                </a:solidFill>
                <a:latin typeface="Century"/>
                <a:cs typeface="Century"/>
              </a:rPr>
              <a:t>Construct </a:t>
            </a:r>
            <a:r>
              <a:rPr sz="2200" spc="-55">
                <a:solidFill>
                  <a:srgbClr val="595959"/>
                </a:solidFill>
                <a:latin typeface="Century"/>
                <a:cs typeface="Century"/>
              </a:rPr>
              <a:t>Ethernet </a:t>
            </a:r>
            <a:r>
              <a:rPr sz="2200" spc="-25">
                <a:solidFill>
                  <a:srgbClr val="595959"/>
                </a:solidFill>
                <a:latin typeface="Century"/>
                <a:cs typeface="Century"/>
              </a:rPr>
              <a:t>frame </a:t>
            </a:r>
            <a:r>
              <a:rPr sz="2200" spc="-45">
                <a:solidFill>
                  <a:srgbClr val="595959"/>
                </a:solidFill>
                <a:latin typeface="Century"/>
                <a:cs typeface="Century"/>
              </a:rPr>
              <a:t>using</a:t>
            </a:r>
            <a:r>
              <a:rPr sz="2200" spc="-47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60">
                <a:solidFill>
                  <a:srgbClr val="595959"/>
                </a:solidFill>
                <a:latin typeface="Century"/>
                <a:cs typeface="Century"/>
              </a:rPr>
              <a:t>Scapy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53000" y="2398061"/>
            <a:ext cx="6425493" cy="3774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0" y="1777274"/>
            <a:ext cx="622931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>
                <a:latin typeface="Arial"/>
                <a:cs typeface="Arial"/>
              </a:rPr>
              <a:t>Each </a:t>
            </a:r>
            <a:r>
              <a:rPr sz="2800" b="1">
                <a:latin typeface="Arial"/>
                <a:cs typeface="Arial"/>
              </a:rPr>
              <a:t>Field </a:t>
            </a:r>
            <a:r>
              <a:rPr sz="2800" b="1" spc="-5">
                <a:latin typeface="Arial"/>
                <a:cs typeface="Arial"/>
              </a:rPr>
              <a:t>of Ether and </a:t>
            </a:r>
            <a:r>
              <a:rPr sz="2800" b="1">
                <a:latin typeface="Arial"/>
                <a:cs typeface="Arial"/>
              </a:rPr>
              <a:t>ARP</a:t>
            </a:r>
            <a:r>
              <a:rPr sz="2800" b="1" spc="-160">
                <a:latin typeface="Arial"/>
                <a:cs typeface="Arial"/>
              </a:rPr>
              <a:t> </a:t>
            </a:r>
            <a:r>
              <a:rPr sz="2800" b="1" spc="-5">
                <a:latin typeface="Arial"/>
                <a:cs typeface="Arial"/>
              </a:rPr>
              <a:t>Classes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5433" y="1262469"/>
            <a:ext cx="3786567" cy="3892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Line 4">
            <a:extLst>
              <a:ext uri="{FF2B5EF4-FFF2-40B4-BE49-F238E27FC236}">
                <a16:creationId xmlns:a16="http://schemas.microsoft.com/office/drawing/2014/main" id="{0C7ADA88-3CED-4CBC-AA87-E2A96124C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800" y="838200"/>
            <a:ext cx="11176000" cy="0"/>
          </a:xfrm>
          <a:prstGeom prst="line">
            <a:avLst/>
          </a:prstGeom>
          <a:noFill/>
          <a:ln w="38100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587FAA-30AD-47F7-BCC7-2535D9A06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726"/>
            <a:ext cx="1210733" cy="74420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3734" y="209823"/>
            <a:ext cx="768546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5"/>
              <a:t>ARP</a:t>
            </a:r>
            <a:r>
              <a:rPr spc="-480"/>
              <a:t> </a:t>
            </a:r>
            <a:r>
              <a:rPr spc="-295"/>
              <a:t>Poisoning</a:t>
            </a:r>
            <a:r>
              <a:rPr spc="-484"/>
              <a:t> </a:t>
            </a:r>
            <a:r>
              <a:rPr spc="-210"/>
              <a:t>Attack</a:t>
            </a:r>
            <a:r>
              <a:rPr spc="-490"/>
              <a:t> </a:t>
            </a:r>
            <a:r>
              <a:rPr spc="-285"/>
              <a:t>code</a:t>
            </a:r>
            <a:r>
              <a:rPr spc="-484"/>
              <a:t> </a:t>
            </a:r>
            <a:r>
              <a:rPr spc="-195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2733" y="860044"/>
            <a:ext cx="10334625" cy="2478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0">
                <a:solidFill>
                  <a:srgbClr val="595959"/>
                </a:solidFill>
                <a:latin typeface="Century"/>
                <a:cs typeface="Century"/>
              </a:rPr>
              <a:t>Spoofing </a:t>
            </a:r>
            <a:r>
              <a:rPr sz="2200" spc="-60">
                <a:solidFill>
                  <a:srgbClr val="595959"/>
                </a:solidFill>
                <a:latin typeface="Century"/>
                <a:cs typeface="Century"/>
              </a:rPr>
              <a:t>ARP</a:t>
            </a:r>
            <a:r>
              <a:rPr sz="2200" spc="-26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55">
                <a:solidFill>
                  <a:srgbClr val="595959"/>
                </a:solidFill>
                <a:latin typeface="Century"/>
                <a:cs typeface="Century"/>
              </a:rPr>
              <a:t>Request</a:t>
            </a:r>
            <a:endParaRPr sz="2200">
              <a:latin typeface="Century"/>
              <a:cs typeface="Century"/>
            </a:endParaRPr>
          </a:p>
          <a:p>
            <a:pPr marL="4277360">
              <a:lnSpc>
                <a:spcPts val="2135"/>
              </a:lnSpc>
              <a:spcBef>
                <a:spcPts val="1600"/>
              </a:spcBef>
            </a:pPr>
            <a:r>
              <a:rPr sz="1800" spc="-5">
                <a:latin typeface="Arial"/>
                <a:cs typeface="Arial"/>
              </a:rPr>
              <a:t>Attacker IP: </a:t>
            </a:r>
            <a:r>
              <a:rPr sz="1800" b="1" spc="-5">
                <a:latin typeface="Arial"/>
                <a:cs typeface="Arial"/>
              </a:rPr>
              <a:t>102.102.20.154</a:t>
            </a:r>
            <a:endParaRPr sz="1800">
              <a:latin typeface="Arial"/>
              <a:cs typeface="Arial"/>
            </a:endParaRPr>
          </a:p>
          <a:p>
            <a:pPr marL="4277360" marR="833119">
              <a:lnSpc>
                <a:spcPts val="2180"/>
              </a:lnSpc>
              <a:spcBef>
                <a:spcPts val="30"/>
              </a:spcBef>
            </a:pPr>
            <a:r>
              <a:rPr sz="1800" spc="-35">
                <a:latin typeface="Arial"/>
                <a:cs typeface="Arial"/>
              </a:rPr>
              <a:t>Target: </a:t>
            </a:r>
            <a:r>
              <a:rPr sz="1800" b="1" spc="-5">
                <a:latin typeface="Arial"/>
                <a:cs typeface="Arial"/>
              </a:rPr>
              <a:t>10.102.20.178 </a:t>
            </a:r>
            <a:r>
              <a:rPr sz="1800" b="1">
                <a:latin typeface="Arial"/>
                <a:cs typeface="Arial"/>
              </a:rPr>
              <a:t>– </a:t>
            </a:r>
            <a:r>
              <a:rPr sz="1800" spc="-5">
                <a:latin typeface="Arial"/>
                <a:cs typeface="Arial"/>
              </a:rPr>
              <a:t>MAC: 00:50:56:a8:1a:d3  </a:t>
            </a:r>
            <a:r>
              <a:rPr sz="1800" spc="-10">
                <a:latin typeface="Arial"/>
                <a:cs typeface="Arial"/>
              </a:rPr>
              <a:t>Victim </a:t>
            </a:r>
            <a:r>
              <a:rPr sz="1800" spc="-5">
                <a:latin typeface="Arial"/>
                <a:cs typeface="Arial"/>
              </a:rPr>
              <a:t>IP: </a:t>
            </a:r>
            <a:r>
              <a:rPr sz="1800" b="1" spc="-5">
                <a:latin typeface="Arial"/>
                <a:cs typeface="Arial"/>
              </a:rPr>
              <a:t>10.102.20.177 </a:t>
            </a:r>
            <a:r>
              <a:rPr sz="1800" b="1">
                <a:latin typeface="Arial"/>
                <a:cs typeface="Arial"/>
              </a:rPr>
              <a:t>– </a:t>
            </a:r>
            <a:r>
              <a:rPr sz="1800" spc="-5">
                <a:latin typeface="Arial"/>
                <a:cs typeface="Arial"/>
              </a:rPr>
              <a:t>MAC:</a:t>
            </a:r>
            <a:r>
              <a:rPr sz="1800" spc="-4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00:50:56:a8:0e:77</a:t>
            </a:r>
            <a:endParaRPr sz="1800">
              <a:latin typeface="Arial"/>
              <a:cs typeface="Arial"/>
            </a:endParaRPr>
          </a:p>
          <a:p>
            <a:pPr marL="4563110" indent="-286385">
              <a:lnSpc>
                <a:spcPts val="2039"/>
              </a:lnSpc>
              <a:buChar char="-"/>
              <a:tabLst>
                <a:tab pos="4563110" algn="l"/>
                <a:tab pos="4563745" algn="l"/>
              </a:tabLst>
            </a:pPr>
            <a:r>
              <a:rPr sz="1800" spc="-5">
                <a:latin typeface="Arial"/>
                <a:cs typeface="Arial"/>
              </a:rPr>
              <a:t>Sending spoofed ARP request directly to </a:t>
            </a:r>
            <a:r>
              <a:rPr sz="1800" spc="-10">
                <a:latin typeface="Arial"/>
                <a:cs typeface="Arial"/>
              </a:rPr>
              <a:t>Victim</a:t>
            </a:r>
            <a:r>
              <a:rPr sz="1800" spc="-10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(Unicast)</a:t>
            </a:r>
            <a:endParaRPr sz="1800">
              <a:latin typeface="Arial"/>
              <a:cs typeface="Arial"/>
            </a:endParaRPr>
          </a:p>
          <a:p>
            <a:pPr marL="4563110" marR="161290" indent="-285750">
              <a:lnSpc>
                <a:spcPts val="2210"/>
              </a:lnSpc>
              <a:spcBef>
                <a:spcPts val="55"/>
              </a:spcBef>
              <a:buChar char="-"/>
              <a:tabLst>
                <a:tab pos="4563110" algn="l"/>
                <a:tab pos="4563745" algn="l"/>
              </a:tabLst>
            </a:pPr>
            <a:r>
              <a:rPr sz="1800" spc="-5">
                <a:latin typeface="Arial"/>
                <a:cs typeface="Arial"/>
              </a:rPr>
              <a:t>When the receiver </a:t>
            </a:r>
            <a:r>
              <a:rPr sz="1800">
                <a:latin typeface="Arial"/>
                <a:cs typeface="Arial"/>
              </a:rPr>
              <a:t>A </a:t>
            </a:r>
            <a:r>
              <a:rPr sz="1800" spc="-5">
                <a:latin typeface="Arial"/>
                <a:cs typeface="Arial"/>
              </a:rPr>
              <a:t>receives this, </a:t>
            </a:r>
            <a:r>
              <a:rPr sz="1800">
                <a:latin typeface="Arial"/>
                <a:cs typeface="Arial"/>
              </a:rPr>
              <a:t>it is </a:t>
            </a:r>
            <a:r>
              <a:rPr sz="1800" spc="-5">
                <a:latin typeface="Arial"/>
                <a:cs typeface="Arial"/>
              </a:rPr>
              <a:t>going to see</a:t>
            </a:r>
            <a:r>
              <a:rPr sz="1800" spc="-204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that  10.102.20.177 </a:t>
            </a:r>
            <a:r>
              <a:rPr sz="1800">
                <a:latin typeface="Arial"/>
                <a:cs typeface="Arial"/>
              </a:rPr>
              <a:t>is </a:t>
            </a:r>
            <a:r>
              <a:rPr sz="1800" spc="-5">
                <a:latin typeface="Arial"/>
                <a:cs typeface="Arial"/>
              </a:rPr>
              <a:t>mapped to this fake</a:t>
            </a:r>
            <a:r>
              <a:rPr sz="1800" spc="-2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MAC</a:t>
            </a:r>
            <a:endParaRPr sz="1800">
              <a:latin typeface="Arial"/>
              <a:cs typeface="Arial"/>
            </a:endParaRPr>
          </a:p>
          <a:p>
            <a:pPr marL="4563110">
              <a:lnSpc>
                <a:spcPts val="2030"/>
              </a:lnSpc>
            </a:pPr>
            <a:r>
              <a:rPr sz="1800">
                <a:latin typeface="Wingdings"/>
                <a:cs typeface="Wingdings"/>
              </a:rPr>
              <a:t></a:t>
            </a:r>
            <a:r>
              <a:rPr sz="1800">
                <a:latin typeface="Times New Roman"/>
                <a:cs typeface="Times New Roman"/>
              </a:rPr>
              <a:t> </a:t>
            </a: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add to ARP</a:t>
            </a:r>
            <a:r>
              <a:rPr sz="1800" spc="-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cache.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5279" y="1325341"/>
            <a:ext cx="4334055" cy="4729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5932" y="3449383"/>
            <a:ext cx="5664429" cy="798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5932" y="4596933"/>
            <a:ext cx="6394448" cy="13883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00686" y="4773676"/>
            <a:ext cx="668655" cy="991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>
                <a:solidFill>
                  <a:srgbClr val="00B050"/>
                </a:solidFill>
                <a:latin typeface="Arial"/>
                <a:cs typeface="Arial"/>
              </a:rPr>
              <a:t>B</a:t>
            </a:r>
            <a:r>
              <a:rPr sz="1600" b="1" spc="-5">
                <a:solidFill>
                  <a:srgbClr val="00B050"/>
                </a:solidFill>
                <a:latin typeface="Arial"/>
                <a:cs typeface="Arial"/>
              </a:rPr>
              <a:t>e</a:t>
            </a:r>
            <a:r>
              <a:rPr sz="1600" b="1">
                <a:solidFill>
                  <a:srgbClr val="00B050"/>
                </a:solidFill>
                <a:latin typeface="Arial"/>
                <a:cs typeface="Arial"/>
              </a:rPr>
              <a:t>f</a:t>
            </a:r>
            <a:r>
              <a:rPr sz="1600" b="1" spc="-5">
                <a:solidFill>
                  <a:srgbClr val="00B050"/>
                </a:solidFill>
                <a:latin typeface="Arial"/>
                <a:cs typeface="Arial"/>
              </a:rPr>
              <a:t>o</a:t>
            </a:r>
            <a:r>
              <a:rPr sz="1600" b="1">
                <a:solidFill>
                  <a:srgbClr val="00B050"/>
                </a:solidFill>
                <a:latin typeface="Arial"/>
                <a:cs typeface="Arial"/>
              </a:rPr>
              <a:t>re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>
                <a:solidFill>
                  <a:srgbClr val="C00000"/>
                </a:solidFill>
                <a:latin typeface="Arial"/>
                <a:cs typeface="Arial"/>
              </a:rPr>
              <a:t>After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151379"/>
            <a:ext cx="7761667" cy="9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5"/>
              <a:t>ARP</a:t>
            </a:r>
            <a:r>
              <a:rPr spc="-480"/>
              <a:t> </a:t>
            </a:r>
            <a:r>
              <a:rPr spc="-295"/>
              <a:t>Poisoning</a:t>
            </a:r>
            <a:r>
              <a:rPr spc="-484"/>
              <a:t> </a:t>
            </a:r>
            <a:r>
              <a:rPr spc="-210"/>
              <a:t>Attack</a:t>
            </a:r>
            <a:r>
              <a:rPr spc="-490"/>
              <a:t> </a:t>
            </a:r>
            <a:r>
              <a:rPr spc="-285"/>
              <a:t>code</a:t>
            </a:r>
            <a:r>
              <a:rPr spc="-484"/>
              <a:t> </a:t>
            </a:r>
            <a:r>
              <a:rPr spc="-195"/>
              <a:t>example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20">
                <a:solidFill>
                  <a:srgbClr val="595959"/>
                </a:solidFill>
                <a:latin typeface="Century"/>
                <a:cs typeface="Century"/>
              </a:rPr>
              <a:t>Spoofing </a:t>
            </a:r>
            <a:r>
              <a:rPr sz="2200" b="0" spc="-60">
                <a:solidFill>
                  <a:srgbClr val="595959"/>
                </a:solidFill>
                <a:latin typeface="Century"/>
                <a:cs typeface="Century"/>
              </a:rPr>
              <a:t>ARP </a:t>
            </a:r>
            <a:r>
              <a:rPr sz="2200" b="0" spc="-70">
                <a:solidFill>
                  <a:srgbClr val="595959"/>
                </a:solidFill>
                <a:latin typeface="Century"/>
                <a:cs typeface="Century"/>
              </a:rPr>
              <a:t>Gratuitous </a:t>
            </a:r>
            <a:r>
              <a:rPr sz="2200" b="0" spc="-35">
                <a:solidFill>
                  <a:srgbClr val="595959"/>
                </a:solidFill>
                <a:latin typeface="Century"/>
                <a:cs typeface="Century"/>
              </a:rPr>
              <a:t>and</a:t>
            </a:r>
            <a:r>
              <a:rPr sz="2200" b="0" spc="-42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35">
                <a:solidFill>
                  <a:srgbClr val="595959"/>
                </a:solidFill>
                <a:latin typeface="Century"/>
                <a:cs typeface="Century"/>
              </a:rPr>
              <a:t>Reply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3831" y="1365327"/>
            <a:ext cx="3989767" cy="4127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75679" y="1365326"/>
            <a:ext cx="3301875" cy="41273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85912" y="5492671"/>
            <a:ext cx="7249159" cy="6695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1022" y="3696716"/>
            <a:ext cx="1609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ARP</a:t>
            </a:r>
            <a:r>
              <a:rPr sz="1800" spc="-10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Gratuitous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88376" y="3513835"/>
            <a:ext cx="1139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ARP</a:t>
            </a:r>
            <a:r>
              <a:rPr sz="1800" spc="-9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Reply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668020"/>
            <a:ext cx="11111865" cy="506095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105">
                <a:solidFill>
                  <a:srgbClr val="595959"/>
                </a:solidFill>
                <a:latin typeface="Century"/>
                <a:cs typeface="Century"/>
              </a:rPr>
              <a:t>A </a:t>
            </a:r>
            <a:r>
              <a:rPr sz="2200" spc="10">
                <a:solidFill>
                  <a:srgbClr val="595959"/>
                </a:solidFill>
                <a:latin typeface="Century"/>
                <a:cs typeface="Century"/>
              </a:rPr>
              <a:t>follow-up</a:t>
            </a:r>
            <a:r>
              <a:rPr sz="2200" spc="-38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30">
                <a:solidFill>
                  <a:srgbClr val="595959"/>
                </a:solidFill>
                <a:latin typeface="Century"/>
                <a:cs typeface="Century"/>
              </a:rPr>
              <a:t>question</a:t>
            </a:r>
            <a:endParaRPr sz="2200">
              <a:latin typeface="Century"/>
              <a:cs typeface="Century"/>
            </a:endParaRPr>
          </a:p>
          <a:p>
            <a:pPr marL="12700" marR="186690">
              <a:lnSpc>
                <a:spcPct val="102699"/>
              </a:lnSpc>
              <a:spcBef>
                <a:spcPts val="1440"/>
              </a:spcBef>
            </a:pP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For the </a:t>
            </a: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ARP </a:t>
            </a: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request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,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it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doesn't matter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whether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the entry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is in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there or not, the target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will  automatically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accept the spoofed request.</a:t>
            </a:r>
            <a:endParaRPr sz="2200">
              <a:latin typeface="Arial"/>
              <a:cs typeface="Arial"/>
            </a:endParaRPr>
          </a:p>
          <a:p>
            <a:pPr marL="12700" marR="264795">
              <a:lnSpc>
                <a:spcPct val="101800"/>
              </a:lnSpc>
              <a:spcBef>
                <a:spcPts val="1420"/>
              </a:spcBef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But,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for the </a:t>
            </a: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ARP reply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and the </a:t>
            </a: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ARP </a:t>
            </a: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gratuitous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messages,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either this is going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to be the  response to a request, or there's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already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an entry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in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the cache.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200" b="1" i="1">
                <a:solidFill>
                  <a:srgbClr val="FF0000"/>
                </a:solidFill>
                <a:latin typeface="Arial"/>
                <a:cs typeface="Arial"/>
              </a:rPr>
              <a:t>What if it doesn't have? </a:t>
            </a:r>
            <a:r>
              <a:rPr sz="2000" i="1">
                <a:solidFill>
                  <a:srgbClr val="FF0000"/>
                </a:solidFill>
                <a:latin typeface="Arial"/>
                <a:cs typeface="Arial"/>
              </a:rPr>
              <a:t>(if you're not allowed </a:t>
            </a:r>
            <a:r>
              <a:rPr sz="2000" i="1" spc="-5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2000" i="1">
                <a:solidFill>
                  <a:srgbClr val="FF0000"/>
                </a:solidFill>
                <a:latin typeface="Arial"/>
                <a:cs typeface="Arial"/>
              </a:rPr>
              <a:t>send </a:t>
            </a:r>
            <a:r>
              <a:rPr sz="2000" i="1" spc="-5">
                <a:solidFill>
                  <a:srgbClr val="FF0000"/>
                </a:solidFill>
                <a:latin typeface="Arial"/>
                <a:cs typeface="Arial"/>
              </a:rPr>
              <a:t>the request, </a:t>
            </a:r>
            <a:r>
              <a:rPr sz="2000" i="1">
                <a:solidFill>
                  <a:srgbClr val="FF0000"/>
                </a:solidFill>
                <a:latin typeface="Arial"/>
                <a:cs typeface="Arial"/>
              </a:rPr>
              <a:t>you can only send </a:t>
            </a:r>
            <a:r>
              <a:rPr sz="2000" i="1" spc="-5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000" i="1" spc="-1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>
                <a:solidFill>
                  <a:srgbClr val="FF0000"/>
                </a:solidFill>
                <a:latin typeface="Arial"/>
                <a:cs typeface="Arial"/>
              </a:rPr>
              <a:t>reply)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b="1" u="sng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Arial"/>
                <a:cs typeface="Arial"/>
              </a:rPr>
              <a:t>Idea</a:t>
            </a:r>
            <a:r>
              <a:rPr sz="2200" b="1">
                <a:solidFill>
                  <a:srgbClr val="00B050"/>
                </a:solidFill>
                <a:latin typeface="Arial"/>
                <a:cs typeface="Arial"/>
              </a:rPr>
              <a:t>: </a:t>
            </a:r>
            <a:r>
              <a:rPr sz="2200" b="1">
                <a:solidFill>
                  <a:srgbClr val="0070C0"/>
                </a:solidFill>
                <a:latin typeface="Arial"/>
                <a:cs typeface="Arial"/>
              </a:rPr>
              <a:t>Get the target to put </a:t>
            </a:r>
            <a:r>
              <a:rPr sz="2200" b="1">
                <a:solidFill>
                  <a:srgbClr val="00B050"/>
                </a:solidFill>
                <a:latin typeface="Arial"/>
                <a:cs typeface="Arial"/>
              </a:rPr>
              <a:t>a </a:t>
            </a:r>
            <a:r>
              <a:rPr sz="2200" b="1" spc="-30">
                <a:solidFill>
                  <a:srgbClr val="00B050"/>
                </a:solidFill>
                <a:latin typeface="Arial"/>
                <a:cs typeface="Arial"/>
              </a:rPr>
              <a:t>Valid </a:t>
            </a:r>
            <a:r>
              <a:rPr sz="2200" b="1" spc="-5">
                <a:solidFill>
                  <a:srgbClr val="00B050"/>
                </a:solidFill>
                <a:latin typeface="Arial"/>
                <a:cs typeface="Arial"/>
              </a:rPr>
              <a:t>entry </a:t>
            </a:r>
            <a:r>
              <a:rPr sz="2200" b="1">
                <a:solidFill>
                  <a:srgbClr val="0070C0"/>
                </a:solidFill>
                <a:latin typeface="Arial"/>
                <a:cs typeface="Arial"/>
              </a:rPr>
              <a:t>in its</a:t>
            </a:r>
            <a:r>
              <a:rPr sz="2200" b="1" spc="7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b="1">
                <a:solidFill>
                  <a:srgbClr val="0070C0"/>
                </a:solidFill>
                <a:latin typeface="Arial"/>
                <a:cs typeface="Arial"/>
              </a:rPr>
              <a:t>cache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>
                <a:solidFill>
                  <a:srgbClr val="0070C0"/>
                </a:solidFill>
                <a:latin typeface="Wingdings"/>
                <a:cs typeface="Wingdings"/>
              </a:rPr>
              <a:t></a:t>
            </a:r>
            <a:r>
              <a:rPr sz="220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200" spc="-15">
                <a:solidFill>
                  <a:srgbClr val="0070C0"/>
                </a:solidFill>
                <a:latin typeface="Arial"/>
                <a:cs typeface="Arial"/>
              </a:rPr>
              <a:t>Trigger </a:t>
            </a:r>
            <a:r>
              <a:rPr sz="2200">
                <a:solidFill>
                  <a:srgbClr val="0070C0"/>
                </a:solidFill>
                <a:latin typeface="Arial"/>
                <a:cs typeface="Arial"/>
              </a:rPr>
              <a:t>the target to </a:t>
            </a:r>
            <a:r>
              <a:rPr sz="2200" spc="-5">
                <a:solidFill>
                  <a:srgbClr val="0070C0"/>
                </a:solidFill>
                <a:latin typeface="Arial"/>
                <a:cs typeface="Arial"/>
              </a:rPr>
              <a:t>talk </a:t>
            </a:r>
            <a:r>
              <a:rPr sz="2200">
                <a:solidFill>
                  <a:srgbClr val="0070C0"/>
                </a:solidFill>
                <a:latin typeface="Arial"/>
                <a:cs typeface="Arial"/>
              </a:rPr>
              <a:t>to the </a:t>
            </a:r>
            <a:r>
              <a:rPr sz="2200" spc="-5">
                <a:solidFill>
                  <a:srgbClr val="0070C0"/>
                </a:solidFill>
                <a:latin typeface="Arial"/>
                <a:cs typeface="Arial"/>
              </a:rPr>
              <a:t>victim: </a:t>
            </a:r>
            <a:r>
              <a:rPr sz="2200" b="1">
                <a:solidFill>
                  <a:srgbClr val="0070C0"/>
                </a:solidFill>
                <a:latin typeface="Arial"/>
                <a:cs typeface="Arial"/>
              </a:rPr>
              <a:t>Send a spoofed echo request to the</a:t>
            </a:r>
            <a:r>
              <a:rPr sz="2200" b="1" spc="8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b="1" spc="-5">
                <a:solidFill>
                  <a:srgbClr val="0070C0"/>
                </a:solidFill>
                <a:latin typeface="Arial"/>
                <a:cs typeface="Arial"/>
              </a:rPr>
              <a:t>target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580"/>
              </a:lnSpc>
              <a:spcBef>
                <a:spcPts val="50"/>
              </a:spcBef>
            </a:pPr>
            <a:r>
              <a:rPr sz="2200" spc="-5">
                <a:solidFill>
                  <a:srgbClr val="0070C0"/>
                </a:solidFill>
                <a:latin typeface="Arial"/>
                <a:cs typeface="Arial"/>
              </a:rPr>
              <a:t>(pretending </a:t>
            </a:r>
            <a:r>
              <a:rPr sz="2200">
                <a:solidFill>
                  <a:srgbClr val="0070C0"/>
                </a:solidFill>
                <a:latin typeface="Arial"/>
                <a:cs typeface="Arial"/>
              </a:rPr>
              <a:t>to be the </a:t>
            </a:r>
            <a:r>
              <a:rPr sz="2200" spc="-5">
                <a:solidFill>
                  <a:srgbClr val="0070C0"/>
                </a:solidFill>
                <a:latin typeface="Arial"/>
                <a:cs typeface="Arial"/>
              </a:rPr>
              <a:t>victim)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700"/>
              </a:lnSpc>
            </a:pPr>
            <a:r>
              <a:rPr sz="2300" i="1" spc="-100">
                <a:solidFill>
                  <a:srgbClr val="0070C0"/>
                </a:solidFill>
                <a:latin typeface="Wingdings"/>
                <a:cs typeface="Wingdings"/>
              </a:rPr>
              <a:t></a:t>
            </a:r>
            <a:r>
              <a:rPr sz="2300" i="1" spc="-10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200" i="1">
                <a:solidFill>
                  <a:srgbClr val="0070C0"/>
                </a:solidFill>
                <a:latin typeface="Arial"/>
                <a:cs typeface="Arial"/>
              </a:rPr>
              <a:t>the target </a:t>
            </a:r>
            <a:r>
              <a:rPr sz="2200" i="1" spc="-5">
                <a:solidFill>
                  <a:srgbClr val="0070C0"/>
                </a:solidFill>
                <a:latin typeface="Arial"/>
                <a:cs typeface="Arial"/>
              </a:rPr>
              <a:t>is going </a:t>
            </a:r>
            <a:r>
              <a:rPr sz="2200" i="1">
                <a:solidFill>
                  <a:srgbClr val="0070C0"/>
                </a:solidFill>
                <a:latin typeface="Arial"/>
                <a:cs typeface="Arial"/>
              </a:rPr>
              <a:t>to </a:t>
            </a:r>
            <a:r>
              <a:rPr sz="2200" i="1" spc="-5">
                <a:solidFill>
                  <a:srgbClr val="0070C0"/>
                </a:solidFill>
                <a:latin typeface="Arial"/>
                <a:cs typeface="Arial"/>
              </a:rPr>
              <a:t>reply </a:t>
            </a:r>
            <a:r>
              <a:rPr sz="2200" i="1">
                <a:solidFill>
                  <a:srgbClr val="0070C0"/>
                </a:solidFill>
                <a:latin typeface="Arial"/>
                <a:cs typeface="Arial"/>
              </a:rPr>
              <a:t>to the </a:t>
            </a:r>
            <a:r>
              <a:rPr sz="2200" i="1" spc="-5">
                <a:solidFill>
                  <a:srgbClr val="0070C0"/>
                </a:solidFill>
                <a:latin typeface="Arial"/>
                <a:cs typeface="Arial"/>
              </a:rPr>
              <a:t>victim </a:t>
            </a:r>
            <a:r>
              <a:rPr sz="2200" i="1">
                <a:solidFill>
                  <a:srgbClr val="0070C0"/>
                </a:solidFill>
                <a:latin typeface="Arial"/>
                <a:cs typeface="Arial"/>
              </a:rPr>
              <a:t>= </a:t>
            </a:r>
            <a:r>
              <a:rPr sz="2200" i="1" spc="-5">
                <a:solidFill>
                  <a:srgbClr val="FF0000"/>
                </a:solidFill>
                <a:latin typeface="Arial"/>
                <a:cs typeface="Arial"/>
              </a:rPr>
              <a:t>it </a:t>
            </a:r>
            <a:r>
              <a:rPr sz="2200" i="1">
                <a:solidFill>
                  <a:srgbClr val="FF0000"/>
                </a:solidFill>
                <a:latin typeface="Arial"/>
                <a:cs typeface="Arial"/>
              </a:rPr>
              <a:t>need to know the </a:t>
            </a:r>
            <a:r>
              <a:rPr sz="2200" i="1" spc="-10">
                <a:solidFill>
                  <a:srgbClr val="FF0000"/>
                </a:solidFill>
                <a:latin typeface="Arial"/>
                <a:cs typeface="Arial"/>
              </a:rPr>
              <a:t>victim’s </a:t>
            </a:r>
            <a:r>
              <a:rPr sz="2200" i="1" spc="-5">
                <a:solidFill>
                  <a:srgbClr val="FF0000"/>
                </a:solidFill>
                <a:latin typeface="Arial"/>
                <a:cs typeface="Arial"/>
              </a:rPr>
              <a:t>MAC</a:t>
            </a:r>
            <a:r>
              <a:rPr sz="2200" i="1" spc="1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i="1">
                <a:solidFill>
                  <a:srgbClr val="FF0000"/>
                </a:solidFill>
                <a:latin typeface="Arial"/>
                <a:cs typeface="Arial"/>
              </a:rPr>
              <a:t>address!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800" y="152400"/>
            <a:ext cx="296106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0"/>
              <a:t>Observation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3823" y="4905755"/>
            <a:ext cx="2782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75">
                <a:solidFill>
                  <a:srgbClr val="0070C0"/>
                </a:solidFill>
                <a:latin typeface="Arial"/>
                <a:cs typeface="Arial"/>
              </a:rPr>
              <a:t>NT101 </a:t>
            </a:r>
            <a:r>
              <a:rPr sz="2000" b="1" spc="-310">
                <a:solidFill>
                  <a:srgbClr val="0070C0"/>
                </a:solidFill>
                <a:latin typeface="Arial"/>
                <a:cs typeface="Arial"/>
              </a:rPr>
              <a:t>– </a:t>
            </a:r>
            <a:r>
              <a:rPr sz="2000" b="1" spc="-50">
                <a:solidFill>
                  <a:srgbClr val="0070C0"/>
                </a:solidFill>
                <a:latin typeface="Arial"/>
                <a:cs typeface="Arial"/>
              </a:rPr>
              <a:t>Network</a:t>
            </a:r>
            <a:r>
              <a:rPr sz="2000" b="1" spc="-35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000" b="1" spc="-110">
                <a:solidFill>
                  <a:srgbClr val="0070C0"/>
                </a:solidFill>
                <a:latin typeface="Arial"/>
                <a:cs typeface="Arial"/>
              </a:rPr>
              <a:t>Security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2543" y="3209035"/>
            <a:ext cx="39255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254">
                <a:solidFill>
                  <a:srgbClr val="404040"/>
                </a:solidFill>
                <a:latin typeface="Arial"/>
                <a:cs typeface="Arial"/>
              </a:rPr>
              <a:t>MITM</a:t>
            </a:r>
            <a:r>
              <a:rPr sz="5400" b="1" spc="-74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5400" b="1" spc="-350">
                <a:solidFill>
                  <a:srgbClr val="404040"/>
                </a:solidFill>
                <a:latin typeface="Arial"/>
                <a:cs typeface="Arial"/>
              </a:rPr>
              <a:t>Attacks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2543" y="3985260"/>
            <a:ext cx="42678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40">
                <a:solidFill>
                  <a:srgbClr val="C00000"/>
                </a:solidFill>
                <a:latin typeface="Tahoma"/>
                <a:cs typeface="Tahoma"/>
              </a:rPr>
              <a:t>using</a:t>
            </a:r>
            <a:r>
              <a:rPr sz="3200" spc="-62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3200" spc="-90">
                <a:solidFill>
                  <a:srgbClr val="C00000"/>
                </a:solidFill>
                <a:latin typeface="Tahoma"/>
                <a:cs typeface="Tahoma"/>
              </a:rPr>
              <a:t>ARP</a:t>
            </a:r>
            <a:r>
              <a:rPr sz="3200" spc="-60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3200" spc="-180">
                <a:solidFill>
                  <a:srgbClr val="C00000"/>
                </a:solidFill>
                <a:latin typeface="Tahoma"/>
                <a:cs typeface="Tahoma"/>
              </a:rPr>
              <a:t>Cache</a:t>
            </a:r>
            <a:r>
              <a:rPr sz="3200" spc="-61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3200" spc="-135">
                <a:solidFill>
                  <a:srgbClr val="C00000"/>
                </a:solidFill>
                <a:latin typeface="Tahoma"/>
                <a:cs typeface="Tahoma"/>
              </a:rPr>
              <a:t>Poisoning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67445" y="7244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43690" y="1720627"/>
            <a:ext cx="5748309" cy="3826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7365" y="2286508"/>
            <a:ext cx="1635760" cy="864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00" b="1" i="1">
                <a:solidFill>
                  <a:srgbClr val="7030A0"/>
                </a:solidFill>
                <a:latin typeface="Arial"/>
                <a:cs typeface="Arial"/>
              </a:rPr>
              <a:t>a</a:t>
            </a:r>
            <a:endParaRPr sz="22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565"/>
              </a:spcBef>
            </a:pPr>
            <a:r>
              <a:rPr sz="2000" i="1">
                <a:solidFill>
                  <a:srgbClr val="7030A0"/>
                </a:solidFill>
                <a:latin typeface="Arial"/>
                <a:cs typeface="Arial"/>
              </a:rPr>
              <a:t>A </a:t>
            </a:r>
            <a:r>
              <a:rPr sz="2000">
                <a:solidFill>
                  <a:srgbClr val="7030A0"/>
                </a:solidFill>
                <a:latin typeface="Times New Roman"/>
                <a:cs typeface="Times New Roman"/>
              </a:rPr>
              <a:t>← </a:t>
            </a:r>
            <a:r>
              <a:rPr sz="2000" i="1">
                <a:solidFill>
                  <a:srgbClr val="7030A0"/>
                </a:solidFill>
                <a:latin typeface="Arial"/>
                <a:cs typeface="Arial"/>
              </a:rPr>
              <a:t>g</a:t>
            </a:r>
            <a:r>
              <a:rPr sz="1950" i="1" baseline="25641">
                <a:solidFill>
                  <a:srgbClr val="7030A0"/>
                </a:solidFill>
                <a:latin typeface="Arial"/>
                <a:cs typeface="Arial"/>
              </a:rPr>
              <a:t>a </a:t>
            </a:r>
            <a:r>
              <a:rPr sz="2000" spc="-5">
                <a:solidFill>
                  <a:srgbClr val="7030A0"/>
                </a:solidFill>
                <a:latin typeface="Arial"/>
                <a:cs typeface="Arial"/>
              </a:rPr>
              <a:t>mod</a:t>
            </a:r>
            <a:r>
              <a:rPr sz="2000" spc="-315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000" i="1">
                <a:solidFill>
                  <a:srgbClr val="7030A0"/>
                </a:solidFill>
                <a:latin typeface="Arial"/>
                <a:cs typeface="Arial"/>
              </a:rPr>
              <a:t>p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8808" y="184408"/>
            <a:ext cx="7768759" cy="9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/>
              <a:t>Remind: </a:t>
            </a:r>
            <a:r>
              <a:rPr spc="-170"/>
              <a:t>Man-in-the-middle</a:t>
            </a:r>
            <a:r>
              <a:rPr spc="-730"/>
              <a:t> </a:t>
            </a:r>
            <a:r>
              <a:rPr spc="-185"/>
              <a:t>attack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-30">
                <a:solidFill>
                  <a:srgbClr val="595959"/>
                </a:solidFill>
                <a:latin typeface="Century"/>
                <a:cs typeface="Century"/>
              </a:rPr>
              <a:t>Diffie-Hellman </a:t>
            </a:r>
            <a:r>
              <a:rPr sz="2200" b="1" spc="-5">
                <a:solidFill>
                  <a:srgbClr val="595959"/>
                </a:solidFill>
                <a:latin typeface="Century"/>
                <a:cs typeface="Century"/>
              </a:rPr>
              <a:t>key</a:t>
            </a:r>
            <a:r>
              <a:rPr sz="2200" b="1" spc="-25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1" spc="-25">
                <a:solidFill>
                  <a:srgbClr val="595959"/>
                </a:solidFill>
                <a:latin typeface="Century"/>
                <a:cs typeface="Century"/>
              </a:rPr>
              <a:t>exchange</a:t>
            </a:r>
            <a:endParaRPr sz="2200" b="1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2978"/>
            <a:ext cx="1438563" cy="253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783" y="4460748"/>
            <a:ext cx="5924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>
                <a:latin typeface="Arial"/>
                <a:cs typeface="Arial"/>
              </a:rPr>
              <a:t>A</a:t>
            </a:r>
            <a:r>
              <a:rPr sz="2000" spc="5">
                <a:latin typeface="Arial"/>
                <a:cs typeface="Arial"/>
              </a:rPr>
              <a:t>li</a:t>
            </a:r>
            <a:r>
              <a:rPr sz="2000">
                <a:latin typeface="Arial"/>
                <a:cs typeface="Arial"/>
              </a:rPr>
              <a:t>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13670" y="4399788"/>
            <a:ext cx="49275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>
                <a:latin typeface="Arial"/>
                <a:cs typeface="Arial"/>
              </a:rPr>
              <a:t>B</a:t>
            </a:r>
            <a:r>
              <a:rPr sz="2000">
                <a:latin typeface="Arial"/>
                <a:cs typeface="Arial"/>
              </a:rPr>
              <a:t>ob</a:t>
            </a:r>
          </a:p>
        </p:txBody>
      </p:sp>
      <p:sp>
        <p:nvSpPr>
          <p:cNvPr id="7" name="object 7"/>
          <p:cNvSpPr/>
          <p:nvPr/>
        </p:nvSpPr>
        <p:spPr>
          <a:xfrm>
            <a:off x="10911292" y="2036818"/>
            <a:ext cx="1280707" cy="2348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05586" y="2338323"/>
            <a:ext cx="169291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750" algn="r">
              <a:lnSpc>
                <a:spcPct val="100000"/>
              </a:lnSpc>
              <a:spcBef>
                <a:spcPts val="100"/>
              </a:spcBef>
            </a:pPr>
            <a:r>
              <a:rPr sz="2200" b="1" i="1">
                <a:solidFill>
                  <a:srgbClr val="D85C00"/>
                </a:solidFill>
                <a:latin typeface="Arial"/>
                <a:cs typeface="Arial"/>
              </a:rPr>
              <a:t>b</a:t>
            </a:r>
            <a:endParaRPr sz="2200">
              <a:latin typeface="Arial"/>
              <a:cs typeface="Arial"/>
            </a:endParaRPr>
          </a:p>
          <a:p>
            <a:pPr marR="30480" algn="r">
              <a:lnSpc>
                <a:spcPct val="100000"/>
              </a:lnSpc>
              <a:spcBef>
                <a:spcPts val="1560"/>
              </a:spcBef>
            </a:pPr>
            <a:r>
              <a:rPr sz="2000" i="1">
                <a:solidFill>
                  <a:srgbClr val="D85C00"/>
                </a:solidFill>
                <a:latin typeface="Arial"/>
                <a:cs typeface="Arial"/>
              </a:rPr>
              <a:t>g</a:t>
            </a:r>
            <a:r>
              <a:rPr sz="1950" i="1" baseline="25641">
                <a:solidFill>
                  <a:srgbClr val="D85C00"/>
                </a:solidFill>
                <a:latin typeface="Arial"/>
                <a:cs typeface="Arial"/>
              </a:rPr>
              <a:t>b </a:t>
            </a:r>
            <a:r>
              <a:rPr sz="2000" spc="-5">
                <a:solidFill>
                  <a:srgbClr val="D85C00"/>
                </a:solidFill>
                <a:latin typeface="Arial"/>
                <a:cs typeface="Arial"/>
              </a:rPr>
              <a:t>mod </a:t>
            </a:r>
            <a:r>
              <a:rPr sz="2000" i="1">
                <a:solidFill>
                  <a:srgbClr val="D85C00"/>
                </a:solidFill>
                <a:latin typeface="Arial"/>
                <a:cs typeface="Arial"/>
              </a:rPr>
              <a:t>p </a:t>
            </a:r>
            <a:r>
              <a:rPr sz="2200">
                <a:solidFill>
                  <a:srgbClr val="D85C00"/>
                </a:solidFill>
                <a:latin typeface="Wingdings"/>
                <a:cs typeface="Wingdings"/>
              </a:rPr>
              <a:t></a:t>
            </a:r>
            <a:r>
              <a:rPr sz="2200" spc="-210">
                <a:solidFill>
                  <a:srgbClr val="D85C00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D85C00"/>
                </a:solidFill>
                <a:latin typeface="Arial"/>
                <a:cs typeface="Arial"/>
              </a:rPr>
              <a:t>B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780000">
            <a:off x="4320562" y="2999277"/>
            <a:ext cx="27616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i="1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21240000">
            <a:off x="7840203" y="3026743"/>
            <a:ext cx="27509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i="1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1543" y="3096089"/>
            <a:ext cx="1640839" cy="394970"/>
          </a:xfrm>
          <a:custGeom>
            <a:avLst/>
            <a:gdLst/>
            <a:ahLst/>
            <a:cxnLst/>
            <a:rect l="l" t="t" r="r" b="b"/>
            <a:pathLst>
              <a:path w="1640839" h="394970">
                <a:moveTo>
                  <a:pt x="1563803" y="366582"/>
                </a:moveTo>
                <a:lnTo>
                  <a:pt x="1557596" y="394474"/>
                </a:lnTo>
                <a:lnTo>
                  <a:pt x="1640251" y="373835"/>
                </a:lnTo>
                <a:lnTo>
                  <a:pt x="1634721" y="369340"/>
                </a:lnTo>
                <a:lnTo>
                  <a:pt x="1576197" y="369340"/>
                </a:lnTo>
                <a:lnTo>
                  <a:pt x="1563803" y="366582"/>
                </a:lnTo>
                <a:close/>
              </a:path>
              <a:path w="1640839" h="394970">
                <a:moveTo>
                  <a:pt x="1567940" y="347986"/>
                </a:moveTo>
                <a:lnTo>
                  <a:pt x="1563803" y="366582"/>
                </a:lnTo>
                <a:lnTo>
                  <a:pt x="1576197" y="369340"/>
                </a:lnTo>
                <a:lnTo>
                  <a:pt x="1580334" y="350744"/>
                </a:lnTo>
                <a:lnTo>
                  <a:pt x="1567940" y="347986"/>
                </a:lnTo>
                <a:close/>
              </a:path>
              <a:path w="1640839" h="394970">
                <a:moveTo>
                  <a:pt x="1574147" y="320094"/>
                </a:moveTo>
                <a:lnTo>
                  <a:pt x="1567940" y="347986"/>
                </a:lnTo>
                <a:lnTo>
                  <a:pt x="1580334" y="350744"/>
                </a:lnTo>
                <a:lnTo>
                  <a:pt x="1576197" y="369340"/>
                </a:lnTo>
                <a:lnTo>
                  <a:pt x="1634721" y="369340"/>
                </a:lnTo>
                <a:lnTo>
                  <a:pt x="1574147" y="320094"/>
                </a:lnTo>
                <a:close/>
              </a:path>
              <a:path w="1640839" h="394970">
                <a:moveTo>
                  <a:pt x="4137" y="0"/>
                </a:moveTo>
                <a:lnTo>
                  <a:pt x="0" y="18594"/>
                </a:lnTo>
                <a:lnTo>
                  <a:pt x="1563803" y="366582"/>
                </a:lnTo>
                <a:lnTo>
                  <a:pt x="1567940" y="347986"/>
                </a:lnTo>
                <a:lnTo>
                  <a:pt x="4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58345" y="3107857"/>
            <a:ext cx="2458720" cy="387350"/>
          </a:xfrm>
          <a:custGeom>
            <a:avLst/>
            <a:gdLst/>
            <a:ahLst/>
            <a:cxnLst/>
            <a:rect l="l" t="t" r="r" b="b"/>
            <a:pathLst>
              <a:path w="2458720" h="387350">
                <a:moveTo>
                  <a:pt x="70054" y="311532"/>
                </a:moveTo>
                <a:lnTo>
                  <a:pt x="0" y="360013"/>
                </a:lnTo>
                <a:lnTo>
                  <a:pt x="80817" y="386967"/>
                </a:lnTo>
                <a:lnTo>
                  <a:pt x="77037" y="360472"/>
                </a:lnTo>
                <a:lnTo>
                  <a:pt x="64208" y="360472"/>
                </a:lnTo>
                <a:lnTo>
                  <a:pt x="61517" y="341613"/>
                </a:lnTo>
                <a:lnTo>
                  <a:pt x="74090" y="339819"/>
                </a:lnTo>
                <a:lnTo>
                  <a:pt x="70054" y="311532"/>
                </a:lnTo>
                <a:close/>
              </a:path>
              <a:path w="2458720" h="387350">
                <a:moveTo>
                  <a:pt x="74090" y="339819"/>
                </a:moveTo>
                <a:lnTo>
                  <a:pt x="61517" y="341613"/>
                </a:lnTo>
                <a:lnTo>
                  <a:pt x="64208" y="360472"/>
                </a:lnTo>
                <a:lnTo>
                  <a:pt x="76781" y="358679"/>
                </a:lnTo>
                <a:lnTo>
                  <a:pt x="74090" y="339819"/>
                </a:lnTo>
                <a:close/>
              </a:path>
              <a:path w="2458720" h="387350">
                <a:moveTo>
                  <a:pt x="76781" y="358679"/>
                </a:moveTo>
                <a:lnTo>
                  <a:pt x="64208" y="360472"/>
                </a:lnTo>
                <a:lnTo>
                  <a:pt x="77037" y="360472"/>
                </a:lnTo>
                <a:lnTo>
                  <a:pt x="76781" y="358679"/>
                </a:lnTo>
                <a:close/>
              </a:path>
              <a:path w="2458720" h="387350">
                <a:moveTo>
                  <a:pt x="2455705" y="0"/>
                </a:moveTo>
                <a:lnTo>
                  <a:pt x="74090" y="339819"/>
                </a:lnTo>
                <a:lnTo>
                  <a:pt x="76781" y="358679"/>
                </a:lnTo>
                <a:lnTo>
                  <a:pt x="2458394" y="18858"/>
                </a:lnTo>
                <a:lnTo>
                  <a:pt x="2455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84809" y="4104132"/>
            <a:ext cx="31692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>
                <a:solidFill>
                  <a:srgbClr val="12121E"/>
                </a:solidFill>
                <a:latin typeface="Arial"/>
                <a:cs typeface="Arial"/>
              </a:rPr>
              <a:t>K</a:t>
            </a:r>
            <a:r>
              <a:rPr sz="1950" i="1" baseline="-17094">
                <a:solidFill>
                  <a:srgbClr val="12121E"/>
                </a:solidFill>
                <a:latin typeface="Arial"/>
                <a:cs typeface="Arial"/>
              </a:rPr>
              <a:t>A </a:t>
            </a:r>
            <a:r>
              <a:rPr sz="2000" spc="-5">
                <a:solidFill>
                  <a:srgbClr val="12121E"/>
                </a:solidFill>
                <a:latin typeface="Times New Roman"/>
                <a:cs typeface="Times New Roman"/>
              </a:rPr>
              <a:t>←</a:t>
            </a:r>
            <a:r>
              <a:rPr sz="2000" b="1" i="1" spc="-5">
                <a:solidFill>
                  <a:srgbClr val="0C779D"/>
                </a:solidFill>
                <a:latin typeface="Arial"/>
                <a:cs typeface="Arial"/>
              </a:rPr>
              <a:t>M</a:t>
            </a:r>
            <a:r>
              <a:rPr sz="1950" i="1" spc="-7" baseline="25641">
                <a:solidFill>
                  <a:srgbClr val="7030A0"/>
                </a:solidFill>
                <a:latin typeface="Arial"/>
                <a:cs typeface="Arial"/>
              </a:rPr>
              <a:t>a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mod </a:t>
            </a:r>
            <a:r>
              <a:rPr sz="2000" i="1">
                <a:solidFill>
                  <a:srgbClr val="12121E"/>
                </a:solidFill>
                <a:latin typeface="Arial"/>
                <a:cs typeface="Arial"/>
              </a:rPr>
              <a:t>p = </a:t>
            </a:r>
            <a:r>
              <a:rPr sz="2000" spc="5">
                <a:solidFill>
                  <a:srgbClr val="12121E"/>
                </a:solidFill>
                <a:latin typeface="Arial"/>
                <a:cs typeface="Arial"/>
              </a:rPr>
              <a:t>g</a:t>
            </a:r>
            <a:r>
              <a:rPr sz="1950" spc="7" baseline="25641">
                <a:solidFill>
                  <a:srgbClr val="12121E"/>
                </a:solidFill>
                <a:latin typeface="Arial"/>
                <a:cs typeface="Arial"/>
              </a:rPr>
              <a:t>ma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mod</a:t>
            </a:r>
            <a:r>
              <a:rPr sz="2000" spc="-9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i="1">
                <a:solidFill>
                  <a:srgbClr val="12121E"/>
                </a:solidFill>
                <a:latin typeface="Arial"/>
                <a:cs typeface="Arial"/>
              </a:rPr>
              <a:t>p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42058" y="4321048"/>
            <a:ext cx="13589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>
                <a:solidFill>
                  <a:srgbClr val="12121E"/>
                </a:solidFill>
                <a:latin typeface="Arial"/>
                <a:cs typeface="Arial"/>
              </a:rPr>
              <a:t>B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46796" y="4183379"/>
            <a:ext cx="3190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89890" algn="l"/>
              </a:tabLst>
            </a:pPr>
            <a:r>
              <a:rPr sz="2000" i="1">
                <a:solidFill>
                  <a:srgbClr val="12121E"/>
                </a:solidFill>
                <a:latin typeface="Arial"/>
                <a:cs typeface="Arial"/>
              </a:rPr>
              <a:t>K	</a:t>
            </a:r>
            <a:r>
              <a:rPr sz="2000" spc="-5">
                <a:solidFill>
                  <a:srgbClr val="12121E"/>
                </a:solidFill>
                <a:latin typeface="Times New Roman"/>
                <a:cs typeface="Times New Roman"/>
              </a:rPr>
              <a:t>←</a:t>
            </a:r>
            <a:r>
              <a:rPr sz="2000" b="1" i="1" spc="-5">
                <a:solidFill>
                  <a:srgbClr val="0C779D"/>
                </a:solidFill>
                <a:latin typeface="Arial"/>
                <a:cs typeface="Arial"/>
              </a:rPr>
              <a:t>M</a:t>
            </a:r>
            <a:r>
              <a:rPr sz="1950" i="1" spc="-7" baseline="25641">
                <a:solidFill>
                  <a:srgbClr val="FF0000"/>
                </a:solidFill>
                <a:latin typeface="Arial"/>
                <a:cs typeface="Arial"/>
              </a:rPr>
              <a:t>b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mod </a:t>
            </a:r>
            <a:r>
              <a:rPr sz="2000" i="1">
                <a:solidFill>
                  <a:srgbClr val="12121E"/>
                </a:solidFill>
                <a:latin typeface="Arial"/>
                <a:cs typeface="Arial"/>
              </a:rPr>
              <a:t>p = </a:t>
            </a:r>
            <a:r>
              <a:rPr sz="2000" spc="5">
                <a:solidFill>
                  <a:srgbClr val="12121E"/>
                </a:solidFill>
                <a:latin typeface="Arial"/>
                <a:cs typeface="Arial"/>
              </a:rPr>
              <a:t>g</a:t>
            </a:r>
            <a:r>
              <a:rPr sz="1950" spc="7" baseline="25641">
                <a:solidFill>
                  <a:srgbClr val="12121E"/>
                </a:solidFill>
                <a:latin typeface="Arial"/>
                <a:cs typeface="Arial"/>
              </a:rPr>
              <a:t>mb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mod</a:t>
            </a:r>
            <a:r>
              <a:rPr sz="2000" spc="-22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i="1">
                <a:solidFill>
                  <a:srgbClr val="12121E"/>
                </a:solidFill>
                <a:latin typeface="Arial"/>
                <a:cs typeface="Arial"/>
              </a:rPr>
              <a:t>p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35465" y="1971785"/>
            <a:ext cx="9081135" cy="76200"/>
          </a:xfrm>
          <a:custGeom>
            <a:avLst/>
            <a:gdLst/>
            <a:ahLst/>
            <a:cxnLst/>
            <a:rect l="l" t="t" r="r" b="b"/>
            <a:pathLst>
              <a:path w="908113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491" y="47625"/>
                </a:lnTo>
                <a:lnTo>
                  <a:pt x="63491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9081135" h="76200">
                <a:moveTo>
                  <a:pt x="9004736" y="0"/>
                </a:moveTo>
                <a:lnTo>
                  <a:pt x="9004736" y="76200"/>
                </a:lnTo>
                <a:lnTo>
                  <a:pt x="9061886" y="47625"/>
                </a:lnTo>
                <a:lnTo>
                  <a:pt x="9017445" y="47625"/>
                </a:lnTo>
                <a:lnTo>
                  <a:pt x="9017445" y="28575"/>
                </a:lnTo>
                <a:lnTo>
                  <a:pt x="9061886" y="28575"/>
                </a:lnTo>
                <a:lnTo>
                  <a:pt x="9004736" y="0"/>
                </a:lnTo>
                <a:close/>
              </a:path>
              <a:path w="9081135" h="76200">
                <a:moveTo>
                  <a:pt x="76200" y="28575"/>
                </a:moveTo>
                <a:lnTo>
                  <a:pt x="63491" y="28575"/>
                </a:lnTo>
                <a:lnTo>
                  <a:pt x="63491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9081135" h="76200">
                <a:moveTo>
                  <a:pt x="9004736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9004736" y="47625"/>
                </a:lnTo>
                <a:lnTo>
                  <a:pt x="9004736" y="28575"/>
                </a:lnTo>
                <a:close/>
              </a:path>
              <a:path w="9081135" h="76200">
                <a:moveTo>
                  <a:pt x="9061886" y="28575"/>
                </a:moveTo>
                <a:lnTo>
                  <a:pt x="9017445" y="28575"/>
                </a:lnTo>
                <a:lnTo>
                  <a:pt x="9017445" y="47625"/>
                </a:lnTo>
                <a:lnTo>
                  <a:pt x="9061886" y="47625"/>
                </a:lnTo>
                <a:lnTo>
                  <a:pt x="9080936" y="38100"/>
                </a:lnTo>
                <a:lnTo>
                  <a:pt x="9061886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763852" y="1574291"/>
            <a:ext cx="720470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51095" algn="l"/>
              </a:tabLst>
            </a:pPr>
            <a:r>
              <a:rPr sz="2000" spc="-5">
                <a:solidFill>
                  <a:srgbClr val="00B050"/>
                </a:solidFill>
                <a:latin typeface="Arial"/>
                <a:cs typeface="Arial"/>
              </a:rPr>
              <a:t>Share </a:t>
            </a:r>
            <a:r>
              <a:rPr sz="2000">
                <a:solidFill>
                  <a:srgbClr val="00B050"/>
                </a:solidFill>
                <a:latin typeface="Arial"/>
                <a:cs typeface="Arial"/>
              </a:rPr>
              <a:t>a </a:t>
            </a:r>
            <a:r>
              <a:rPr sz="2000" b="1" spc="-5">
                <a:solidFill>
                  <a:srgbClr val="00B050"/>
                </a:solidFill>
                <a:latin typeface="Arial"/>
                <a:cs typeface="Arial"/>
              </a:rPr>
              <a:t>prime number </a:t>
            </a:r>
            <a:r>
              <a:rPr sz="2000" b="1">
                <a:solidFill>
                  <a:srgbClr val="00B050"/>
                </a:solidFill>
                <a:latin typeface="Arial"/>
                <a:cs typeface="Arial"/>
              </a:rPr>
              <a:t>p </a:t>
            </a:r>
            <a:r>
              <a:rPr sz="2000">
                <a:solidFill>
                  <a:srgbClr val="00B050"/>
                </a:solidFill>
                <a:latin typeface="Arial"/>
                <a:cs typeface="Arial"/>
              </a:rPr>
              <a:t>and </a:t>
            </a:r>
            <a:r>
              <a:rPr sz="2000" b="1">
                <a:solidFill>
                  <a:srgbClr val="00B050"/>
                </a:solidFill>
                <a:latin typeface="Arial"/>
                <a:cs typeface="Arial"/>
              </a:rPr>
              <a:t>g &lt; p </a:t>
            </a:r>
            <a:r>
              <a:rPr sz="2000" spc="-5">
                <a:solidFill>
                  <a:srgbClr val="00B050"/>
                </a:solidFill>
                <a:latin typeface="Arial"/>
                <a:cs typeface="Arial"/>
              </a:rPr>
              <a:t>(</a:t>
            </a:r>
            <a:r>
              <a:rPr sz="2000" i="1" spc="-5">
                <a:solidFill>
                  <a:srgbClr val="00B050"/>
                </a:solidFill>
                <a:latin typeface="Arial"/>
                <a:cs typeface="Arial"/>
              </a:rPr>
              <a:t>g</a:t>
            </a:r>
            <a:r>
              <a:rPr sz="2000" i="1" spc="-35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2000" i="1">
                <a:solidFill>
                  <a:srgbClr val="00B050"/>
                </a:solidFill>
                <a:latin typeface="Arial"/>
                <a:cs typeface="Arial"/>
              </a:rPr>
              <a:t>is</a:t>
            </a:r>
            <a:r>
              <a:rPr sz="2000" i="1" spc="-5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2000" i="1">
                <a:solidFill>
                  <a:srgbClr val="00B050"/>
                </a:solidFill>
                <a:latin typeface="Arial"/>
                <a:cs typeface="Arial"/>
              </a:rPr>
              <a:t>a	</a:t>
            </a:r>
            <a:r>
              <a:rPr sz="2000" i="1" spc="-5">
                <a:solidFill>
                  <a:srgbClr val="00B050"/>
                </a:solidFill>
                <a:latin typeface="Arial"/>
                <a:cs typeface="Arial"/>
              </a:rPr>
              <a:t>primmitive root </a:t>
            </a:r>
            <a:r>
              <a:rPr sz="2000" i="1">
                <a:solidFill>
                  <a:srgbClr val="00B050"/>
                </a:solidFill>
                <a:latin typeface="Arial"/>
                <a:cs typeface="Arial"/>
              </a:rPr>
              <a:t>of</a:t>
            </a:r>
            <a:r>
              <a:rPr sz="2000" i="1" spc="-7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2000" i="1" spc="-5">
                <a:solidFill>
                  <a:srgbClr val="00B050"/>
                </a:solidFill>
                <a:latin typeface="Arial"/>
                <a:cs typeface="Arial"/>
              </a:rPr>
              <a:t>p</a:t>
            </a:r>
            <a:r>
              <a:rPr sz="2000" spc="-5">
                <a:solidFill>
                  <a:srgbClr val="00B050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0533" y="2204990"/>
            <a:ext cx="1252653" cy="19750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544333" y="4201667"/>
            <a:ext cx="901065" cy="563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35"/>
              </a:lnSpc>
              <a:spcBef>
                <a:spcPts val="100"/>
              </a:spcBef>
            </a:pPr>
            <a:r>
              <a:rPr sz="2000" b="1" spc="-5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000" spc="5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000">
                <a:solidFill>
                  <a:srgbClr val="C00000"/>
                </a:solidFill>
                <a:latin typeface="Arial"/>
                <a:cs typeface="Arial"/>
              </a:rPr>
              <a:t>cheal</a:t>
            </a:r>
            <a:endParaRPr sz="2000">
              <a:latin typeface="Arial"/>
              <a:cs typeface="Arial"/>
            </a:endParaRPr>
          </a:p>
          <a:p>
            <a:pPr marL="287020">
              <a:lnSpc>
                <a:spcPts val="1995"/>
              </a:lnSpc>
            </a:pPr>
            <a:r>
              <a:rPr sz="1800" b="1" i="1">
                <a:solidFill>
                  <a:srgbClr val="0C779D"/>
                </a:solidFill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 rot="780000">
            <a:off x="7518398" y="3765682"/>
            <a:ext cx="298793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i="1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528092" y="3764747"/>
            <a:ext cx="1788795" cy="447675"/>
          </a:xfrm>
          <a:custGeom>
            <a:avLst/>
            <a:gdLst/>
            <a:ahLst/>
            <a:cxnLst/>
            <a:rect l="l" t="t" r="r" b="b"/>
            <a:pathLst>
              <a:path w="1788795" h="447675">
                <a:moveTo>
                  <a:pt x="1712171" y="419512"/>
                </a:moveTo>
                <a:lnTo>
                  <a:pt x="1705655" y="447334"/>
                </a:lnTo>
                <a:lnTo>
                  <a:pt x="1788535" y="427612"/>
                </a:lnTo>
                <a:lnTo>
                  <a:pt x="1782277" y="422408"/>
                </a:lnTo>
                <a:lnTo>
                  <a:pt x="1724536" y="422408"/>
                </a:lnTo>
                <a:lnTo>
                  <a:pt x="1712171" y="419512"/>
                </a:lnTo>
                <a:close/>
              </a:path>
              <a:path w="1788795" h="447675">
                <a:moveTo>
                  <a:pt x="1716514" y="400964"/>
                </a:moveTo>
                <a:lnTo>
                  <a:pt x="1712171" y="419512"/>
                </a:lnTo>
                <a:lnTo>
                  <a:pt x="1724536" y="422408"/>
                </a:lnTo>
                <a:lnTo>
                  <a:pt x="1728880" y="403859"/>
                </a:lnTo>
                <a:lnTo>
                  <a:pt x="1716514" y="400964"/>
                </a:lnTo>
                <a:close/>
              </a:path>
              <a:path w="1788795" h="447675">
                <a:moveTo>
                  <a:pt x="1723030" y="373141"/>
                </a:moveTo>
                <a:lnTo>
                  <a:pt x="1716514" y="400964"/>
                </a:lnTo>
                <a:lnTo>
                  <a:pt x="1728880" y="403859"/>
                </a:lnTo>
                <a:lnTo>
                  <a:pt x="1724536" y="422408"/>
                </a:lnTo>
                <a:lnTo>
                  <a:pt x="1782277" y="422408"/>
                </a:lnTo>
                <a:lnTo>
                  <a:pt x="1723030" y="373141"/>
                </a:lnTo>
                <a:close/>
              </a:path>
              <a:path w="1788795" h="447675">
                <a:moveTo>
                  <a:pt x="4343" y="0"/>
                </a:moveTo>
                <a:lnTo>
                  <a:pt x="0" y="18548"/>
                </a:lnTo>
                <a:lnTo>
                  <a:pt x="1712171" y="419512"/>
                </a:lnTo>
                <a:lnTo>
                  <a:pt x="1716514" y="400964"/>
                </a:lnTo>
                <a:lnTo>
                  <a:pt x="4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 rot="21240000">
            <a:off x="3999944" y="3555111"/>
            <a:ext cx="2975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i="1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67411" y="3638436"/>
            <a:ext cx="2121535" cy="374015"/>
          </a:xfrm>
          <a:custGeom>
            <a:avLst/>
            <a:gdLst/>
            <a:ahLst/>
            <a:cxnLst/>
            <a:rect l="l" t="t" r="r" b="b"/>
            <a:pathLst>
              <a:path w="2121535" h="374014">
                <a:moveTo>
                  <a:pt x="69227" y="298701"/>
                </a:moveTo>
                <a:lnTo>
                  <a:pt x="0" y="348355"/>
                </a:lnTo>
                <a:lnTo>
                  <a:pt x="81260" y="373945"/>
                </a:lnTo>
                <a:lnTo>
                  <a:pt x="77069" y="347733"/>
                </a:lnTo>
                <a:lnTo>
                  <a:pt x="64209" y="347733"/>
                </a:lnTo>
                <a:lnTo>
                  <a:pt x="61202" y="328922"/>
                </a:lnTo>
                <a:lnTo>
                  <a:pt x="73740" y="326917"/>
                </a:lnTo>
                <a:lnTo>
                  <a:pt x="69227" y="298701"/>
                </a:lnTo>
                <a:close/>
              </a:path>
              <a:path w="2121535" h="374014">
                <a:moveTo>
                  <a:pt x="73740" y="326917"/>
                </a:moveTo>
                <a:lnTo>
                  <a:pt x="61202" y="328922"/>
                </a:lnTo>
                <a:lnTo>
                  <a:pt x="64209" y="347733"/>
                </a:lnTo>
                <a:lnTo>
                  <a:pt x="76748" y="345728"/>
                </a:lnTo>
                <a:lnTo>
                  <a:pt x="73740" y="326917"/>
                </a:lnTo>
                <a:close/>
              </a:path>
              <a:path w="2121535" h="374014">
                <a:moveTo>
                  <a:pt x="76748" y="345728"/>
                </a:moveTo>
                <a:lnTo>
                  <a:pt x="64209" y="347733"/>
                </a:lnTo>
                <a:lnTo>
                  <a:pt x="77069" y="347733"/>
                </a:lnTo>
                <a:lnTo>
                  <a:pt x="76748" y="345728"/>
                </a:lnTo>
                <a:close/>
              </a:path>
              <a:path w="2121535" h="374014">
                <a:moveTo>
                  <a:pt x="2117958" y="0"/>
                </a:moveTo>
                <a:lnTo>
                  <a:pt x="73740" y="326917"/>
                </a:lnTo>
                <a:lnTo>
                  <a:pt x="76748" y="345728"/>
                </a:lnTo>
                <a:lnTo>
                  <a:pt x="2120967" y="18809"/>
                </a:lnTo>
                <a:lnTo>
                  <a:pt x="21179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5329" y="5569546"/>
            <a:ext cx="668020" cy="561340"/>
          </a:xfrm>
          <a:custGeom>
            <a:avLst/>
            <a:gdLst/>
            <a:ahLst/>
            <a:cxnLst/>
            <a:rect l="l" t="t" r="r" b="b"/>
            <a:pathLst>
              <a:path w="668019" h="561339">
                <a:moveTo>
                  <a:pt x="574547" y="0"/>
                </a:moveTo>
                <a:lnTo>
                  <a:pt x="0" y="0"/>
                </a:lnTo>
                <a:lnTo>
                  <a:pt x="0" y="560792"/>
                </a:lnTo>
                <a:lnTo>
                  <a:pt x="668015" y="560792"/>
                </a:lnTo>
                <a:lnTo>
                  <a:pt x="668015" y="93467"/>
                </a:lnTo>
                <a:lnTo>
                  <a:pt x="574547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5329" y="5569546"/>
            <a:ext cx="668020" cy="561340"/>
          </a:xfrm>
          <a:custGeom>
            <a:avLst/>
            <a:gdLst/>
            <a:ahLst/>
            <a:cxnLst/>
            <a:rect l="l" t="t" r="r" b="b"/>
            <a:pathLst>
              <a:path w="668019" h="561339">
                <a:moveTo>
                  <a:pt x="0" y="0"/>
                </a:moveTo>
                <a:lnTo>
                  <a:pt x="574547" y="0"/>
                </a:lnTo>
                <a:lnTo>
                  <a:pt x="668015" y="93467"/>
                </a:lnTo>
                <a:lnTo>
                  <a:pt x="668015" y="560793"/>
                </a:lnTo>
                <a:lnTo>
                  <a:pt x="0" y="56079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12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54054" y="5665723"/>
            <a:ext cx="389890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>
                <a:latin typeface="Arial"/>
                <a:cs typeface="Arial"/>
              </a:rPr>
              <a:t>I</a:t>
            </a:r>
            <a:r>
              <a:rPr sz="1200" spc="-85">
                <a:latin typeface="Arial"/>
                <a:cs typeface="Arial"/>
              </a:rPr>
              <a:t> </a:t>
            </a:r>
            <a:r>
              <a:rPr sz="1200" spc="-5">
                <a:latin typeface="Arial"/>
                <a:cs typeface="Arial"/>
              </a:rPr>
              <a:t>love  you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55420" y="5770035"/>
            <a:ext cx="1403985" cy="255904"/>
          </a:xfrm>
          <a:custGeom>
            <a:avLst/>
            <a:gdLst/>
            <a:ahLst/>
            <a:cxnLst/>
            <a:rect l="l" t="t" r="r" b="b"/>
            <a:pathLst>
              <a:path w="1403985" h="255904">
                <a:moveTo>
                  <a:pt x="7995" y="63966"/>
                </a:moveTo>
                <a:lnTo>
                  <a:pt x="0" y="63966"/>
                </a:lnTo>
                <a:lnTo>
                  <a:pt x="0" y="191898"/>
                </a:lnTo>
                <a:lnTo>
                  <a:pt x="7995" y="191898"/>
                </a:lnTo>
                <a:lnTo>
                  <a:pt x="7995" y="63966"/>
                </a:lnTo>
                <a:close/>
              </a:path>
              <a:path w="1403985" h="255904">
                <a:moveTo>
                  <a:pt x="31983" y="63966"/>
                </a:moveTo>
                <a:lnTo>
                  <a:pt x="15991" y="63966"/>
                </a:lnTo>
                <a:lnTo>
                  <a:pt x="15991" y="191898"/>
                </a:lnTo>
                <a:lnTo>
                  <a:pt x="31983" y="191898"/>
                </a:lnTo>
                <a:lnTo>
                  <a:pt x="31983" y="63966"/>
                </a:lnTo>
                <a:close/>
              </a:path>
              <a:path w="1403985" h="255904">
                <a:moveTo>
                  <a:pt x="1275930" y="0"/>
                </a:moveTo>
                <a:lnTo>
                  <a:pt x="1275930" y="63966"/>
                </a:lnTo>
                <a:lnTo>
                  <a:pt x="39978" y="63966"/>
                </a:lnTo>
                <a:lnTo>
                  <a:pt x="39978" y="191898"/>
                </a:lnTo>
                <a:lnTo>
                  <a:pt x="1275930" y="191898"/>
                </a:lnTo>
                <a:lnTo>
                  <a:pt x="1275930" y="255864"/>
                </a:lnTo>
                <a:lnTo>
                  <a:pt x="1403862" y="127932"/>
                </a:lnTo>
                <a:lnTo>
                  <a:pt x="127593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98345" y="5468620"/>
            <a:ext cx="8293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10">
                <a:latin typeface="Tahoma"/>
                <a:cs typeface="Tahoma"/>
              </a:rPr>
              <a:t>E(K</a:t>
            </a:r>
            <a:r>
              <a:rPr sz="1650" spc="-15" baseline="-15151">
                <a:latin typeface="Tahoma"/>
                <a:cs typeface="Tahoma"/>
              </a:rPr>
              <a:t>A</a:t>
            </a:r>
            <a:r>
              <a:rPr sz="1600" spc="-10">
                <a:latin typeface="Tahoma"/>
                <a:cs typeface="Tahoma"/>
              </a:rPr>
              <a:t>,</a:t>
            </a:r>
            <a:r>
              <a:rPr sz="1600" spc="-50">
                <a:latin typeface="Tahoma"/>
                <a:cs typeface="Tahoma"/>
              </a:rPr>
              <a:t> </a:t>
            </a:r>
            <a:r>
              <a:rPr sz="1600">
                <a:latin typeface="Tahoma"/>
                <a:cs typeface="Tahoma"/>
              </a:rPr>
              <a:t>M)</a:t>
            </a:r>
          </a:p>
        </p:txBody>
      </p:sp>
      <p:sp>
        <p:nvSpPr>
          <p:cNvPr id="29" name="object 29"/>
          <p:cNvSpPr/>
          <p:nvPr/>
        </p:nvSpPr>
        <p:spPr>
          <a:xfrm>
            <a:off x="2576702" y="5583650"/>
            <a:ext cx="688975" cy="561340"/>
          </a:xfrm>
          <a:custGeom>
            <a:avLst/>
            <a:gdLst/>
            <a:ahLst/>
            <a:cxnLst/>
            <a:rect l="l" t="t" r="r" b="b"/>
            <a:pathLst>
              <a:path w="688975" h="561339">
                <a:moveTo>
                  <a:pt x="595356" y="0"/>
                </a:moveTo>
                <a:lnTo>
                  <a:pt x="0" y="0"/>
                </a:lnTo>
                <a:lnTo>
                  <a:pt x="0" y="560793"/>
                </a:lnTo>
                <a:lnTo>
                  <a:pt x="688825" y="560793"/>
                </a:lnTo>
                <a:lnTo>
                  <a:pt x="688825" y="93468"/>
                </a:lnTo>
                <a:lnTo>
                  <a:pt x="59535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76702" y="5583650"/>
            <a:ext cx="688975" cy="561340"/>
          </a:xfrm>
          <a:custGeom>
            <a:avLst/>
            <a:gdLst/>
            <a:ahLst/>
            <a:cxnLst/>
            <a:rect l="l" t="t" r="r" b="b"/>
            <a:pathLst>
              <a:path w="688975" h="561339">
                <a:moveTo>
                  <a:pt x="0" y="0"/>
                </a:moveTo>
                <a:lnTo>
                  <a:pt x="595357" y="0"/>
                </a:lnTo>
                <a:lnTo>
                  <a:pt x="688825" y="93467"/>
                </a:lnTo>
                <a:lnTo>
                  <a:pt x="688825" y="560793"/>
                </a:lnTo>
                <a:lnTo>
                  <a:pt x="0" y="56079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12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655427" y="5677916"/>
            <a:ext cx="446405" cy="40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>
                <a:solidFill>
                  <a:srgbClr val="FFFFFF"/>
                </a:solidFill>
                <a:latin typeface="Consolas"/>
                <a:cs typeface="Consolas"/>
              </a:rPr>
              <a:t>» M</a:t>
            </a:r>
            <a:r>
              <a:rPr sz="1200" spc="-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>
                <a:solidFill>
                  <a:srgbClr val="FFFFFF"/>
                </a:solidFill>
                <a:latin typeface="Consolas"/>
                <a:cs typeface="Consolas"/>
              </a:rPr>
              <a:t>: +</a:t>
            </a:r>
            <a:r>
              <a:rPr sz="1200" spc="-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382947" y="5829698"/>
            <a:ext cx="1899920" cy="255904"/>
          </a:xfrm>
          <a:custGeom>
            <a:avLst/>
            <a:gdLst/>
            <a:ahLst/>
            <a:cxnLst/>
            <a:rect l="l" t="t" r="r" b="b"/>
            <a:pathLst>
              <a:path w="1899920" h="255904">
                <a:moveTo>
                  <a:pt x="7994" y="63965"/>
                </a:moveTo>
                <a:lnTo>
                  <a:pt x="0" y="63965"/>
                </a:lnTo>
                <a:lnTo>
                  <a:pt x="0" y="191899"/>
                </a:lnTo>
                <a:lnTo>
                  <a:pt x="7994" y="191899"/>
                </a:lnTo>
                <a:lnTo>
                  <a:pt x="7994" y="63965"/>
                </a:lnTo>
                <a:close/>
              </a:path>
              <a:path w="1899920" h="255904">
                <a:moveTo>
                  <a:pt x="31983" y="63965"/>
                </a:moveTo>
                <a:lnTo>
                  <a:pt x="15990" y="63965"/>
                </a:lnTo>
                <a:lnTo>
                  <a:pt x="15990" y="191899"/>
                </a:lnTo>
                <a:lnTo>
                  <a:pt x="31983" y="191899"/>
                </a:lnTo>
                <a:lnTo>
                  <a:pt x="31983" y="63965"/>
                </a:lnTo>
                <a:close/>
              </a:path>
              <a:path w="1899920" h="255904">
                <a:moveTo>
                  <a:pt x="1771528" y="0"/>
                </a:moveTo>
                <a:lnTo>
                  <a:pt x="1771528" y="63965"/>
                </a:lnTo>
                <a:lnTo>
                  <a:pt x="39978" y="63965"/>
                </a:lnTo>
                <a:lnTo>
                  <a:pt x="39978" y="191899"/>
                </a:lnTo>
                <a:lnTo>
                  <a:pt x="1771528" y="191899"/>
                </a:lnTo>
                <a:lnTo>
                  <a:pt x="1771528" y="255864"/>
                </a:lnTo>
                <a:lnTo>
                  <a:pt x="1899458" y="127933"/>
                </a:lnTo>
                <a:lnTo>
                  <a:pt x="1771528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852054" y="5528564"/>
            <a:ext cx="951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>
                <a:latin typeface="Tahoma"/>
                <a:cs typeface="Tahoma"/>
              </a:rPr>
              <a:t>D(K</a:t>
            </a:r>
            <a:r>
              <a:rPr sz="1800" baseline="-13888">
                <a:latin typeface="Tahoma"/>
                <a:cs typeface="Tahoma"/>
              </a:rPr>
              <a:t>A</a:t>
            </a:r>
            <a:r>
              <a:rPr sz="1800">
                <a:latin typeface="Tahoma"/>
                <a:cs typeface="Tahoma"/>
              </a:rPr>
              <a:t>,</a:t>
            </a:r>
            <a:r>
              <a:rPr sz="1800" spc="-60">
                <a:latin typeface="Tahoma"/>
                <a:cs typeface="Tahoma"/>
              </a:rPr>
              <a:t> </a:t>
            </a:r>
            <a:r>
              <a:rPr sz="1800">
                <a:latin typeface="Tahoma"/>
                <a:cs typeface="Tahoma"/>
              </a:rPr>
              <a:t>M)</a:t>
            </a:r>
          </a:p>
        </p:txBody>
      </p:sp>
      <p:sp>
        <p:nvSpPr>
          <p:cNvPr id="34" name="object 34"/>
          <p:cNvSpPr/>
          <p:nvPr/>
        </p:nvSpPr>
        <p:spPr>
          <a:xfrm>
            <a:off x="5345769" y="5666358"/>
            <a:ext cx="614045" cy="561340"/>
          </a:xfrm>
          <a:custGeom>
            <a:avLst/>
            <a:gdLst/>
            <a:ahLst/>
            <a:cxnLst/>
            <a:rect l="l" t="t" r="r" b="b"/>
            <a:pathLst>
              <a:path w="614045" h="561339">
                <a:moveTo>
                  <a:pt x="520131" y="0"/>
                </a:moveTo>
                <a:lnTo>
                  <a:pt x="0" y="0"/>
                </a:lnTo>
                <a:lnTo>
                  <a:pt x="0" y="560793"/>
                </a:lnTo>
                <a:lnTo>
                  <a:pt x="613597" y="560793"/>
                </a:lnTo>
                <a:lnTo>
                  <a:pt x="613597" y="93467"/>
                </a:lnTo>
                <a:lnTo>
                  <a:pt x="520131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45769" y="5666358"/>
            <a:ext cx="614045" cy="561340"/>
          </a:xfrm>
          <a:custGeom>
            <a:avLst/>
            <a:gdLst/>
            <a:ahLst/>
            <a:cxnLst/>
            <a:rect l="l" t="t" r="r" b="b"/>
            <a:pathLst>
              <a:path w="614045" h="561339">
                <a:moveTo>
                  <a:pt x="0" y="0"/>
                </a:moveTo>
                <a:lnTo>
                  <a:pt x="520131" y="0"/>
                </a:lnTo>
                <a:lnTo>
                  <a:pt x="613598" y="93467"/>
                </a:lnTo>
                <a:lnTo>
                  <a:pt x="613598" y="560793"/>
                </a:lnTo>
                <a:lnTo>
                  <a:pt x="0" y="56079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12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424493" y="5763259"/>
            <a:ext cx="389890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>
                <a:latin typeface="Arial"/>
                <a:cs typeface="Arial"/>
              </a:rPr>
              <a:t>I</a:t>
            </a:r>
            <a:r>
              <a:rPr sz="1200" spc="-85">
                <a:latin typeface="Arial"/>
                <a:cs typeface="Arial"/>
              </a:rPr>
              <a:t> </a:t>
            </a:r>
            <a:r>
              <a:rPr sz="1200" spc="-5">
                <a:latin typeface="Arial"/>
                <a:cs typeface="Arial"/>
              </a:rPr>
              <a:t>love  you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38500" y="5658991"/>
            <a:ext cx="614045" cy="561340"/>
          </a:xfrm>
          <a:custGeom>
            <a:avLst/>
            <a:gdLst/>
            <a:ahLst/>
            <a:cxnLst/>
            <a:rect l="l" t="t" r="r" b="b"/>
            <a:pathLst>
              <a:path w="614045" h="561339">
                <a:moveTo>
                  <a:pt x="520131" y="0"/>
                </a:moveTo>
                <a:lnTo>
                  <a:pt x="0" y="0"/>
                </a:lnTo>
                <a:lnTo>
                  <a:pt x="0" y="560793"/>
                </a:lnTo>
                <a:lnTo>
                  <a:pt x="613597" y="560793"/>
                </a:lnTo>
                <a:lnTo>
                  <a:pt x="613597" y="93467"/>
                </a:lnTo>
                <a:lnTo>
                  <a:pt x="520131" y="0"/>
                </a:lnTo>
                <a:close/>
              </a:path>
            </a:pathLst>
          </a:custGeom>
          <a:solidFill>
            <a:srgbClr val="FCD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38500" y="5658991"/>
            <a:ext cx="614045" cy="561340"/>
          </a:xfrm>
          <a:custGeom>
            <a:avLst/>
            <a:gdLst/>
            <a:ahLst/>
            <a:cxnLst/>
            <a:rect l="l" t="t" r="r" b="b"/>
            <a:pathLst>
              <a:path w="614045" h="561339">
                <a:moveTo>
                  <a:pt x="0" y="0"/>
                </a:moveTo>
                <a:lnTo>
                  <a:pt x="520131" y="0"/>
                </a:lnTo>
                <a:lnTo>
                  <a:pt x="613598" y="93467"/>
                </a:lnTo>
                <a:lnTo>
                  <a:pt x="613598" y="560793"/>
                </a:lnTo>
                <a:lnTo>
                  <a:pt x="0" y="56079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12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517224" y="5754116"/>
            <a:ext cx="407670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>
                <a:latin typeface="Arial"/>
                <a:cs typeface="Arial"/>
              </a:rPr>
              <a:t>I</a:t>
            </a:r>
            <a:r>
              <a:rPr sz="1200" spc="-80">
                <a:latin typeface="Arial"/>
                <a:cs typeface="Arial"/>
              </a:rPr>
              <a:t> </a:t>
            </a:r>
            <a:r>
              <a:rPr sz="1200" spc="-5">
                <a:latin typeface="Arial"/>
                <a:cs typeface="Arial"/>
              </a:rPr>
              <a:t>hate  you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137507" y="5804383"/>
            <a:ext cx="1403985" cy="255904"/>
          </a:xfrm>
          <a:custGeom>
            <a:avLst/>
            <a:gdLst/>
            <a:ahLst/>
            <a:cxnLst/>
            <a:rect l="l" t="t" r="r" b="b"/>
            <a:pathLst>
              <a:path w="1403984" h="255904">
                <a:moveTo>
                  <a:pt x="7995" y="63966"/>
                </a:moveTo>
                <a:lnTo>
                  <a:pt x="0" y="63966"/>
                </a:lnTo>
                <a:lnTo>
                  <a:pt x="0" y="191898"/>
                </a:lnTo>
                <a:lnTo>
                  <a:pt x="7995" y="191898"/>
                </a:lnTo>
                <a:lnTo>
                  <a:pt x="7995" y="63966"/>
                </a:lnTo>
                <a:close/>
              </a:path>
              <a:path w="1403984" h="255904">
                <a:moveTo>
                  <a:pt x="31983" y="63966"/>
                </a:moveTo>
                <a:lnTo>
                  <a:pt x="15991" y="63966"/>
                </a:lnTo>
                <a:lnTo>
                  <a:pt x="15991" y="191898"/>
                </a:lnTo>
                <a:lnTo>
                  <a:pt x="31983" y="191898"/>
                </a:lnTo>
                <a:lnTo>
                  <a:pt x="31983" y="63966"/>
                </a:lnTo>
                <a:close/>
              </a:path>
              <a:path w="1403984" h="255904">
                <a:moveTo>
                  <a:pt x="1275930" y="0"/>
                </a:moveTo>
                <a:lnTo>
                  <a:pt x="1275930" y="63966"/>
                </a:lnTo>
                <a:lnTo>
                  <a:pt x="39978" y="63966"/>
                </a:lnTo>
                <a:lnTo>
                  <a:pt x="39978" y="191898"/>
                </a:lnTo>
                <a:lnTo>
                  <a:pt x="1275930" y="191898"/>
                </a:lnTo>
                <a:lnTo>
                  <a:pt x="1275930" y="255864"/>
                </a:lnTo>
                <a:lnTo>
                  <a:pt x="1403863" y="127932"/>
                </a:lnTo>
                <a:lnTo>
                  <a:pt x="127593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380432" y="5505196"/>
            <a:ext cx="8261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10">
                <a:latin typeface="Tahoma"/>
                <a:cs typeface="Tahoma"/>
              </a:rPr>
              <a:t>E(K</a:t>
            </a:r>
            <a:r>
              <a:rPr sz="1650" spc="-15" baseline="-15151">
                <a:latin typeface="Tahoma"/>
                <a:cs typeface="Tahoma"/>
              </a:rPr>
              <a:t>B</a:t>
            </a:r>
            <a:r>
              <a:rPr sz="1600" spc="-10">
                <a:latin typeface="Tahoma"/>
                <a:cs typeface="Tahoma"/>
              </a:rPr>
              <a:t>,</a:t>
            </a:r>
            <a:r>
              <a:rPr sz="1600" spc="-60">
                <a:latin typeface="Tahoma"/>
                <a:cs typeface="Tahoma"/>
              </a:rPr>
              <a:t> </a:t>
            </a:r>
            <a:r>
              <a:rPr sz="1600">
                <a:latin typeface="Tahoma"/>
                <a:cs typeface="Tahoma"/>
              </a:rPr>
              <a:t>M)</a:t>
            </a:r>
          </a:p>
        </p:txBody>
      </p:sp>
      <p:sp>
        <p:nvSpPr>
          <p:cNvPr id="42" name="object 42"/>
          <p:cNvSpPr/>
          <p:nvPr/>
        </p:nvSpPr>
        <p:spPr>
          <a:xfrm>
            <a:off x="8658790" y="5618000"/>
            <a:ext cx="688975" cy="561340"/>
          </a:xfrm>
          <a:custGeom>
            <a:avLst/>
            <a:gdLst/>
            <a:ahLst/>
            <a:cxnLst/>
            <a:rect l="l" t="t" r="r" b="b"/>
            <a:pathLst>
              <a:path w="688975" h="561339">
                <a:moveTo>
                  <a:pt x="595356" y="0"/>
                </a:moveTo>
                <a:lnTo>
                  <a:pt x="0" y="0"/>
                </a:lnTo>
                <a:lnTo>
                  <a:pt x="0" y="560793"/>
                </a:lnTo>
                <a:lnTo>
                  <a:pt x="688823" y="560793"/>
                </a:lnTo>
                <a:lnTo>
                  <a:pt x="688823" y="93467"/>
                </a:lnTo>
                <a:lnTo>
                  <a:pt x="595356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58790" y="5618000"/>
            <a:ext cx="688975" cy="561340"/>
          </a:xfrm>
          <a:custGeom>
            <a:avLst/>
            <a:gdLst/>
            <a:ahLst/>
            <a:cxnLst/>
            <a:rect l="l" t="t" r="r" b="b"/>
            <a:pathLst>
              <a:path w="688975" h="561339">
                <a:moveTo>
                  <a:pt x="0" y="0"/>
                </a:moveTo>
                <a:lnTo>
                  <a:pt x="595357" y="0"/>
                </a:lnTo>
                <a:lnTo>
                  <a:pt x="688825" y="93467"/>
                </a:lnTo>
                <a:lnTo>
                  <a:pt x="688825" y="560793"/>
                </a:lnTo>
                <a:lnTo>
                  <a:pt x="0" y="56079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12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737514" y="5714491"/>
            <a:ext cx="446405" cy="397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>
                <a:solidFill>
                  <a:srgbClr val="FFFFFF"/>
                </a:solidFill>
                <a:latin typeface="Consolas"/>
                <a:cs typeface="Consolas"/>
              </a:rPr>
              <a:t>x *</a:t>
            </a:r>
            <a:r>
              <a:rPr sz="1200" spc="-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00">
                <a:solidFill>
                  <a:srgbClr val="FFFFFF"/>
                </a:solidFill>
                <a:latin typeface="Consolas"/>
                <a:cs typeface="Consolas"/>
              </a:rPr>
              <a:t>@ $</a:t>
            </a:r>
            <a:r>
              <a:rPr sz="1200" spc="-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465034" y="5864047"/>
            <a:ext cx="1899920" cy="255904"/>
          </a:xfrm>
          <a:custGeom>
            <a:avLst/>
            <a:gdLst/>
            <a:ahLst/>
            <a:cxnLst/>
            <a:rect l="l" t="t" r="r" b="b"/>
            <a:pathLst>
              <a:path w="1899920" h="255904">
                <a:moveTo>
                  <a:pt x="7994" y="63965"/>
                </a:moveTo>
                <a:lnTo>
                  <a:pt x="0" y="63965"/>
                </a:lnTo>
                <a:lnTo>
                  <a:pt x="0" y="191899"/>
                </a:lnTo>
                <a:lnTo>
                  <a:pt x="7994" y="191899"/>
                </a:lnTo>
                <a:lnTo>
                  <a:pt x="7994" y="63965"/>
                </a:lnTo>
                <a:close/>
              </a:path>
              <a:path w="1899920" h="255904">
                <a:moveTo>
                  <a:pt x="31983" y="63965"/>
                </a:moveTo>
                <a:lnTo>
                  <a:pt x="15990" y="63965"/>
                </a:lnTo>
                <a:lnTo>
                  <a:pt x="15990" y="191899"/>
                </a:lnTo>
                <a:lnTo>
                  <a:pt x="31983" y="191899"/>
                </a:lnTo>
                <a:lnTo>
                  <a:pt x="31983" y="63965"/>
                </a:lnTo>
                <a:close/>
              </a:path>
              <a:path w="1899920" h="255904">
                <a:moveTo>
                  <a:pt x="1771528" y="0"/>
                </a:moveTo>
                <a:lnTo>
                  <a:pt x="1771528" y="63965"/>
                </a:lnTo>
                <a:lnTo>
                  <a:pt x="39978" y="63965"/>
                </a:lnTo>
                <a:lnTo>
                  <a:pt x="39978" y="191899"/>
                </a:lnTo>
                <a:lnTo>
                  <a:pt x="1771528" y="191899"/>
                </a:lnTo>
                <a:lnTo>
                  <a:pt x="1771528" y="255864"/>
                </a:lnTo>
                <a:lnTo>
                  <a:pt x="1899458" y="127933"/>
                </a:lnTo>
                <a:lnTo>
                  <a:pt x="1771528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9934141" y="5562091"/>
            <a:ext cx="948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Tahoma"/>
                <a:cs typeface="Tahoma"/>
              </a:rPr>
              <a:t>D(K</a:t>
            </a:r>
            <a:r>
              <a:rPr sz="1800" spc="-7" baseline="-13888">
                <a:latin typeface="Tahoma"/>
                <a:cs typeface="Tahoma"/>
              </a:rPr>
              <a:t>B</a:t>
            </a:r>
            <a:r>
              <a:rPr sz="1800" spc="-5">
                <a:latin typeface="Tahoma"/>
                <a:cs typeface="Tahoma"/>
              </a:rPr>
              <a:t>,</a:t>
            </a:r>
            <a:r>
              <a:rPr sz="1800" spc="-50">
                <a:latin typeface="Tahoma"/>
                <a:cs typeface="Tahoma"/>
              </a:rPr>
              <a:t> </a:t>
            </a:r>
            <a:r>
              <a:rPr sz="1800">
                <a:latin typeface="Tahoma"/>
                <a:cs typeface="Tahoma"/>
              </a:rPr>
              <a:t>M)</a:t>
            </a:r>
          </a:p>
        </p:txBody>
      </p:sp>
      <p:sp>
        <p:nvSpPr>
          <p:cNvPr id="47" name="object 47"/>
          <p:cNvSpPr/>
          <p:nvPr/>
        </p:nvSpPr>
        <p:spPr>
          <a:xfrm>
            <a:off x="11390980" y="5618000"/>
            <a:ext cx="614045" cy="561340"/>
          </a:xfrm>
          <a:custGeom>
            <a:avLst/>
            <a:gdLst/>
            <a:ahLst/>
            <a:cxnLst/>
            <a:rect l="l" t="t" r="r" b="b"/>
            <a:pathLst>
              <a:path w="614045" h="561339">
                <a:moveTo>
                  <a:pt x="520131" y="0"/>
                </a:moveTo>
                <a:lnTo>
                  <a:pt x="0" y="0"/>
                </a:lnTo>
                <a:lnTo>
                  <a:pt x="0" y="560792"/>
                </a:lnTo>
                <a:lnTo>
                  <a:pt x="613597" y="560792"/>
                </a:lnTo>
                <a:lnTo>
                  <a:pt x="613597" y="93467"/>
                </a:lnTo>
                <a:lnTo>
                  <a:pt x="520131" y="0"/>
                </a:lnTo>
                <a:close/>
              </a:path>
            </a:pathLst>
          </a:custGeom>
          <a:solidFill>
            <a:srgbClr val="FCD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390980" y="5618000"/>
            <a:ext cx="614045" cy="561340"/>
          </a:xfrm>
          <a:custGeom>
            <a:avLst/>
            <a:gdLst/>
            <a:ahLst/>
            <a:cxnLst/>
            <a:rect l="l" t="t" r="r" b="b"/>
            <a:pathLst>
              <a:path w="614045" h="561339">
                <a:moveTo>
                  <a:pt x="0" y="0"/>
                </a:moveTo>
                <a:lnTo>
                  <a:pt x="520131" y="0"/>
                </a:lnTo>
                <a:lnTo>
                  <a:pt x="613598" y="93467"/>
                </a:lnTo>
                <a:lnTo>
                  <a:pt x="613598" y="560793"/>
                </a:lnTo>
                <a:lnTo>
                  <a:pt x="0" y="56079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12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1469705" y="5714491"/>
            <a:ext cx="407670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>
                <a:latin typeface="Arial"/>
                <a:cs typeface="Arial"/>
              </a:rPr>
              <a:t>I</a:t>
            </a:r>
            <a:r>
              <a:rPr sz="1200" spc="-80">
                <a:latin typeface="Arial"/>
                <a:cs typeface="Arial"/>
              </a:rPr>
              <a:t> </a:t>
            </a:r>
            <a:r>
              <a:rPr sz="1200" spc="-5">
                <a:latin typeface="Arial"/>
                <a:cs typeface="Arial"/>
              </a:rPr>
              <a:t>hate  you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006142" y="5842457"/>
            <a:ext cx="408940" cy="255904"/>
          </a:xfrm>
          <a:custGeom>
            <a:avLst/>
            <a:gdLst/>
            <a:ahLst/>
            <a:cxnLst/>
            <a:rect l="l" t="t" r="r" b="b"/>
            <a:pathLst>
              <a:path w="408939" h="255904">
                <a:moveTo>
                  <a:pt x="7995" y="63966"/>
                </a:moveTo>
                <a:lnTo>
                  <a:pt x="0" y="63966"/>
                </a:lnTo>
                <a:lnTo>
                  <a:pt x="0" y="191898"/>
                </a:lnTo>
                <a:lnTo>
                  <a:pt x="7995" y="191898"/>
                </a:lnTo>
                <a:lnTo>
                  <a:pt x="7995" y="63966"/>
                </a:lnTo>
                <a:close/>
              </a:path>
              <a:path w="408939" h="255904">
                <a:moveTo>
                  <a:pt x="31983" y="63966"/>
                </a:moveTo>
                <a:lnTo>
                  <a:pt x="15991" y="63966"/>
                </a:lnTo>
                <a:lnTo>
                  <a:pt x="15991" y="191898"/>
                </a:lnTo>
                <a:lnTo>
                  <a:pt x="31983" y="191898"/>
                </a:lnTo>
                <a:lnTo>
                  <a:pt x="31983" y="63966"/>
                </a:lnTo>
                <a:close/>
              </a:path>
              <a:path w="408939" h="255904">
                <a:moveTo>
                  <a:pt x="281010" y="0"/>
                </a:moveTo>
                <a:lnTo>
                  <a:pt x="281010" y="63966"/>
                </a:lnTo>
                <a:lnTo>
                  <a:pt x="39979" y="63966"/>
                </a:lnTo>
                <a:lnTo>
                  <a:pt x="39979" y="191898"/>
                </a:lnTo>
                <a:lnTo>
                  <a:pt x="281010" y="191898"/>
                </a:lnTo>
                <a:lnTo>
                  <a:pt x="281010" y="255864"/>
                </a:lnTo>
                <a:lnTo>
                  <a:pt x="408942" y="127932"/>
                </a:lnTo>
                <a:lnTo>
                  <a:pt x="281010" y="0"/>
                </a:lnTo>
                <a:close/>
              </a:path>
            </a:pathLst>
          </a:custGeom>
          <a:solidFill>
            <a:srgbClr val="F78D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386376" y="4743196"/>
            <a:ext cx="3169285" cy="710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8840">
              <a:lnSpc>
                <a:spcPts val="1714"/>
              </a:lnSpc>
              <a:spcBef>
                <a:spcPts val="100"/>
              </a:spcBef>
            </a:pPr>
            <a:r>
              <a:rPr sz="1600" i="1">
                <a:solidFill>
                  <a:srgbClr val="0C779D"/>
                </a:solidFill>
                <a:latin typeface="Arial"/>
                <a:cs typeface="Arial"/>
              </a:rPr>
              <a:t>M </a:t>
            </a:r>
            <a:r>
              <a:rPr sz="1600">
                <a:solidFill>
                  <a:srgbClr val="0C779D"/>
                </a:solidFill>
                <a:latin typeface="Times New Roman"/>
                <a:cs typeface="Times New Roman"/>
              </a:rPr>
              <a:t>← </a:t>
            </a:r>
            <a:r>
              <a:rPr sz="1600" i="1" spc="-5">
                <a:solidFill>
                  <a:srgbClr val="0C779D"/>
                </a:solidFill>
                <a:latin typeface="Arial"/>
                <a:cs typeface="Arial"/>
              </a:rPr>
              <a:t>g</a:t>
            </a:r>
            <a:r>
              <a:rPr sz="1650" i="1" spc="-7" baseline="25252">
                <a:solidFill>
                  <a:srgbClr val="0C779D"/>
                </a:solidFill>
                <a:latin typeface="Arial"/>
                <a:cs typeface="Arial"/>
              </a:rPr>
              <a:t>m </a:t>
            </a:r>
            <a:r>
              <a:rPr sz="1600" spc="-5">
                <a:solidFill>
                  <a:srgbClr val="0C779D"/>
                </a:solidFill>
                <a:latin typeface="Arial"/>
                <a:cs typeface="Arial"/>
              </a:rPr>
              <a:t>mod</a:t>
            </a:r>
            <a:r>
              <a:rPr sz="1600" spc="-140">
                <a:solidFill>
                  <a:srgbClr val="0C779D"/>
                </a:solidFill>
                <a:latin typeface="Arial"/>
                <a:cs typeface="Arial"/>
              </a:rPr>
              <a:t> </a:t>
            </a:r>
            <a:r>
              <a:rPr sz="1600" i="1">
                <a:solidFill>
                  <a:srgbClr val="0C779D"/>
                </a:solidFill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  <a:p>
            <a:pPr marL="38100">
              <a:lnSpc>
                <a:spcPts val="1735"/>
              </a:lnSpc>
            </a:pPr>
            <a:r>
              <a:rPr sz="1650" b="1" i="1" spc="-40">
                <a:solidFill>
                  <a:srgbClr val="0C779D"/>
                </a:solidFill>
                <a:latin typeface="Tahoma"/>
                <a:cs typeface="Tahoma"/>
              </a:rPr>
              <a:t>K</a:t>
            </a:r>
            <a:r>
              <a:rPr sz="1725" b="1" i="1" spc="-60" baseline="-14492">
                <a:solidFill>
                  <a:srgbClr val="0C779D"/>
                </a:solidFill>
                <a:latin typeface="Tahoma"/>
                <a:cs typeface="Tahoma"/>
              </a:rPr>
              <a:t>1  </a:t>
            </a:r>
            <a:r>
              <a:rPr sz="1650" i="1" spc="-40">
                <a:solidFill>
                  <a:srgbClr val="0C779D"/>
                </a:solidFill>
                <a:latin typeface="Tahoma"/>
                <a:cs typeface="Tahoma"/>
              </a:rPr>
              <a:t>= A</a:t>
            </a:r>
            <a:r>
              <a:rPr sz="1725" i="1" spc="-60" baseline="24154">
                <a:solidFill>
                  <a:srgbClr val="0C779D"/>
                </a:solidFill>
                <a:latin typeface="Tahoma"/>
                <a:cs typeface="Tahoma"/>
              </a:rPr>
              <a:t>m </a:t>
            </a:r>
            <a:r>
              <a:rPr sz="1650" i="1" spc="-30">
                <a:solidFill>
                  <a:srgbClr val="0C779D"/>
                </a:solidFill>
                <a:latin typeface="Tahoma"/>
                <a:cs typeface="Tahoma"/>
              </a:rPr>
              <a:t>mod p </a:t>
            </a:r>
            <a:r>
              <a:rPr sz="1650" i="1" spc="-40">
                <a:solidFill>
                  <a:srgbClr val="0C779D"/>
                </a:solidFill>
                <a:latin typeface="Tahoma"/>
                <a:cs typeface="Tahoma"/>
              </a:rPr>
              <a:t>= g</a:t>
            </a:r>
            <a:r>
              <a:rPr sz="1725" i="1" spc="-60" baseline="24154">
                <a:solidFill>
                  <a:srgbClr val="0C779D"/>
                </a:solidFill>
                <a:latin typeface="Tahoma"/>
                <a:cs typeface="Tahoma"/>
              </a:rPr>
              <a:t>am </a:t>
            </a:r>
            <a:r>
              <a:rPr sz="1650" i="1" spc="-30">
                <a:solidFill>
                  <a:srgbClr val="0C779D"/>
                </a:solidFill>
                <a:latin typeface="Tahoma"/>
                <a:cs typeface="Tahoma"/>
              </a:rPr>
              <a:t>mod p </a:t>
            </a:r>
            <a:r>
              <a:rPr sz="1650" i="1" spc="-40">
                <a:solidFill>
                  <a:srgbClr val="0C779D"/>
                </a:solidFill>
                <a:latin typeface="Tahoma"/>
                <a:cs typeface="Tahoma"/>
              </a:rPr>
              <a:t>=</a:t>
            </a:r>
            <a:r>
              <a:rPr sz="1650" i="1" spc="220">
                <a:solidFill>
                  <a:srgbClr val="0C779D"/>
                </a:solidFill>
                <a:latin typeface="Tahoma"/>
                <a:cs typeface="Tahoma"/>
              </a:rPr>
              <a:t> </a:t>
            </a:r>
            <a:r>
              <a:rPr sz="1650" b="1" i="1" spc="-40">
                <a:solidFill>
                  <a:srgbClr val="0C779D"/>
                </a:solidFill>
                <a:latin typeface="Tahoma"/>
                <a:cs typeface="Tahoma"/>
              </a:rPr>
              <a:t>K</a:t>
            </a:r>
            <a:r>
              <a:rPr sz="1725" b="1" i="1" spc="-60" baseline="-14492">
                <a:solidFill>
                  <a:srgbClr val="0C779D"/>
                </a:solidFill>
                <a:latin typeface="Tahoma"/>
                <a:cs typeface="Tahoma"/>
              </a:rPr>
              <a:t>A</a:t>
            </a:r>
            <a:endParaRPr sz="1725" baseline="-14492">
              <a:latin typeface="Tahoma"/>
              <a:cs typeface="Tahoma"/>
            </a:endParaRPr>
          </a:p>
          <a:p>
            <a:pPr marL="40005">
              <a:lnSpc>
                <a:spcPts val="1939"/>
              </a:lnSpc>
            </a:pPr>
            <a:r>
              <a:rPr sz="1650" b="1" i="1" spc="-40">
                <a:solidFill>
                  <a:srgbClr val="0C779D"/>
                </a:solidFill>
                <a:latin typeface="Tahoma"/>
                <a:cs typeface="Tahoma"/>
              </a:rPr>
              <a:t>K</a:t>
            </a:r>
            <a:r>
              <a:rPr sz="1725" b="1" i="1" spc="-60" baseline="-14492">
                <a:solidFill>
                  <a:srgbClr val="0C779D"/>
                </a:solidFill>
                <a:latin typeface="Tahoma"/>
                <a:cs typeface="Tahoma"/>
              </a:rPr>
              <a:t>2 </a:t>
            </a:r>
            <a:r>
              <a:rPr sz="1650" i="1" spc="-40">
                <a:solidFill>
                  <a:srgbClr val="0C779D"/>
                </a:solidFill>
                <a:latin typeface="Tahoma"/>
                <a:cs typeface="Tahoma"/>
              </a:rPr>
              <a:t>= </a:t>
            </a:r>
            <a:r>
              <a:rPr sz="1650" i="1" spc="-45">
                <a:solidFill>
                  <a:srgbClr val="0C779D"/>
                </a:solidFill>
                <a:latin typeface="Tahoma"/>
                <a:cs typeface="Tahoma"/>
              </a:rPr>
              <a:t>B</a:t>
            </a:r>
            <a:r>
              <a:rPr sz="1725" i="1" spc="-67" baseline="24154">
                <a:solidFill>
                  <a:srgbClr val="0C779D"/>
                </a:solidFill>
                <a:latin typeface="Tahoma"/>
                <a:cs typeface="Tahoma"/>
              </a:rPr>
              <a:t>m </a:t>
            </a:r>
            <a:r>
              <a:rPr sz="1650" i="1" spc="-30">
                <a:solidFill>
                  <a:srgbClr val="0C779D"/>
                </a:solidFill>
                <a:latin typeface="Tahoma"/>
                <a:cs typeface="Tahoma"/>
              </a:rPr>
              <a:t>mod p </a:t>
            </a:r>
            <a:r>
              <a:rPr sz="1650" i="1" spc="-40">
                <a:solidFill>
                  <a:srgbClr val="0C779D"/>
                </a:solidFill>
                <a:latin typeface="Tahoma"/>
                <a:cs typeface="Tahoma"/>
              </a:rPr>
              <a:t>= </a:t>
            </a:r>
            <a:r>
              <a:rPr sz="1650" i="1" spc="-45">
                <a:solidFill>
                  <a:srgbClr val="0C779D"/>
                </a:solidFill>
                <a:latin typeface="Tahoma"/>
                <a:cs typeface="Tahoma"/>
              </a:rPr>
              <a:t>g</a:t>
            </a:r>
            <a:r>
              <a:rPr sz="1725" i="1" spc="-67" baseline="24154">
                <a:solidFill>
                  <a:srgbClr val="0C779D"/>
                </a:solidFill>
                <a:latin typeface="Tahoma"/>
                <a:cs typeface="Tahoma"/>
              </a:rPr>
              <a:t>bm </a:t>
            </a:r>
            <a:r>
              <a:rPr sz="1650" i="1" spc="-30">
                <a:solidFill>
                  <a:srgbClr val="0C779D"/>
                </a:solidFill>
                <a:latin typeface="Tahoma"/>
                <a:cs typeface="Tahoma"/>
              </a:rPr>
              <a:t>mod p </a:t>
            </a:r>
            <a:r>
              <a:rPr sz="1650" i="1" spc="-40">
                <a:solidFill>
                  <a:srgbClr val="0C779D"/>
                </a:solidFill>
                <a:latin typeface="Tahoma"/>
                <a:cs typeface="Tahoma"/>
              </a:rPr>
              <a:t>= </a:t>
            </a:r>
            <a:r>
              <a:rPr sz="1650" i="1" spc="5">
                <a:solidFill>
                  <a:srgbClr val="0C779D"/>
                </a:solidFill>
                <a:latin typeface="Tahoma"/>
                <a:cs typeface="Tahoma"/>
              </a:rPr>
              <a:t> </a:t>
            </a:r>
            <a:r>
              <a:rPr sz="1650" b="1" i="1" spc="-40">
                <a:solidFill>
                  <a:srgbClr val="0C779D"/>
                </a:solidFill>
                <a:latin typeface="Tahoma"/>
                <a:cs typeface="Tahoma"/>
              </a:rPr>
              <a:t>K</a:t>
            </a:r>
            <a:r>
              <a:rPr sz="1725" b="1" i="1" spc="-60" baseline="-14492">
                <a:solidFill>
                  <a:srgbClr val="0C779D"/>
                </a:solidFill>
                <a:latin typeface="Tahoma"/>
                <a:cs typeface="Tahoma"/>
              </a:rPr>
              <a:t>B</a:t>
            </a:r>
            <a:endParaRPr sz="1725" baseline="-14492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076" y="199986"/>
            <a:ext cx="8523667" cy="9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/>
              <a:t>Main-in-the-Middle</a:t>
            </a:r>
            <a:r>
              <a:rPr spc="-509"/>
              <a:t> </a:t>
            </a:r>
            <a:r>
              <a:rPr spc="-100"/>
              <a:t>(MITM)</a:t>
            </a:r>
            <a:r>
              <a:rPr spc="-509"/>
              <a:t> </a:t>
            </a:r>
            <a:r>
              <a:rPr spc="-210"/>
              <a:t>Attack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60">
                <a:solidFill>
                  <a:srgbClr val="595959"/>
                </a:solidFill>
                <a:latin typeface="Century"/>
                <a:cs typeface="Century"/>
              </a:rPr>
              <a:t>General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50">
                <a:solidFill>
                  <a:srgbClr val="595959"/>
                </a:solidFill>
                <a:latin typeface="Century"/>
                <a:cs typeface="Century"/>
              </a:rPr>
              <a:t>idea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5981" y="2096293"/>
            <a:ext cx="4870450" cy="306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87608" y="5348732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(can see or</a:t>
            </a:r>
            <a:r>
              <a:rPr sz="18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modify)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22449" y="3000755"/>
            <a:ext cx="49441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>
                <a:latin typeface="Arial"/>
                <a:cs typeface="Arial"/>
              </a:rPr>
              <a:t>What </a:t>
            </a:r>
            <a:r>
              <a:rPr sz="2000">
                <a:latin typeface="Arial"/>
                <a:cs typeface="Arial"/>
              </a:rPr>
              <a:t>if you </a:t>
            </a:r>
            <a:r>
              <a:rPr sz="2000" spc="-5">
                <a:latin typeface="Arial"/>
                <a:cs typeface="Arial"/>
              </a:rPr>
              <a:t>(attacker) are </a:t>
            </a:r>
            <a:r>
              <a:rPr sz="2000">
                <a:latin typeface="Arial"/>
                <a:cs typeface="Arial"/>
              </a:rPr>
              <a:t>not in </a:t>
            </a:r>
            <a:r>
              <a:rPr sz="2000" spc="-5">
                <a:latin typeface="Arial"/>
                <a:cs typeface="Arial"/>
              </a:rPr>
              <a:t>the</a:t>
            </a:r>
            <a:r>
              <a:rPr sz="2000" spc="-114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middle?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22449" y="3610355"/>
            <a:ext cx="49847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>
                <a:latin typeface="Wingdings"/>
                <a:cs typeface="Wingdings"/>
              </a:rPr>
              <a:t></a:t>
            </a:r>
            <a:r>
              <a:rPr sz="2000">
                <a:latin typeface="Times New Roman"/>
                <a:cs typeface="Times New Roman"/>
              </a:rPr>
              <a:t> </a:t>
            </a:r>
            <a:r>
              <a:rPr sz="2000" b="1" spc="-50">
                <a:latin typeface="Arial"/>
                <a:cs typeface="Arial"/>
              </a:rPr>
              <a:t>You </a:t>
            </a:r>
            <a:r>
              <a:rPr sz="2000" b="1" spc="-5">
                <a:latin typeface="Arial"/>
                <a:cs typeface="Arial"/>
              </a:rPr>
              <a:t>need to </a:t>
            </a:r>
            <a:r>
              <a:rPr sz="2000" b="1">
                <a:latin typeface="Arial"/>
                <a:cs typeface="Arial"/>
              </a:rPr>
              <a:t>be </a:t>
            </a:r>
            <a:r>
              <a:rPr sz="2000" b="1" spc="-5">
                <a:latin typeface="Arial"/>
                <a:cs typeface="Arial"/>
              </a:rPr>
              <a:t>able to redirect</a:t>
            </a:r>
            <a:r>
              <a:rPr sz="2000" b="1" spc="-290">
                <a:latin typeface="Arial"/>
                <a:cs typeface="Arial"/>
              </a:rPr>
              <a:t> </a:t>
            </a:r>
            <a:r>
              <a:rPr sz="2000" b="1" spc="-5">
                <a:latin typeface="Arial"/>
                <a:cs typeface="Arial"/>
              </a:rPr>
              <a:t>traffic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>
                <a:latin typeface="Arial"/>
                <a:cs typeface="Arial"/>
              </a:rPr>
              <a:t>Link layer: </a:t>
            </a:r>
            <a:r>
              <a:rPr sz="2000" b="1">
                <a:latin typeface="Arial"/>
                <a:cs typeface="Arial"/>
              </a:rPr>
              <a:t>ARP </a:t>
            </a:r>
            <a:r>
              <a:rPr sz="2000" b="1" spc="-5">
                <a:latin typeface="Arial"/>
                <a:cs typeface="Arial"/>
              </a:rPr>
              <a:t>cache</a:t>
            </a:r>
            <a:r>
              <a:rPr sz="2000" b="1" spc="-90">
                <a:latin typeface="Arial"/>
                <a:cs typeface="Arial"/>
              </a:rPr>
              <a:t> </a:t>
            </a:r>
            <a:r>
              <a:rPr sz="2000" b="1" spc="-5">
                <a:latin typeface="Arial"/>
                <a:cs typeface="Arial"/>
              </a:rPr>
              <a:t>Poisoning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spc="-5">
                <a:solidFill>
                  <a:srgbClr val="A6A6A6"/>
                </a:solidFill>
                <a:latin typeface="Arial"/>
                <a:cs typeface="Arial"/>
              </a:rPr>
              <a:t>Network </a:t>
            </a:r>
            <a:r>
              <a:rPr sz="2000">
                <a:solidFill>
                  <a:srgbClr val="A6A6A6"/>
                </a:solidFill>
                <a:latin typeface="Arial"/>
                <a:cs typeface="Arial"/>
              </a:rPr>
              <a:t>layer: </a:t>
            </a:r>
            <a:r>
              <a:rPr sz="2000" b="1" spc="-5">
                <a:solidFill>
                  <a:srgbClr val="A6A6A6"/>
                </a:solidFill>
                <a:latin typeface="Arial"/>
                <a:cs typeface="Arial"/>
              </a:rPr>
              <a:t>ICMP</a:t>
            </a:r>
            <a:r>
              <a:rPr sz="2000" b="1" spc="-7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2000" b="1" spc="-5">
                <a:solidFill>
                  <a:srgbClr val="A6A6A6"/>
                </a:solidFill>
                <a:latin typeface="Arial"/>
                <a:cs typeface="Arial"/>
              </a:rPr>
              <a:t>Redirect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>
                <a:solidFill>
                  <a:srgbClr val="A6A6A6"/>
                </a:solidFill>
                <a:latin typeface="Arial"/>
                <a:cs typeface="Arial"/>
              </a:rPr>
              <a:t>Application layer: </a:t>
            </a:r>
            <a:r>
              <a:rPr sz="2000" b="1">
                <a:solidFill>
                  <a:srgbClr val="A6A6A6"/>
                </a:solidFill>
                <a:latin typeface="Arial"/>
                <a:cs typeface="Arial"/>
              </a:rPr>
              <a:t>DNS </a:t>
            </a:r>
            <a:r>
              <a:rPr sz="2000" b="1" spc="-5">
                <a:solidFill>
                  <a:srgbClr val="A6A6A6"/>
                </a:solidFill>
                <a:latin typeface="Arial"/>
                <a:cs typeface="Arial"/>
              </a:rPr>
              <a:t>cache</a:t>
            </a:r>
            <a:r>
              <a:rPr sz="2000" b="1" spc="-95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2000" b="1" spc="-5">
                <a:solidFill>
                  <a:srgbClr val="A6A6A6"/>
                </a:solidFill>
                <a:latin typeface="Arial"/>
                <a:cs typeface="Arial"/>
              </a:rPr>
              <a:t>poisoning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22449" y="4829555"/>
            <a:ext cx="3018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>
                <a:solidFill>
                  <a:srgbClr val="A6A6A6"/>
                </a:solidFill>
                <a:latin typeface="Arial"/>
                <a:cs typeface="Arial"/>
              </a:rPr>
              <a:t>(will be discussed </a:t>
            </a:r>
            <a:r>
              <a:rPr sz="2000" i="1" spc="-5">
                <a:solidFill>
                  <a:srgbClr val="A6A6A6"/>
                </a:solidFill>
                <a:latin typeface="Arial"/>
                <a:cs typeface="Arial"/>
              </a:rPr>
              <a:t>later</a:t>
            </a:r>
            <a:r>
              <a:rPr sz="2000" i="1" spc="-95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2000" i="1">
                <a:solidFill>
                  <a:srgbClr val="A6A6A6"/>
                </a:solidFill>
                <a:latin typeface="Arial"/>
                <a:cs typeface="Arial"/>
              </a:rPr>
              <a:t>on)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66360" y="4972843"/>
            <a:ext cx="1259840" cy="369570"/>
          </a:xfrm>
          <a:custGeom>
            <a:avLst/>
            <a:gdLst/>
            <a:ahLst/>
            <a:cxnLst/>
            <a:rect l="l" t="t" r="r" b="b"/>
            <a:pathLst>
              <a:path w="1259839" h="369570">
                <a:moveTo>
                  <a:pt x="0" y="369332"/>
                </a:moveTo>
                <a:lnTo>
                  <a:pt x="1259840" y="369332"/>
                </a:lnTo>
                <a:lnTo>
                  <a:pt x="1259840" y="0"/>
                </a:lnTo>
                <a:lnTo>
                  <a:pt x="0" y="0"/>
                </a:lnTo>
                <a:lnTo>
                  <a:pt x="0" y="3693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26207" y="4937759"/>
            <a:ext cx="1155192" cy="524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64480" y="4992116"/>
            <a:ext cx="863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latin typeface="Arial"/>
                <a:cs typeface="Arial"/>
              </a:rPr>
              <a:t>M</a:t>
            </a:r>
            <a:r>
              <a:rPr sz="1800" b="1" spc="-5">
                <a:latin typeface="Arial"/>
                <a:cs typeface="Arial"/>
              </a:rPr>
              <a:t>ic</a:t>
            </a:r>
            <a:r>
              <a:rPr sz="1800" b="1">
                <a:latin typeface="Arial"/>
                <a:cs typeface="Arial"/>
              </a:rPr>
              <a:t>h</a:t>
            </a:r>
            <a:r>
              <a:rPr sz="1800" b="1" spc="-5">
                <a:latin typeface="Arial"/>
                <a:cs typeface="Arial"/>
              </a:rPr>
              <a:t>ea</a:t>
            </a:r>
            <a:r>
              <a:rPr sz="1800" b="1"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7887" y="3066288"/>
            <a:ext cx="762000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45172" y="3109467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>
                <a:latin typeface="Arial"/>
                <a:cs typeface="Arial"/>
              </a:rPr>
              <a:t>A</a:t>
            </a:r>
            <a:r>
              <a:rPr sz="1600" b="1" spc="5">
                <a:latin typeface="Arial"/>
                <a:cs typeface="Arial"/>
              </a:rPr>
              <a:t>li</a:t>
            </a:r>
            <a:r>
              <a:rPr sz="1600" b="1" spc="-5">
                <a:latin typeface="Arial"/>
                <a:cs typeface="Arial"/>
              </a:rPr>
              <a:t>c</a:t>
            </a:r>
            <a:r>
              <a:rPr sz="1600" b="1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14240" y="3090445"/>
            <a:ext cx="741680" cy="339090"/>
          </a:xfrm>
          <a:custGeom>
            <a:avLst/>
            <a:gdLst/>
            <a:ahLst/>
            <a:cxnLst/>
            <a:rect l="l" t="t" r="r" b="b"/>
            <a:pathLst>
              <a:path w="741679" h="339089">
                <a:moveTo>
                  <a:pt x="0" y="338554"/>
                </a:moveTo>
                <a:lnTo>
                  <a:pt x="741679" y="338554"/>
                </a:lnTo>
                <a:lnTo>
                  <a:pt x="741679" y="0"/>
                </a:lnTo>
                <a:lnTo>
                  <a:pt x="0" y="0"/>
                </a:lnTo>
                <a:lnTo>
                  <a:pt x="0" y="338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57928" y="3066288"/>
            <a:ext cx="670560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714240" y="3109467"/>
            <a:ext cx="7416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100"/>
              </a:spcBef>
            </a:pPr>
            <a:r>
              <a:rPr sz="1600" b="1" spc="-5">
                <a:latin typeface="Arial"/>
                <a:cs typeface="Arial"/>
              </a:rPr>
              <a:t>Bob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2">
            <a:extLst>
              <a:ext uri="{FF2B5EF4-FFF2-40B4-BE49-F238E27FC236}">
                <a16:creationId xmlns:a16="http://schemas.microsoft.com/office/drawing/2014/main" id="{1DD83AD7-4A11-4A27-885C-C008043EF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306" y="-49415"/>
            <a:ext cx="8153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b="1" kern="0">
                <a:ea typeface="宋体" panose="02010600030101010101" pitchFamily="2" charset="-122"/>
              </a:rPr>
              <a:t>Motivations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A511D5A-85B0-40AE-967E-5DFD77D1FEE2}"/>
              </a:ext>
            </a:extLst>
          </p:cNvPr>
          <p:cNvSpPr txBox="1"/>
          <p:nvPr/>
        </p:nvSpPr>
        <p:spPr>
          <a:xfrm>
            <a:off x="8621442" y="838200"/>
            <a:ext cx="35477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Secure Routing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Seccure hop-by-hop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DA9261-4151-429D-A747-B5700AAF3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43" y="2863811"/>
            <a:ext cx="1676400" cy="127244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14D516AE-EB97-46E2-8D17-E029BB99A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792776"/>
            <a:ext cx="2518834" cy="19050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43A583D-A447-4CE6-95EF-D0846AE54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960" y="3135308"/>
            <a:ext cx="2485248" cy="127244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55DC93F8-B0B0-4AFB-8892-38657C222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012841"/>
            <a:ext cx="3047999" cy="1231726"/>
          </a:xfrm>
          <a:prstGeom prst="rect">
            <a:avLst/>
          </a:prstGeom>
        </p:spPr>
      </p:pic>
      <p:sp>
        <p:nvSpPr>
          <p:cNvPr id="111" name="object 12">
            <a:extLst>
              <a:ext uri="{FF2B5EF4-FFF2-40B4-BE49-F238E27FC236}">
                <a16:creationId xmlns:a16="http://schemas.microsoft.com/office/drawing/2014/main" id="{6F2F295C-9EFA-457F-A655-659C901C8E51}"/>
              </a:ext>
            </a:extLst>
          </p:cNvPr>
          <p:cNvSpPr/>
          <p:nvPr/>
        </p:nvSpPr>
        <p:spPr>
          <a:xfrm>
            <a:off x="7012827" y="1662217"/>
            <a:ext cx="235468" cy="370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3">
            <a:extLst>
              <a:ext uri="{FF2B5EF4-FFF2-40B4-BE49-F238E27FC236}">
                <a16:creationId xmlns:a16="http://schemas.microsoft.com/office/drawing/2014/main" id="{09B48106-735C-4FC3-8130-235A8C758948}"/>
              </a:ext>
            </a:extLst>
          </p:cNvPr>
          <p:cNvSpPr/>
          <p:nvPr/>
        </p:nvSpPr>
        <p:spPr>
          <a:xfrm>
            <a:off x="7012634" y="1662075"/>
            <a:ext cx="257562" cy="370605"/>
          </a:xfrm>
          <a:custGeom>
            <a:avLst/>
            <a:gdLst/>
            <a:ahLst/>
            <a:cxnLst/>
            <a:rect l="l" t="t" r="r" b="b"/>
            <a:pathLst>
              <a:path w="160654" h="255904">
                <a:moveTo>
                  <a:pt x="0" y="0"/>
                </a:moveTo>
                <a:lnTo>
                  <a:pt x="160338" y="0"/>
                </a:lnTo>
                <a:lnTo>
                  <a:pt x="160338" y="255587"/>
                </a:lnTo>
                <a:lnTo>
                  <a:pt x="0" y="2555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4">
            <a:extLst>
              <a:ext uri="{FF2B5EF4-FFF2-40B4-BE49-F238E27FC236}">
                <a16:creationId xmlns:a16="http://schemas.microsoft.com/office/drawing/2014/main" id="{5E8EA61D-67A3-4B06-B496-F4549925DA0A}"/>
              </a:ext>
            </a:extLst>
          </p:cNvPr>
          <p:cNvSpPr/>
          <p:nvPr/>
        </p:nvSpPr>
        <p:spPr>
          <a:xfrm>
            <a:off x="6362700" y="974718"/>
            <a:ext cx="1143000" cy="818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5">
            <a:extLst>
              <a:ext uri="{FF2B5EF4-FFF2-40B4-BE49-F238E27FC236}">
                <a16:creationId xmlns:a16="http://schemas.microsoft.com/office/drawing/2014/main" id="{220C19A0-7B0E-4AC6-B10A-9FB4094118F0}"/>
              </a:ext>
            </a:extLst>
          </p:cNvPr>
          <p:cNvSpPr/>
          <p:nvPr/>
        </p:nvSpPr>
        <p:spPr>
          <a:xfrm>
            <a:off x="6781800" y="1066800"/>
            <a:ext cx="633605" cy="4369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26">
            <a:extLst>
              <a:ext uri="{FF2B5EF4-FFF2-40B4-BE49-F238E27FC236}">
                <a16:creationId xmlns:a16="http://schemas.microsoft.com/office/drawing/2014/main" id="{ED91742E-4B05-4426-8C5E-9246F3E5BA81}"/>
              </a:ext>
            </a:extLst>
          </p:cNvPr>
          <p:cNvSpPr/>
          <p:nvPr/>
        </p:nvSpPr>
        <p:spPr>
          <a:xfrm>
            <a:off x="7452723" y="1837913"/>
            <a:ext cx="409249" cy="110354"/>
          </a:xfrm>
          <a:custGeom>
            <a:avLst/>
            <a:gdLst/>
            <a:ahLst/>
            <a:cxnLst/>
            <a:rect l="l" t="t" r="r" b="b"/>
            <a:pathLst>
              <a:path w="25527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2862"/>
                </a:lnTo>
                <a:lnTo>
                  <a:pt x="63500" y="42862"/>
                </a:lnTo>
                <a:lnTo>
                  <a:pt x="63500" y="33337"/>
                </a:lnTo>
                <a:lnTo>
                  <a:pt x="76200" y="33337"/>
                </a:lnTo>
                <a:lnTo>
                  <a:pt x="76200" y="0"/>
                </a:lnTo>
                <a:close/>
              </a:path>
              <a:path w="255270" h="76200">
                <a:moveTo>
                  <a:pt x="76200" y="33337"/>
                </a:moveTo>
                <a:lnTo>
                  <a:pt x="63500" y="33337"/>
                </a:lnTo>
                <a:lnTo>
                  <a:pt x="63500" y="42862"/>
                </a:lnTo>
                <a:lnTo>
                  <a:pt x="76200" y="42862"/>
                </a:lnTo>
                <a:lnTo>
                  <a:pt x="76200" y="33337"/>
                </a:lnTo>
                <a:close/>
              </a:path>
              <a:path w="255270" h="76200">
                <a:moveTo>
                  <a:pt x="76200" y="42862"/>
                </a:moveTo>
                <a:lnTo>
                  <a:pt x="63500" y="42862"/>
                </a:lnTo>
                <a:lnTo>
                  <a:pt x="76200" y="42862"/>
                </a:lnTo>
                <a:close/>
              </a:path>
              <a:path w="255270" h="76200">
                <a:moveTo>
                  <a:pt x="254833" y="33336"/>
                </a:moveTo>
                <a:lnTo>
                  <a:pt x="76200" y="33337"/>
                </a:lnTo>
                <a:lnTo>
                  <a:pt x="76200" y="42862"/>
                </a:lnTo>
                <a:lnTo>
                  <a:pt x="254833" y="42861"/>
                </a:lnTo>
                <a:lnTo>
                  <a:pt x="254833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29">
            <a:extLst>
              <a:ext uri="{FF2B5EF4-FFF2-40B4-BE49-F238E27FC236}">
                <a16:creationId xmlns:a16="http://schemas.microsoft.com/office/drawing/2014/main" id="{DEB79530-DDE5-42CD-9EBF-97AF10DA87FC}"/>
              </a:ext>
            </a:extLst>
          </p:cNvPr>
          <p:cNvSpPr txBox="1"/>
          <p:nvPr/>
        </p:nvSpPr>
        <p:spPr>
          <a:xfrm>
            <a:off x="6503743" y="1494603"/>
            <a:ext cx="3935657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2085">
              <a:lnSpc>
                <a:spcPct val="100000"/>
              </a:lnSpc>
              <a:spcBef>
                <a:spcPts val="25"/>
              </a:spcBef>
            </a:pPr>
            <a:endParaRPr lang="en-US" spc="-5">
              <a:latin typeface="Arial"/>
              <a:cs typeface="Arial"/>
            </a:endParaRPr>
          </a:p>
          <a:p>
            <a:pPr marL="1442085">
              <a:lnSpc>
                <a:spcPct val="100000"/>
              </a:lnSpc>
              <a:spcBef>
                <a:spcPts val="25"/>
              </a:spcBef>
            </a:pPr>
            <a:r>
              <a:rPr spc="-5">
                <a:latin typeface="Arial"/>
                <a:cs typeface="Arial"/>
              </a:rPr>
              <a:t>1A-2F-BB-76-09-AD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>
              <a:latin typeface="Arial"/>
              <a:cs typeface="Arial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3F36315-E957-442F-84EB-20A68B9B19D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73935" y="1383058"/>
            <a:ext cx="2238699" cy="4092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55E56AF-540C-4ACC-B30E-94E0BAF2A970}"/>
              </a:ext>
            </a:extLst>
          </p:cNvPr>
          <p:cNvSpPr txBox="1"/>
          <p:nvPr/>
        </p:nvSpPr>
        <p:spPr>
          <a:xfrm>
            <a:off x="4114035" y="822944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Network card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1914C55-79B3-43CC-881E-C4ECD3D81946}"/>
              </a:ext>
            </a:extLst>
          </p:cNvPr>
          <p:cNvCxnSpPr/>
          <p:nvPr/>
        </p:nvCxnSpPr>
        <p:spPr bwMode="auto">
          <a:xfrm>
            <a:off x="7138234" y="2049282"/>
            <a:ext cx="0" cy="116772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1568FA8-C532-41C8-A56E-9BD775F70846}"/>
              </a:ext>
            </a:extLst>
          </p:cNvPr>
          <p:cNvCxnSpPr>
            <a:cxnSpLocks/>
          </p:cNvCxnSpPr>
          <p:nvPr/>
        </p:nvCxnSpPr>
        <p:spPr bwMode="auto">
          <a:xfrm flipH="1">
            <a:off x="4423834" y="3617082"/>
            <a:ext cx="220556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6CE7C4F-6231-4B8B-8A10-D4B2B9E69C60}"/>
              </a:ext>
            </a:extLst>
          </p:cNvPr>
          <p:cNvCxnSpPr>
            <a:cxnSpLocks/>
          </p:cNvCxnSpPr>
          <p:nvPr/>
        </p:nvCxnSpPr>
        <p:spPr bwMode="auto">
          <a:xfrm flipH="1">
            <a:off x="7776633" y="3568543"/>
            <a:ext cx="220556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47AFA17-258D-4701-9857-463E0AC173E5}"/>
              </a:ext>
            </a:extLst>
          </p:cNvPr>
          <p:cNvCxnSpPr>
            <a:cxnSpLocks/>
          </p:cNvCxnSpPr>
          <p:nvPr/>
        </p:nvCxnSpPr>
        <p:spPr bwMode="auto">
          <a:xfrm>
            <a:off x="7079853" y="3771531"/>
            <a:ext cx="0" cy="124131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9F3961A8-28BD-4044-9406-703D16F0E549}"/>
              </a:ext>
            </a:extLst>
          </p:cNvPr>
          <p:cNvSpPr txBox="1"/>
          <p:nvPr/>
        </p:nvSpPr>
        <p:spPr>
          <a:xfrm>
            <a:off x="7861972" y="2863811"/>
            <a:ext cx="1648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Nect hop?</a:t>
            </a:r>
          </a:p>
        </p:txBody>
      </p:sp>
      <p:graphicFrame>
        <p:nvGraphicFramePr>
          <p:cNvPr id="135" name="object 55">
            <a:extLst>
              <a:ext uri="{FF2B5EF4-FFF2-40B4-BE49-F238E27FC236}">
                <a16:creationId xmlns:a16="http://schemas.microsoft.com/office/drawing/2014/main" id="{7EFC7B24-A43F-4B69-8AE0-2EE9C46A1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151359"/>
              </p:ext>
            </p:extLst>
          </p:nvPr>
        </p:nvGraphicFramePr>
        <p:xfrm>
          <a:off x="7248295" y="2284553"/>
          <a:ext cx="2283425" cy="470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8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0275"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800" b="1" baseline="-13888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l</a:t>
                      </a: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b="1">
                          <a:latin typeface="Arial"/>
                          <a:cs typeface="Arial"/>
                        </a:rPr>
                        <a:t>H</a:t>
                      </a:r>
                      <a:r>
                        <a:rPr sz="1800" b="1" baseline="-13888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b="1">
                          <a:latin typeface="Arial"/>
                          <a:cs typeface="Arial"/>
                        </a:rPr>
                        <a:t>H</a:t>
                      </a:r>
                      <a:r>
                        <a:rPr sz="1800" b="1" baseline="-13888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b="1"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6" name="object 55">
            <a:extLst>
              <a:ext uri="{FF2B5EF4-FFF2-40B4-BE49-F238E27FC236}">
                <a16:creationId xmlns:a16="http://schemas.microsoft.com/office/drawing/2014/main" id="{243DC337-05BC-4C30-910C-797AE57A5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077892"/>
              </p:ext>
            </p:extLst>
          </p:nvPr>
        </p:nvGraphicFramePr>
        <p:xfrm>
          <a:off x="4434323" y="3774967"/>
          <a:ext cx="2283425" cy="470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8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0275"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b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lang="en-US" sz="1800" b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  <a:cs typeface="Arial"/>
                        </a:rPr>
                        <a:t>’</a:t>
                      </a:r>
                      <a:r>
                        <a:rPr lang="en-US" sz="1800" b="1" baseline="-13888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1800" b="1" baseline="-13888">
                        <a:solidFill>
                          <a:schemeClr val="accent1">
                            <a:lumMod val="7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b="1">
                          <a:latin typeface="Arial"/>
                          <a:cs typeface="Arial"/>
                        </a:rPr>
                        <a:t>H</a:t>
                      </a:r>
                      <a:r>
                        <a:rPr sz="1800" b="1" baseline="-13888"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b="1">
                          <a:latin typeface="Arial"/>
                          <a:cs typeface="Arial"/>
                        </a:rPr>
                        <a:t>H</a:t>
                      </a:r>
                      <a:r>
                        <a:rPr sz="1800" b="1" baseline="-13888"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b="1"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258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2" y="228600"/>
            <a:ext cx="9133267" cy="9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/>
              <a:t>Main-in-the-Middle</a:t>
            </a:r>
            <a:r>
              <a:rPr spc="-495"/>
              <a:t> </a:t>
            </a:r>
            <a:r>
              <a:rPr spc="-100"/>
              <a:t>(MITM)</a:t>
            </a:r>
            <a:r>
              <a:rPr spc="-495"/>
              <a:t> </a:t>
            </a:r>
            <a:r>
              <a:rPr spc="-210"/>
              <a:t>Attack</a:t>
            </a:r>
            <a:r>
              <a:rPr spc="-495"/>
              <a:t> </a:t>
            </a:r>
            <a:r>
              <a:rPr b="0" spc="-165">
                <a:latin typeface="Tahoma"/>
                <a:cs typeface="Tahoma"/>
              </a:rPr>
              <a:t>(cont.)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80">
                <a:solidFill>
                  <a:srgbClr val="595959"/>
                </a:solidFill>
                <a:latin typeface="Century"/>
                <a:cs typeface="Century"/>
              </a:rPr>
              <a:t>Using </a:t>
            </a:r>
            <a:r>
              <a:rPr sz="2200" b="0" spc="-60">
                <a:solidFill>
                  <a:srgbClr val="595959"/>
                </a:solidFill>
                <a:latin typeface="Century"/>
                <a:cs typeface="Century"/>
              </a:rPr>
              <a:t>ARP </a:t>
            </a:r>
            <a:r>
              <a:rPr sz="2200" b="0" spc="-10">
                <a:solidFill>
                  <a:srgbClr val="595959"/>
                </a:solidFill>
                <a:latin typeface="Century"/>
                <a:cs typeface="Century"/>
              </a:rPr>
              <a:t>cache</a:t>
            </a:r>
            <a:r>
              <a:rPr sz="2200" b="0" spc="-28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5">
                <a:solidFill>
                  <a:srgbClr val="595959"/>
                </a:solidFill>
                <a:latin typeface="Century"/>
                <a:cs typeface="Century"/>
              </a:rPr>
              <a:t>poisoning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5981" y="2096293"/>
            <a:ext cx="4870450" cy="306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83409" y="2727452"/>
            <a:ext cx="5056505" cy="1005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>
                <a:latin typeface="Arial"/>
                <a:cs typeface="Arial"/>
              </a:rPr>
              <a:t>Attack</a:t>
            </a:r>
            <a:r>
              <a:rPr sz="2400" b="1" spc="-10">
                <a:latin typeface="Arial"/>
                <a:cs typeface="Arial"/>
              </a:rPr>
              <a:t> </a:t>
            </a:r>
            <a:r>
              <a:rPr sz="2400" b="1" spc="-5">
                <a:latin typeface="Arial"/>
                <a:cs typeface="Arial"/>
              </a:rPr>
              <a:t>idea: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000" b="1">
                <a:latin typeface="Arial"/>
                <a:cs typeface="Arial"/>
              </a:rPr>
              <a:t>M </a:t>
            </a:r>
            <a:r>
              <a:rPr sz="2000">
                <a:latin typeface="Arial"/>
                <a:cs typeface="Arial"/>
              </a:rPr>
              <a:t>has </a:t>
            </a:r>
            <a:r>
              <a:rPr sz="2000" spc="-5">
                <a:latin typeface="Arial"/>
                <a:cs typeface="Arial"/>
              </a:rPr>
              <a:t>to </a:t>
            </a:r>
            <a:r>
              <a:rPr sz="2000">
                <a:latin typeface="Arial"/>
                <a:cs typeface="Arial"/>
              </a:rPr>
              <a:t>be on </a:t>
            </a:r>
            <a:r>
              <a:rPr sz="2000" spc="-5">
                <a:latin typeface="Arial"/>
                <a:cs typeface="Arial"/>
              </a:rPr>
              <a:t>the same network </a:t>
            </a:r>
            <a:r>
              <a:rPr sz="2000">
                <a:latin typeface="Arial"/>
                <a:cs typeface="Arial"/>
              </a:rPr>
              <a:t>as A and</a:t>
            </a:r>
            <a:r>
              <a:rPr sz="2000" spc="-36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B</a:t>
            </a:r>
          </a:p>
          <a:p>
            <a:pPr marL="12700">
              <a:lnSpc>
                <a:spcPct val="100000"/>
              </a:lnSpc>
            </a:pPr>
            <a:r>
              <a:rPr sz="2925" spc="75" baseline="1424">
                <a:latin typeface="Wingdings"/>
                <a:cs typeface="Wingdings"/>
              </a:rPr>
              <a:t></a:t>
            </a:r>
            <a:r>
              <a:rPr sz="2925" spc="75" baseline="1424">
                <a:latin typeface="Times New Roman"/>
                <a:cs typeface="Times New Roman"/>
              </a:rPr>
              <a:t> </a:t>
            </a:r>
            <a:r>
              <a:rPr sz="2000" b="1" spc="-5">
                <a:latin typeface="Arial"/>
                <a:cs typeface="Arial"/>
              </a:rPr>
              <a:t>try to </a:t>
            </a:r>
            <a:r>
              <a:rPr sz="2000" b="1">
                <a:latin typeface="Arial"/>
                <a:cs typeface="Arial"/>
              </a:rPr>
              <a:t>cache </a:t>
            </a:r>
            <a:r>
              <a:rPr sz="2000" b="1" spc="-5">
                <a:latin typeface="Arial"/>
                <a:cs typeface="Arial"/>
              </a:rPr>
              <a:t>poison </a:t>
            </a:r>
            <a:r>
              <a:rPr sz="2000" b="1">
                <a:latin typeface="Arial"/>
                <a:cs typeface="Arial"/>
              </a:rPr>
              <a:t>A and </a:t>
            </a:r>
            <a:r>
              <a:rPr sz="2000" b="1" spc="-25">
                <a:latin typeface="Arial"/>
                <a:cs typeface="Arial"/>
              </a:rPr>
              <a:t>B’s</a:t>
            </a:r>
            <a:r>
              <a:rPr sz="2000" b="1" spc="-19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cache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66360" y="4972843"/>
            <a:ext cx="1259840" cy="369570"/>
          </a:xfrm>
          <a:custGeom>
            <a:avLst/>
            <a:gdLst/>
            <a:ahLst/>
            <a:cxnLst/>
            <a:rect l="l" t="t" r="r" b="b"/>
            <a:pathLst>
              <a:path w="1259839" h="369570">
                <a:moveTo>
                  <a:pt x="0" y="369332"/>
                </a:moveTo>
                <a:lnTo>
                  <a:pt x="1259840" y="369332"/>
                </a:lnTo>
                <a:lnTo>
                  <a:pt x="1259840" y="0"/>
                </a:lnTo>
                <a:lnTo>
                  <a:pt x="0" y="0"/>
                </a:lnTo>
                <a:lnTo>
                  <a:pt x="0" y="3693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50592" y="4937759"/>
            <a:ext cx="509016" cy="524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42616" y="4937759"/>
            <a:ext cx="911352" cy="524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87608" y="4909820"/>
            <a:ext cx="198183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560" algn="ctr">
              <a:lnSpc>
                <a:spcPct val="100000"/>
              </a:lnSpc>
              <a:spcBef>
                <a:spcPts val="745"/>
              </a:spcBef>
            </a:pPr>
            <a:r>
              <a:rPr sz="1800" b="1" spc="-5">
                <a:latin typeface="Arial"/>
                <a:cs typeface="Arial"/>
              </a:rPr>
              <a:t>M</a:t>
            </a:r>
            <a:r>
              <a:rPr sz="1800" spc="-5">
                <a:latin typeface="Arial"/>
                <a:cs typeface="Arial"/>
              </a:rPr>
              <a:t>icheal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(can see or</a:t>
            </a:r>
            <a:r>
              <a:rPr sz="18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modify)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9600" y="3090445"/>
            <a:ext cx="741680" cy="339090"/>
          </a:xfrm>
          <a:custGeom>
            <a:avLst/>
            <a:gdLst/>
            <a:ahLst/>
            <a:cxnLst/>
            <a:rect l="l" t="t" r="r" b="b"/>
            <a:pathLst>
              <a:path w="741680" h="339089">
                <a:moveTo>
                  <a:pt x="0" y="338554"/>
                </a:moveTo>
                <a:lnTo>
                  <a:pt x="741680" y="338554"/>
                </a:lnTo>
                <a:lnTo>
                  <a:pt x="741680" y="0"/>
                </a:lnTo>
                <a:lnTo>
                  <a:pt x="0" y="0"/>
                </a:lnTo>
                <a:lnTo>
                  <a:pt x="0" y="338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4840" y="3066288"/>
            <a:ext cx="423672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1144" y="3066288"/>
            <a:ext cx="579119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43108" y="3109467"/>
            <a:ext cx="474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>
                <a:latin typeface="Arial"/>
                <a:cs typeface="Arial"/>
              </a:rPr>
              <a:t>A</a:t>
            </a:r>
            <a:r>
              <a:rPr sz="1600" spc="-10">
                <a:latin typeface="Arial"/>
                <a:cs typeface="Arial"/>
              </a:rPr>
              <a:t>li</a:t>
            </a:r>
            <a:r>
              <a:rPr sz="1600">
                <a:latin typeface="Arial"/>
                <a:cs typeface="Arial"/>
              </a:rPr>
              <a:t>ce</a:t>
            </a:r>
          </a:p>
        </p:txBody>
      </p:sp>
      <p:sp>
        <p:nvSpPr>
          <p:cNvPr id="13" name="object 13"/>
          <p:cNvSpPr/>
          <p:nvPr/>
        </p:nvSpPr>
        <p:spPr>
          <a:xfrm>
            <a:off x="4714240" y="3090445"/>
            <a:ext cx="741680" cy="339090"/>
          </a:xfrm>
          <a:custGeom>
            <a:avLst/>
            <a:gdLst/>
            <a:ahLst/>
            <a:cxnLst/>
            <a:rect l="l" t="t" r="r" b="b"/>
            <a:pathLst>
              <a:path w="741679" h="339089">
                <a:moveTo>
                  <a:pt x="0" y="338554"/>
                </a:moveTo>
                <a:lnTo>
                  <a:pt x="741679" y="338554"/>
                </a:lnTo>
                <a:lnTo>
                  <a:pt x="741679" y="0"/>
                </a:lnTo>
                <a:lnTo>
                  <a:pt x="0" y="0"/>
                </a:lnTo>
                <a:lnTo>
                  <a:pt x="0" y="338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67071" y="3066288"/>
            <a:ext cx="423672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13376" y="3066288"/>
            <a:ext cx="502920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86641" y="3109467"/>
            <a:ext cx="3968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>
                <a:latin typeface="Arial"/>
                <a:cs typeface="Arial"/>
              </a:rPr>
              <a:t>B</a:t>
            </a:r>
            <a:r>
              <a:rPr sz="1600" spc="-5">
                <a:latin typeface="Arial"/>
                <a:cs typeface="Arial"/>
              </a:rPr>
              <a:t>ob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4031" y="3597602"/>
            <a:ext cx="1271905" cy="523240"/>
          </a:xfrm>
          <a:custGeom>
            <a:avLst/>
            <a:gdLst/>
            <a:ahLst/>
            <a:cxnLst/>
            <a:rect l="l" t="t" r="r" b="b"/>
            <a:pathLst>
              <a:path w="1271905" h="523239">
                <a:moveTo>
                  <a:pt x="0" y="523219"/>
                </a:moveTo>
                <a:lnTo>
                  <a:pt x="1271502" y="523219"/>
                </a:lnTo>
                <a:lnTo>
                  <a:pt x="1271502" y="0"/>
                </a:lnTo>
                <a:lnTo>
                  <a:pt x="0" y="0"/>
                </a:lnTo>
                <a:lnTo>
                  <a:pt x="0" y="523219"/>
                </a:lnTo>
                <a:close/>
              </a:path>
            </a:pathLst>
          </a:custGeom>
          <a:solidFill>
            <a:srgbClr val="BFEB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5471" y="3832860"/>
            <a:ext cx="10890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Arial"/>
                <a:cs typeface="Arial"/>
              </a:rPr>
              <a:t>MAC: </a:t>
            </a:r>
            <a:r>
              <a:rPr sz="1400" b="1" spc="-5">
                <a:latin typeface="Arial"/>
                <a:cs typeface="Arial"/>
              </a:rPr>
              <a:t>MAC</a:t>
            </a:r>
            <a:r>
              <a:rPr sz="1400" b="1" spc="-70">
                <a:latin typeface="Arial"/>
                <a:cs typeface="Arial"/>
              </a:rPr>
              <a:t> </a:t>
            </a:r>
            <a:r>
              <a:rPr sz="1400" b="1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8977" y="3336036"/>
            <a:ext cx="984885" cy="51943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400" b="1">
                <a:solidFill>
                  <a:srgbClr val="0070C0"/>
                </a:solidFill>
                <a:latin typeface="Arial"/>
                <a:cs typeface="Arial"/>
              </a:rPr>
              <a:t>ARP</a:t>
            </a:r>
            <a:r>
              <a:rPr sz="1400" b="1" spc="-5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400" b="1" spc="-5">
                <a:solidFill>
                  <a:srgbClr val="0070C0"/>
                </a:solidFill>
                <a:latin typeface="Arial"/>
                <a:cs typeface="Arial"/>
              </a:rPr>
              <a:t>table</a:t>
            </a:r>
            <a:endParaRPr sz="1400">
              <a:latin typeface="Arial"/>
              <a:cs typeface="Arial"/>
            </a:endParaRPr>
          </a:p>
          <a:p>
            <a:pPr marL="116205">
              <a:lnSpc>
                <a:spcPct val="100000"/>
              </a:lnSpc>
              <a:spcBef>
                <a:spcPts val="265"/>
              </a:spcBef>
              <a:tabLst>
                <a:tab pos="628650" algn="l"/>
              </a:tabLst>
            </a:pPr>
            <a:r>
              <a:rPr sz="1400" spc="-5">
                <a:latin typeface="Arial"/>
                <a:cs typeface="Arial"/>
              </a:rPr>
              <a:t>IP:	</a:t>
            </a:r>
            <a:r>
              <a:rPr sz="1400" b="1" spc="-5">
                <a:latin typeface="Arial"/>
                <a:cs typeface="Arial"/>
              </a:rPr>
              <a:t>IP</a:t>
            </a:r>
            <a:r>
              <a:rPr sz="1400" b="1" spc="-100">
                <a:latin typeface="Arial"/>
                <a:cs typeface="Arial"/>
              </a:rPr>
              <a:t> </a:t>
            </a:r>
            <a:r>
              <a:rPr sz="1400" b="1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24497" y="3597602"/>
            <a:ext cx="1271905" cy="523240"/>
          </a:xfrm>
          <a:custGeom>
            <a:avLst/>
            <a:gdLst/>
            <a:ahLst/>
            <a:cxnLst/>
            <a:rect l="l" t="t" r="r" b="b"/>
            <a:pathLst>
              <a:path w="1271904" h="523239">
                <a:moveTo>
                  <a:pt x="0" y="523219"/>
                </a:moveTo>
                <a:lnTo>
                  <a:pt x="1271502" y="523219"/>
                </a:lnTo>
                <a:lnTo>
                  <a:pt x="1271502" y="0"/>
                </a:lnTo>
                <a:lnTo>
                  <a:pt x="0" y="0"/>
                </a:lnTo>
                <a:lnTo>
                  <a:pt x="0" y="523219"/>
                </a:lnTo>
                <a:close/>
              </a:path>
            </a:pathLst>
          </a:custGeom>
          <a:solidFill>
            <a:srgbClr val="BFEB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915937" y="3832860"/>
            <a:ext cx="1082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Arial"/>
                <a:cs typeface="Arial"/>
              </a:rPr>
              <a:t>MAC: </a:t>
            </a:r>
            <a:r>
              <a:rPr sz="1400" b="1" spc="-5">
                <a:latin typeface="Arial"/>
                <a:cs typeface="Arial"/>
              </a:rPr>
              <a:t>MAC</a:t>
            </a:r>
            <a:r>
              <a:rPr sz="1400" b="1" spc="-120">
                <a:latin typeface="Arial"/>
                <a:cs typeface="Arial"/>
              </a:rPr>
              <a:t> </a:t>
            </a:r>
            <a:r>
              <a:rPr sz="1400" b="1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99444" y="3336036"/>
            <a:ext cx="978535" cy="51943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400" b="1">
                <a:solidFill>
                  <a:srgbClr val="0070C0"/>
                </a:solidFill>
                <a:latin typeface="Arial"/>
                <a:cs typeface="Arial"/>
              </a:rPr>
              <a:t>ARP</a:t>
            </a:r>
            <a:r>
              <a:rPr sz="1400" b="1" spc="-5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400" b="1" spc="-5">
                <a:solidFill>
                  <a:srgbClr val="0070C0"/>
                </a:solidFill>
                <a:latin typeface="Arial"/>
                <a:cs typeface="Arial"/>
              </a:rPr>
              <a:t>table</a:t>
            </a:r>
            <a:endParaRPr sz="1400">
              <a:latin typeface="Arial"/>
              <a:cs typeface="Arial"/>
            </a:endParaRPr>
          </a:p>
          <a:p>
            <a:pPr marL="116205">
              <a:lnSpc>
                <a:spcPct val="100000"/>
              </a:lnSpc>
              <a:spcBef>
                <a:spcPts val="265"/>
              </a:spcBef>
              <a:tabLst>
                <a:tab pos="628650" algn="l"/>
              </a:tabLst>
            </a:pPr>
            <a:r>
              <a:rPr sz="1400" spc="-5">
                <a:latin typeface="Arial"/>
                <a:cs typeface="Arial"/>
              </a:rPr>
              <a:t>IP:	</a:t>
            </a:r>
            <a:r>
              <a:rPr sz="1400" b="1" spc="-5">
                <a:latin typeface="Arial"/>
                <a:cs typeface="Arial"/>
              </a:rPr>
              <a:t>IP</a:t>
            </a:r>
            <a:r>
              <a:rPr sz="1400" b="1" spc="-145">
                <a:latin typeface="Arial"/>
                <a:cs typeface="Arial"/>
              </a:rPr>
              <a:t> </a:t>
            </a:r>
            <a:r>
              <a:rPr sz="1400" b="1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2" y="228600"/>
            <a:ext cx="8447467" cy="9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/>
              <a:t>Main-in-the-Middle</a:t>
            </a:r>
            <a:r>
              <a:rPr spc="-495"/>
              <a:t> </a:t>
            </a:r>
            <a:r>
              <a:rPr spc="-100"/>
              <a:t>(MITM)</a:t>
            </a:r>
            <a:r>
              <a:rPr spc="-495"/>
              <a:t> </a:t>
            </a:r>
            <a:r>
              <a:rPr spc="-210"/>
              <a:t>Attack</a:t>
            </a:r>
            <a:r>
              <a:rPr spc="-495"/>
              <a:t> </a:t>
            </a:r>
            <a:r>
              <a:rPr b="0" spc="-165">
                <a:latin typeface="Tahoma"/>
                <a:cs typeface="Tahoma"/>
              </a:rPr>
              <a:t>(cont.)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80">
                <a:solidFill>
                  <a:srgbClr val="595959"/>
                </a:solidFill>
                <a:latin typeface="Century"/>
                <a:cs typeface="Century"/>
              </a:rPr>
              <a:t>Using </a:t>
            </a:r>
            <a:r>
              <a:rPr sz="2200" b="0" spc="-60">
                <a:solidFill>
                  <a:srgbClr val="595959"/>
                </a:solidFill>
                <a:latin typeface="Century"/>
                <a:cs typeface="Century"/>
              </a:rPr>
              <a:t>ARP </a:t>
            </a:r>
            <a:r>
              <a:rPr sz="2200" b="0" spc="-10">
                <a:solidFill>
                  <a:srgbClr val="595959"/>
                </a:solidFill>
                <a:latin typeface="Century"/>
                <a:cs typeface="Century"/>
              </a:rPr>
              <a:t>cache</a:t>
            </a:r>
            <a:r>
              <a:rPr sz="2200" b="0" spc="-28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5">
                <a:solidFill>
                  <a:srgbClr val="595959"/>
                </a:solidFill>
                <a:latin typeface="Century"/>
                <a:cs typeface="Century"/>
              </a:rPr>
              <a:t>poisoning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5981" y="2096293"/>
            <a:ext cx="4870450" cy="306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87608" y="5348732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(can see or</a:t>
            </a:r>
            <a:r>
              <a:rPr sz="18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modify)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83409" y="2727452"/>
            <a:ext cx="5056505" cy="1005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>
                <a:latin typeface="Arial"/>
                <a:cs typeface="Arial"/>
              </a:rPr>
              <a:t>Attack</a:t>
            </a:r>
            <a:r>
              <a:rPr sz="2400" b="1" spc="-10">
                <a:latin typeface="Arial"/>
                <a:cs typeface="Arial"/>
              </a:rPr>
              <a:t> </a:t>
            </a:r>
            <a:r>
              <a:rPr sz="2400" b="1" spc="-5">
                <a:latin typeface="Arial"/>
                <a:cs typeface="Arial"/>
              </a:rPr>
              <a:t>idea: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000" b="1">
                <a:latin typeface="Arial"/>
                <a:cs typeface="Arial"/>
              </a:rPr>
              <a:t>M </a:t>
            </a:r>
            <a:r>
              <a:rPr sz="2000">
                <a:latin typeface="Arial"/>
                <a:cs typeface="Arial"/>
              </a:rPr>
              <a:t>has </a:t>
            </a:r>
            <a:r>
              <a:rPr sz="2000" spc="-5">
                <a:latin typeface="Arial"/>
                <a:cs typeface="Arial"/>
              </a:rPr>
              <a:t>to </a:t>
            </a:r>
            <a:r>
              <a:rPr sz="2000">
                <a:latin typeface="Arial"/>
                <a:cs typeface="Arial"/>
              </a:rPr>
              <a:t>be on </a:t>
            </a:r>
            <a:r>
              <a:rPr sz="2000" spc="-5">
                <a:latin typeface="Arial"/>
                <a:cs typeface="Arial"/>
              </a:rPr>
              <a:t>the same network </a:t>
            </a:r>
            <a:r>
              <a:rPr sz="2000">
                <a:latin typeface="Arial"/>
                <a:cs typeface="Arial"/>
              </a:rPr>
              <a:t>as A and</a:t>
            </a:r>
            <a:r>
              <a:rPr sz="2000" spc="-36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B</a:t>
            </a:r>
          </a:p>
          <a:p>
            <a:pPr marL="12700">
              <a:lnSpc>
                <a:spcPct val="100000"/>
              </a:lnSpc>
            </a:pPr>
            <a:r>
              <a:rPr sz="2000">
                <a:latin typeface="Wingdings"/>
                <a:cs typeface="Wingdings"/>
              </a:rPr>
              <a:t></a:t>
            </a:r>
            <a:r>
              <a:rPr sz="2000">
                <a:latin typeface="Times New Roman"/>
                <a:cs typeface="Times New Roman"/>
              </a:rPr>
              <a:t> </a:t>
            </a:r>
            <a:r>
              <a:rPr sz="2000" b="1" spc="-5">
                <a:latin typeface="Arial"/>
                <a:cs typeface="Arial"/>
              </a:rPr>
              <a:t>try to </a:t>
            </a:r>
            <a:r>
              <a:rPr sz="2000" b="1">
                <a:latin typeface="Arial"/>
                <a:cs typeface="Arial"/>
              </a:rPr>
              <a:t>cache </a:t>
            </a:r>
            <a:r>
              <a:rPr sz="2000" b="1" spc="-5">
                <a:latin typeface="Arial"/>
                <a:cs typeface="Arial"/>
              </a:rPr>
              <a:t>poison </a:t>
            </a:r>
            <a:r>
              <a:rPr sz="2000" b="1">
                <a:latin typeface="Arial"/>
                <a:cs typeface="Arial"/>
              </a:rPr>
              <a:t>A and </a:t>
            </a:r>
            <a:r>
              <a:rPr sz="2000" b="1" spc="-25">
                <a:latin typeface="Arial"/>
                <a:cs typeface="Arial"/>
              </a:rPr>
              <a:t>B’s</a:t>
            </a:r>
            <a:r>
              <a:rPr sz="2000" b="1" spc="-1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cache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83409" y="4012692"/>
            <a:ext cx="4808855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50"/>
              </a:lnSpc>
              <a:spcBef>
                <a:spcPts val="100"/>
              </a:spcBef>
            </a:pPr>
            <a:r>
              <a:rPr sz="2000" i="1" spc="-5">
                <a:latin typeface="Arial"/>
                <a:cs typeface="Arial"/>
              </a:rPr>
              <a:t>When </a:t>
            </a:r>
            <a:r>
              <a:rPr sz="2000" i="1">
                <a:latin typeface="Arial"/>
                <a:cs typeface="Arial"/>
              </a:rPr>
              <a:t>A is sending a packet </a:t>
            </a:r>
            <a:r>
              <a:rPr sz="2000" i="1" spc="-5">
                <a:latin typeface="Arial"/>
                <a:cs typeface="Arial"/>
              </a:rPr>
              <a:t>to</a:t>
            </a:r>
            <a:r>
              <a:rPr sz="2000" i="1" spc="-310">
                <a:latin typeface="Arial"/>
                <a:cs typeface="Arial"/>
              </a:rPr>
              <a:t> </a:t>
            </a:r>
            <a:r>
              <a:rPr sz="2000" i="1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ts val="2410"/>
              </a:lnSpc>
              <a:buFont typeface="Arial"/>
              <a:buChar char="-"/>
              <a:tabLst>
                <a:tab pos="354965" algn="l"/>
                <a:tab pos="355600" algn="l"/>
              </a:tabLst>
            </a:pPr>
            <a:r>
              <a:rPr sz="2000" i="1" spc="-5">
                <a:latin typeface="Arial"/>
                <a:cs typeface="Arial"/>
              </a:rPr>
              <a:t>IP </a:t>
            </a:r>
            <a:r>
              <a:rPr sz="2000" i="1">
                <a:latin typeface="Arial"/>
                <a:cs typeface="Arial"/>
              </a:rPr>
              <a:t>header is still: </a:t>
            </a:r>
            <a:r>
              <a:rPr sz="2000" i="1" spc="-5">
                <a:latin typeface="Arial"/>
                <a:cs typeface="Arial"/>
              </a:rPr>
              <a:t>IP </a:t>
            </a:r>
            <a:r>
              <a:rPr sz="2000" i="1">
                <a:latin typeface="Arial"/>
                <a:cs typeface="Arial"/>
              </a:rPr>
              <a:t>A </a:t>
            </a:r>
            <a:r>
              <a:rPr sz="2100" i="1" spc="-100">
                <a:latin typeface="Wingdings"/>
                <a:cs typeface="Wingdings"/>
              </a:rPr>
              <a:t></a:t>
            </a:r>
            <a:r>
              <a:rPr sz="2100" i="1" spc="-100">
                <a:latin typeface="Times New Roman"/>
                <a:cs typeface="Times New Roman"/>
              </a:rPr>
              <a:t> </a:t>
            </a:r>
            <a:r>
              <a:rPr sz="2000" i="1" spc="-5">
                <a:latin typeface="Arial"/>
                <a:cs typeface="Arial"/>
              </a:rPr>
              <a:t>IP</a:t>
            </a:r>
            <a:r>
              <a:rPr sz="2000" i="1" spc="-275">
                <a:latin typeface="Arial"/>
                <a:cs typeface="Arial"/>
              </a:rPr>
              <a:t> </a:t>
            </a:r>
            <a:r>
              <a:rPr sz="2000" i="1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ts val="2400"/>
              </a:lnSpc>
              <a:buFont typeface="Arial"/>
              <a:buChar char="-"/>
              <a:tabLst>
                <a:tab pos="354965" algn="l"/>
                <a:tab pos="355600" algn="l"/>
              </a:tabLst>
            </a:pPr>
            <a:r>
              <a:rPr sz="2000" i="1" spc="-5">
                <a:latin typeface="Arial"/>
                <a:cs typeface="Arial"/>
              </a:rPr>
              <a:t>MAC address: MAC </a:t>
            </a:r>
            <a:r>
              <a:rPr sz="2000" i="1">
                <a:latin typeface="Arial"/>
                <a:cs typeface="Arial"/>
              </a:rPr>
              <a:t>A </a:t>
            </a:r>
            <a:r>
              <a:rPr sz="2100" i="1" spc="-100">
                <a:latin typeface="Wingdings"/>
                <a:cs typeface="Wingdings"/>
              </a:rPr>
              <a:t></a:t>
            </a:r>
            <a:r>
              <a:rPr sz="2100" i="1" spc="-100">
                <a:latin typeface="Times New Roman"/>
                <a:cs typeface="Times New Roman"/>
              </a:rPr>
              <a:t> </a:t>
            </a:r>
            <a:r>
              <a:rPr sz="2000" i="1" spc="-5">
                <a:latin typeface="Arial"/>
                <a:cs typeface="Arial"/>
              </a:rPr>
              <a:t>MAC</a:t>
            </a:r>
            <a:r>
              <a:rPr sz="2000" i="1" spc="-114">
                <a:latin typeface="Arial"/>
                <a:cs typeface="Arial"/>
              </a:rPr>
              <a:t> </a:t>
            </a:r>
            <a:r>
              <a:rPr sz="2000" i="1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460"/>
              </a:lnSpc>
            </a:pPr>
            <a:r>
              <a:rPr sz="2100" i="1" spc="-100">
                <a:latin typeface="Wingdings"/>
                <a:cs typeface="Wingdings"/>
              </a:rPr>
              <a:t></a:t>
            </a:r>
            <a:r>
              <a:rPr sz="2100" i="1" spc="-100">
                <a:latin typeface="Times New Roman"/>
                <a:cs typeface="Times New Roman"/>
              </a:rPr>
              <a:t> </a:t>
            </a:r>
            <a:r>
              <a:rPr sz="2000" i="1">
                <a:latin typeface="Arial"/>
                <a:cs typeface="Arial"/>
              </a:rPr>
              <a:t>B can still get </a:t>
            </a:r>
            <a:r>
              <a:rPr sz="2000" i="1" spc="-60">
                <a:latin typeface="Arial"/>
                <a:cs typeface="Arial"/>
              </a:rPr>
              <a:t>A’s </a:t>
            </a:r>
            <a:r>
              <a:rPr sz="2000" i="1">
                <a:latin typeface="Arial"/>
                <a:cs typeface="Arial"/>
              </a:rPr>
              <a:t>packet but will </a:t>
            </a:r>
            <a:r>
              <a:rPr sz="2000" b="1" i="1" spc="-5">
                <a:solidFill>
                  <a:srgbClr val="FF0000"/>
                </a:solidFill>
                <a:latin typeface="Arial"/>
                <a:cs typeface="Arial"/>
              </a:rPr>
              <a:t>drop</a:t>
            </a:r>
            <a:r>
              <a:rPr sz="2000" b="1" i="1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spc="-5">
                <a:latin typeface="Arial"/>
                <a:cs typeface="Arial"/>
              </a:rPr>
              <a:t>it!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66360" y="4972843"/>
            <a:ext cx="1259840" cy="369570"/>
          </a:xfrm>
          <a:custGeom>
            <a:avLst/>
            <a:gdLst/>
            <a:ahLst/>
            <a:cxnLst/>
            <a:rect l="l" t="t" r="r" b="b"/>
            <a:pathLst>
              <a:path w="1259839" h="369570">
                <a:moveTo>
                  <a:pt x="0" y="369332"/>
                </a:moveTo>
                <a:lnTo>
                  <a:pt x="1259840" y="369332"/>
                </a:lnTo>
                <a:lnTo>
                  <a:pt x="1259840" y="0"/>
                </a:lnTo>
                <a:lnTo>
                  <a:pt x="0" y="0"/>
                </a:lnTo>
                <a:lnTo>
                  <a:pt x="0" y="3693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50592" y="4937759"/>
            <a:ext cx="509016" cy="524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42616" y="4937759"/>
            <a:ext cx="911352" cy="524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89879" y="4992116"/>
            <a:ext cx="813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latin typeface="Arial"/>
                <a:cs typeface="Arial"/>
              </a:rPr>
              <a:t>M</a:t>
            </a:r>
            <a:r>
              <a:rPr sz="1800">
                <a:latin typeface="Arial"/>
                <a:cs typeface="Arial"/>
              </a:rPr>
              <a:t>ic</a:t>
            </a:r>
            <a:r>
              <a:rPr sz="1800" spc="-5">
                <a:latin typeface="Arial"/>
                <a:cs typeface="Arial"/>
              </a:rPr>
              <a:t>hea</a:t>
            </a:r>
            <a:r>
              <a:rPr sz="1800">
                <a:latin typeface="Arial"/>
                <a:cs typeface="Arial"/>
              </a:rPr>
              <a:t>l</a:t>
            </a:r>
          </a:p>
        </p:txBody>
      </p:sp>
      <p:sp>
        <p:nvSpPr>
          <p:cNvPr id="11" name="object 11"/>
          <p:cNvSpPr/>
          <p:nvPr/>
        </p:nvSpPr>
        <p:spPr>
          <a:xfrm>
            <a:off x="609600" y="3090445"/>
            <a:ext cx="741680" cy="339090"/>
          </a:xfrm>
          <a:custGeom>
            <a:avLst/>
            <a:gdLst/>
            <a:ahLst/>
            <a:cxnLst/>
            <a:rect l="l" t="t" r="r" b="b"/>
            <a:pathLst>
              <a:path w="741680" h="339089">
                <a:moveTo>
                  <a:pt x="0" y="338554"/>
                </a:moveTo>
                <a:lnTo>
                  <a:pt x="741680" y="338554"/>
                </a:lnTo>
                <a:lnTo>
                  <a:pt x="741680" y="0"/>
                </a:lnTo>
                <a:lnTo>
                  <a:pt x="0" y="0"/>
                </a:lnTo>
                <a:lnTo>
                  <a:pt x="0" y="338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4840" y="3066288"/>
            <a:ext cx="423672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1144" y="3066288"/>
            <a:ext cx="579119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43108" y="3109467"/>
            <a:ext cx="474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>
                <a:latin typeface="Arial"/>
                <a:cs typeface="Arial"/>
              </a:rPr>
              <a:t>A</a:t>
            </a:r>
            <a:r>
              <a:rPr sz="1600" spc="-10">
                <a:latin typeface="Arial"/>
                <a:cs typeface="Arial"/>
              </a:rPr>
              <a:t>li</a:t>
            </a:r>
            <a:r>
              <a:rPr sz="1600">
                <a:latin typeface="Arial"/>
                <a:cs typeface="Arial"/>
              </a:rPr>
              <a:t>ce</a:t>
            </a:r>
          </a:p>
        </p:txBody>
      </p:sp>
      <p:sp>
        <p:nvSpPr>
          <p:cNvPr id="15" name="object 15"/>
          <p:cNvSpPr/>
          <p:nvPr/>
        </p:nvSpPr>
        <p:spPr>
          <a:xfrm>
            <a:off x="4714240" y="3090445"/>
            <a:ext cx="741680" cy="339090"/>
          </a:xfrm>
          <a:custGeom>
            <a:avLst/>
            <a:gdLst/>
            <a:ahLst/>
            <a:cxnLst/>
            <a:rect l="l" t="t" r="r" b="b"/>
            <a:pathLst>
              <a:path w="741679" h="339089">
                <a:moveTo>
                  <a:pt x="0" y="338554"/>
                </a:moveTo>
                <a:lnTo>
                  <a:pt x="741679" y="338554"/>
                </a:lnTo>
                <a:lnTo>
                  <a:pt x="741679" y="0"/>
                </a:lnTo>
                <a:lnTo>
                  <a:pt x="0" y="0"/>
                </a:lnTo>
                <a:lnTo>
                  <a:pt x="0" y="338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67071" y="3066288"/>
            <a:ext cx="423672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13376" y="3066288"/>
            <a:ext cx="502920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86641" y="3109467"/>
            <a:ext cx="3968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>
                <a:latin typeface="Arial"/>
                <a:cs typeface="Arial"/>
              </a:rPr>
              <a:t>B</a:t>
            </a:r>
            <a:r>
              <a:rPr sz="1600" spc="-5">
                <a:latin typeface="Arial"/>
                <a:cs typeface="Arial"/>
              </a:rPr>
              <a:t>ob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5399" y="3609685"/>
            <a:ext cx="1271905" cy="739140"/>
          </a:xfrm>
          <a:custGeom>
            <a:avLst/>
            <a:gdLst/>
            <a:ahLst/>
            <a:cxnLst/>
            <a:rect l="l" t="t" r="r" b="b"/>
            <a:pathLst>
              <a:path w="1271905" h="739139">
                <a:moveTo>
                  <a:pt x="0" y="738663"/>
                </a:moveTo>
                <a:lnTo>
                  <a:pt x="1271502" y="738663"/>
                </a:lnTo>
                <a:lnTo>
                  <a:pt x="1271502" y="0"/>
                </a:lnTo>
                <a:lnTo>
                  <a:pt x="0" y="0"/>
                </a:lnTo>
                <a:lnTo>
                  <a:pt x="0" y="738663"/>
                </a:lnTo>
                <a:close/>
              </a:path>
            </a:pathLst>
          </a:custGeom>
          <a:solidFill>
            <a:srgbClr val="FCD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 rot="19020000">
            <a:off x="3681684" y="4292291"/>
            <a:ext cx="71892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0"/>
              </a:lnSpc>
            </a:pPr>
            <a:r>
              <a:rPr sz="1600" b="1" spc="-5">
                <a:solidFill>
                  <a:srgbClr val="FF0000"/>
                </a:solidFill>
                <a:latin typeface="Arial"/>
                <a:cs typeface="Arial"/>
              </a:rPr>
              <a:t>MAC</a:t>
            </a:r>
            <a:r>
              <a:rPr sz="1600" b="1" spc="-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 rot="2520000">
            <a:off x="1610605" y="4287858"/>
            <a:ext cx="720142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5"/>
              </a:lnSpc>
            </a:pPr>
            <a:r>
              <a:rPr sz="2400" b="1" spc="-15" baseline="1736">
                <a:solidFill>
                  <a:srgbClr val="FF0000"/>
                </a:solidFill>
                <a:latin typeface="Arial"/>
                <a:cs typeface="Arial"/>
              </a:rPr>
              <a:t>MA</a:t>
            </a:r>
            <a:r>
              <a:rPr sz="1600" b="1" spc="-1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600" b="1" spc="-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83152" y="4392167"/>
            <a:ext cx="502920" cy="4785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88008" y="4337303"/>
            <a:ext cx="493776" cy="490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63820" y="5353811"/>
            <a:ext cx="65436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15">
                <a:solidFill>
                  <a:srgbClr val="FF0000"/>
                </a:solidFill>
                <a:latin typeface="Arial"/>
                <a:cs typeface="Arial"/>
              </a:rPr>
              <a:t>What’s </a:t>
            </a:r>
            <a:r>
              <a:rPr sz="2000" b="1" i="1" spc="-5">
                <a:solidFill>
                  <a:srgbClr val="FF0000"/>
                </a:solidFill>
                <a:latin typeface="Arial"/>
                <a:cs typeface="Arial"/>
              </a:rPr>
              <a:t>going to </a:t>
            </a:r>
            <a:r>
              <a:rPr sz="2000" b="1" i="1">
                <a:solidFill>
                  <a:srgbClr val="FF0000"/>
                </a:solidFill>
                <a:latin typeface="Arial"/>
                <a:cs typeface="Arial"/>
              </a:rPr>
              <a:t>happen </a:t>
            </a:r>
            <a:r>
              <a:rPr sz="2000" b="1" i="1" spc="-5">
                <a:solidFill>
                  <a:srgbClr val="FF0000"/>
                </a:solidFill>
                <a:latin typeface="Arial"/>
                <a:cs typeface="Arial"/>
              </a:rPr>
              <a:t>when that frame arrives </a:t>
            </a:r>
            <a:r>
              <a:rPr sz="2000" b="1" i="1">
                <a:solidFill>
                  <a:srgbClr val="FF0000"/>
                </a:solidFill>
                <a:latin typeface="Arial"/>
                <a:cs typeface="Arial"/>
              </a:rPr>
              <a:t>at</a:t>
            </a:r>
            <a:r>
              <a:rPr sz="2000" b="1" i="1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i="1" spc="-5">
                <a:solidFill>
                  <a:srgbClr val="FF0000"/>
                </a:solidFill>
                <a:latin typeface="Arial"/>
                <a:cs typeface="Arial"/>
              </a:rPr>
              <a:t>M?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7957" y="3354323"/>
            <a:ext cx="1188085" cy="9461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b="1">
                <a:solidFill>
                  <a:srgbClr val="C00000"/>
                </a:solidFill>
                <a:latin typeface="Arial"/>
                <a:cs typeface="Arial"/>
              </a:rPr>
              <a:t>ARP</a:t>
            </a:r>
            <a:r>
              <a:rPr sz="1400" b="1" spc="-4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5">
                <a:solidFill>
                  <a:srgbClr val="C00000"/>
                </a:solidFill>
                <a:latin typeface="Arial"/>
                <a:cs typeface="Arial"/>
              </a:rPr>
              <a:t>table</a:t>
            </a:r>
            <a:endParaRPr sz="14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240"/>
              </a:spcBef>
              <a:tabLst>
                <a:tab pos="611505" algn="l"/>
              </a:tabLst>
            </a:pPr>
            <a:r>
              <a:rPr sz="1400" spc="-5">
                <a:latin typeface="Arial"/>
                <a:cs typeface="Arial"/>
              </a:rPr>
              <a:t>IP:	</a:t>
            </a:r>
            <a:r>
              <a:rPr sz="1400" b="1" spc="-5">
                <a:latin typeface="Arial"/>
                <a:cs typeface="Arial"/>
              </a:rPr>
              <a:t>IP</a:t>
            </a:r>
            <a:r>
              <a:rPr sz="1400" b="1" spc="-45">
                <a:latin typeface="Arial"/>
                <a:cs typeface="Arial"/>
              </a:rPr>
              <a:t> </a:t>
            </a:r>
            <a:r>
              <a:rPr sz="1400" b="1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25"/>
              </a:spcBef>
            </a:pPr>
            <a:r>
              <a:rPr sz="1400" spc="-5">
                <a:latin typeface="Arial"/>
                <a:cs typeface="Arial"/>
              </a:rPr>
              <a:t>MAC: </a:t>
            </a:r>
            <a:r>
              <a:rPr sz="1400" b="1" strike="sngStrike" spc="-5">
                <a:solidFill>
                  <a:srgbClr val="A6A6A6"/>
                </a:solidFill>
                <a:latin typeface="Arial"/>
                <a:cs typeface="Arial"/>
              </a:rPr>
              <a:t>MAC</a:t>
            </a:r>
            <a:r>
              <a:rPr sz="1400" b="1" strike="sngStrike" spc="-7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400" b="1" strike="sngStrike">
                <a:solidFill>
                  <a:srgbClr val="A6A6A6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20"/>
              </a:spcBef>
            </a:pPr>
            <a:r>
              <a:rPr sz="1350" spc="45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sz="1350" spc="4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>
                <a:solidFill>
                  <a:srgbClr val="FF0000"/>
                </a:solidFill>
                <a:latin typeface="Arial"/>
                <a:cs typeface="Arial"/>
              </a:rPr>
              <a:t>MAC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08292" y="3609685"/>
            <a:ext cx="1271905" cy="739140"/>
          </a:xfrm>
          <a:custGeom>
            <a:avLst/>
            <a:gdLst/>
            <a:ahLst/>
            <a:cxnLst/>
            <a:rect l="l" t="t" r="r" b="b"/>
            <a:pathLst>
              <a:path w="1271904" h="739139">
                <a:moveTo>
                  <a:pt x="0" y="738663"/>
                </a:moveTo>
                <a:lnTo>
                  <a:pt x="1271502" y="738663"/>
                </a:lnTo>
                <a:lnTo>
                  <a:pt x="1271502" y="0"/>
                </a:lnTo>
                <a:lnTo>
                  <a:pt x="0" y="0"/>
                </a:lnTo>
                <a:lnTo>
                  <a:pt x="0" y="738663"/>
                </a:lnTo>
                <a:close/>
              </a:path>
            </a:pathLst>
          </a:custGeom>
          <a:solidFill>
            <a:srgbClr val="FCD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800850" y="3354323"/>
            <a:ext cx="1181735" cy="9461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b="1">
                <a:solidFill>
                  <a:srgbClr val="C00000"/>
                </a:solidFill>
                <a:latin typeface="Arial"/>
                <a:cs typeface="Arial"/>
              </a:rPr>
              <a:t>ARP</a:t>
            </a:r>
            <a:r>
              <a:rPr sz="1400" b="1" spc="-4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5">
                <a:solidFill>
                  <a:srgbClr val="C00000"/>
                </a:solidFill>
                <a:latin typeface="Arial"/>
                <a:cs typeface="Arial"/>
              </a:rPr>
              <a:t>table</a:t>
            </a:r>
            <a:endParaRPr sz="14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240"/>
              </a:spcBef>
              <a:tabLst>
                <a:tab pos="611505" algn="l"/>
              </a:tabLst>
            </a:pPr>
            <a:r>
              <a:rPr sz="1400" spc="-5">
                <a:latin typeface="Arial"/>
                <a:cs typeface="Arial"/>
              </a:rPr>
              <a:t>IP:	</a:t>
            </a:r>
            <a:r>
              <a:rPr sz="1400" b="1" spc="-5">
                <a:latin typeface="Arial"/>
                <a:cs typeface="Arial"/>
              </a:rPr>
              <a:t>IP</a:t>
            </a:r>
            <a:r>
              <a:rPr sz="1400" b="1" spc="-90">
                <a:latin typeface="Arial"/>
                <a:cs typeface="Arial"/>
              </a:rPr>
              <a:t> </a:t>
            </a:r>
            <a:r>
              <a:rPr sz="1400" b="1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25"/>
              </a:spcBef>
            </a:pPr>
            <a:r>
              <a:rPr sz="1400" spc="-5">
                <a:latin typeface="Arial"/>
                <a:cs typeface="Arial"/>
              </a:rPr>
              <a:t>MAC: </a:t>
            </a:r>
            <a:r>
              <a:rPr sz="1400" b="1" strike="sngStrike" spc="-5">
                <a:solidFill>
                  <a:srgbClr val="A6A6A6"/>
                </a:solidFill>
                <a:latin typeface="Arial"/>
                <a:cs typeface="Arial"/>
              </a:rPr>
              <a:t>MAC</a:t>
            </a:r>
            <a:r>
              <a:rPr sz="1400" b="1" strike="sngStrike" spc="-12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400" b="1" strike="sngStrike">
                <a:solidFill>
                  <a:srgbClr val="A6A6A6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20"/>
              </a:spcBef>
            </a:pPr>
            <a:r>
              <a:rPr sz="1350" spc="45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sz="1350" spc="4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>
                <a:solidFill>
                  <a:srgbClr val="FF0000"/>
                </a:solidFill>
                <a:latin typeface="Arial"/>
                <a:cs typeface="Arial"/>
              </a:rPr>
              <a:t>MAC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2" y="228600"/>
            <a:ext cx="8447467" cy="9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/>
              <a:t>Main-in-the-Middle</a:t>
            </a:r>
            <a:r>
              <a:rPr spc="-495"/>
              <a:t> </a:t>
            </a:r>
            <a:r>
              <a:rPr spc="-100"/>
              <a:t>(MITM)</a:t>
            </a:r>
            <a:r>
              <a:rPr spc="-495"/>
              <a:t> </a:t>
            </a:r>
            <a:r>
              <a:rPr spc="-210"/>
              <a:t>Attack</a:t>
            </a:r>
            <a:r>
              <a:rPr spc="-495"/>
              <a:t> </a:t>
            </a:r>
            <a:r>
              <a:rPr b="0" spc="-165">
                <a:latin typeface="Tahoma"/>
                <a:cs typeface="Tahoma"/>
              </a:rPr>
              <a:t>(cont.)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80">
                <a:solidFill>
                  <a:srgbClr val="595959"/>
                </a:solidFill>
                <a:latin typeface="Century"/>
                <a:cs typeface="Century"/>
              </a:rPr>
              <a:t>Using </a:t>
            </a:r>
            <a:r>
              <a:rPr sz="2200" b="0" spc="-60">
                <a:solidFill>
                  <a:srgbClr val="595959"/>
                </a:solidFill>
                <a:latin typeface="Century"/>
                <a:cs typeface="Century"/>
              </a:rPr>
              <a:t>ARP </a:t>
            </a:r>
            <a:r>
              <a:rPr sz="2200" b="0" spc="-10">
                <a:solidFill>
                  <a:srgbClr val="595959"/>
                </a:solidFill>
                <a:latin typeface="Century"/>
                <a:cs typeface="Century"/>
              </a:rPr>
              <a:t>cache</a:t>
            </a:r>
            <a:r>
              <a:rPr sz="2200" b="0" spc="-28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5">
                <a:solidFill>
                  <a:srgbClr val="595959"/>
                </a:solidFill>
                <a:latin typeface="Century"/>
                <a:cs typeface="Century"/>
              </a:rPr>
              <a:t>poisoning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5981" y="2096293"/>
            <a:ext cx="4870450" cy="306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87608" y="5348732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(can see or</a:t>
            </a:r>
            <a:r>
              <a:rPr sz="18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modify)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66360" y="4972843"/>
            <a:ext cx="1259840" cy="369570"/>
          </a:xfrm>
          <a:custGeom>
            <a:avLst/>
            <a:gdLst/>
            <a:ahLst/>
            <a:cxnLst/>
            <a:rect l="l" t="t" r="r" b="b"/>
            <a:pathLst>
              <a:path w="1259839" h="369570">
                <a:moveTo>
                  <a:pt x="0" y="369332"/>
                </a:moveTo>
                <a:lnTo>
                  <a:pt x="1259840" y="369332"/>
                </a:lnTo>
                <a:lnTo>
                  <a:pt x="1259840" y="0"/>
                </a:lnTo>
                <a:lnTo>
                  <a:pt x="0" y="0"/>
                </a:lnTo>
                <a:lnTo>
                  <a:pt x="0" y="3693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50592" y="4937759"/>
            <a:ext cx="509016" cy="524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42616" y="4937759"/>
            <a:ext cx="911352" cy="524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89879" y="4992116"/>
            <a:ext cx="813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latin typeface="Arial"/>
                <a:cs typeface="Arial"/>
              </a:rPr>
              <a:t>M</a:t>
            </a:r>
            <a:r>
              <a:rPr sz="1800">
                <a:latin typeface="Arial"/>
                <a:cs typeface="Arial"/>
              </a:rPr>
              <a:t>ic</a:t>
            </a:r>
            <a:r>
              <a:rPr sz="1800" spc="-5">
                <a:latin typeface="Arial"/>
                <a:cs typeface="Arial"/>
              </a:rPr>
              <a:t>hea</a:t>
            </a:r>
            <a:r>
              <a:rPr sz="1800">
                <a:latin typeface="Arial"/>
                <a:cs typeface="Arial"/>
              </a:rPr>
              <a:t>l</a:t>
            </a:r>
          </a:p>
        </p:txBody>
      </p:sp>
      <p:sp>
        <p:nvSpPr>
          <p:cNvPr id="9" name="object 9"/>
          <p:cNvSpPr/>
          <p:nvPr/>
        </p:nvSpPr>
        <p:spPr>
          <a:xfrm>
            <a:off x="609600" y="3090445"/>
            <a:ext cx="741680" cy="339090"/>
          </a:xfrm>
          <a:custGeom>
            <a:avLst/>
            <a:gdLst/>
            <a:ahLst/>
            <a:cxnLst/>
            <a:rect l="l" t="t" r="r" b="b"/>
            <a:pathLst>
              <a:path w="741680" h="339089">
                <a:moveTo>
                  <a:pt x="0" y="338554"/>
                </a:moveTo>
                <a:lnTo>
                  <a:pt x="741680" y="338554"/>
                </a:lnTo>
                <a:lnTo>
                  <a:pt x="741680" y="0"/>
                </a:lnTo>
                <a:lnTo>
                  <a:pt x="0" y="0"/>
                </a:lnTo>
                <a:lnTo>
                  <a:pt x="0" y="338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4840" y="3066288"/>
            <a:ext cx="423672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1144" y="3066288"/>
            <a:ext cx="579119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43108" y="3109467"/>
            <a:ext cx="474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>
                <a:latin typeface="Arial"/>
                <a:cs typeface="Arial"/>
              </a:rPr>
              <a:t>A</a:t>
            </a:r>
            <a:r>
              <a:rPr sz="1600" spc="-10">
                <a:latin typeface="Arial"/>
                <a:cs typeface="Arial"/>
              </a:rPr>
              <a:t>li</a:t>
            </a:r>
            <a:r>
              <a:rPr sz="1600">
                <a:latin typeface="Arial"/>
                <a:cs typeface="Arial"/>
              </a:rPr>
              <a:t>ce</a:t>
            </a:r>
          </a:p>
        </p:txBody>
      </p:sp>
      <p:sp>
        <p:nvSpPr>
          <p:cNvPr id="13" name="object 13"/>
          <p:cNvSpPr/>
          <p:nvPr/>
        </p:nvSpPr>
        <p:spPr>
          <a:xfrm>
            <a:off x="4714240" y="3090445"/>
            <a:ext cx="741680" cy="339090"/>
          </a:xfrm>
          <a:custGeom>
            <a:avLst/>
            <a:gdLst/>
            <a:ahLst/>
            <a:cxnLst/>
            <a:rect l="l" t="t" r="r" b="b"/>
            <a:pathLst>
              <a:path w="741679" h="339089">
                <a:moveTo>
                  <a:pt x="0" y="338554"/>
                </a:moveTo>
                <a:lnTo>
                  <a:pt x="741679" y="338554"/>
                </a:lnTo>
                <a:lnTo>
                  <a:pt x="741679" y="0"/>
                </a:lnTo>
                <a:lnTo>
                  <a:pt x="0" y="0"/>
                </a:lnTo>
                <a:lnTo>
                  <a:pt x="0" y="338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67071" y="3066288"/>
            <a:ext cx="423672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13376" y="3066288"/>
            <a:ext cx="502920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86641" y="3109467"/>
            <a:ext cx="3968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>
                <a:latin typeface="Arial"/>
                <a:cs typeface="Arial"/>
              </a:rPr>
              <a:t>B</a:t>
            </a:r>
            <a:r>
              <a:rPr sz="1600" spc="-5">
                <a:latin typeface="Arial"/>
                <a:cs typeface="Arial"/>
              </a:rPr>
              <a:t>ob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 rot="19020000">
            <a:off x="3681684" y="4292291"/>
            <a:ext cx="71892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0"/>
              </a:lnSpc>
            </a:pPr>
            <a:r>
              <a:rPr sz="1600" b="1" spc="-5">
                <a:solidFill>
                  <a:srgbClr val="FF0000"/>
                </a:solidFill>
                <a:latin typeface="Arial"/>
                <a:cs typeface="Arial"/>
              </a:rPr>
              <a:t>MAC</a:t>
            </a:r>
            <a:r>
              <a:rPr sz="1600" b="1" spc="-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 rot="2520000">
            <a:off x="1610605" y="4287858"/>
            <a:ext cx="720142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5"/>
              </a:lnSpc>
            </a:pPr>
            <a:r>
              <a:rPr sz="2400" b="1" spc="-15" baseline="1736">
                <a:solidFill>
                  <a:srgbClr val="FF0000"/>
                </a:solidFill>
                <a:latin typeface="Arial"/>
                <a:cs typeface="Arial"/>
              </a:rPr>
              <a:t>MA</a:t>
            </a:r>
            <a:r>
              <a:rPr sz="1600" b="1" spc="-1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600" b="1" spc="-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3152" y="4392167"/>
            <a:ext cx="502920" cy="4785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88008" y="4337303"/>
            <a:ext cx="493776" cy="490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20858" y="2557919"/>
            <a:ext cx="533400" cy="12715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17864" y="2465832"/>
            <a:ext cx="899159" cy="13685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8844570" y="2545220"/>
          <a:ext cx="782320" cy="12541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236">
                <a:tc>
                  <a:txBody>
                    <a:bodyPr/>
                    <a:lstStyle/>
                    <a:p>
                      <a:pPr marL="27940" algn="ctr">
                        <a:lnSpc>
                          <a:spcPts val="1750"/>
                        </a:lnSpc>
                        <a:spcBef>
                          <a:spcPts val="110"/>
                        </a:spcBef>
                      </a:pPr>
                      <a:r>
                        <a:rPr sz="1600" spc="-10">
                          <a:latin typeface="Arial"/>
                          <a:cs typeface="Arial"/>
                        </a:rPr>
                        <a:t>DHCP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marL="27940" algn="ctr">
                        <a:lnSpc>
                          <a:spcPts val="1814"/>
                        </a:lnSpc>
                        <a:spcBef>
                          <a:spcPts val="70"/>
                        </a:spcBef>
                      </a:pPr>
                      <a:r>
                        <a:rPr sz="1600" spc="-10">
                          <a:latin typeface="Arial"/>
                          <a:cs typeface="Arial"/>
                        </a:rPr>
                        <a:t>UDP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11">
                <a:tc>
                  <a:txBody>
                    <a:bodyPr/>
                    <a:lstStyle/>
                    <a:p>
                      <a:pPr marL="29845" algn="ctr">
                        <a:lnSpc>
                          <a:spcPts val="1885"/>
                        </a:lnSpc>
                      </a:pPr>
                      <a:r>
                        <a:rPr sz="1600" spc="5">
                          <a:latin typeface="Arial"/>
                          <a:cs typeface="Arial"/>
                        </a:rPr>
                        <a:t>IP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12">
                <a:tc>
                  <a:txBody>
                    <a:bodyPr/>
                    <a:lstStyle/>
                    <a:p>
                      <a:pPr marL="28575" algn="ctr">
                        <a:lnSpc>
                          <a:spcPts val="1810"/>
                        </a:lnSpc>
                      </a:pPr>
                      <a:r>
                        <a:rPr sz="1600">
                          <a:latin typeface="Arial"/>
                          <a:cs typeface="Arial"/>
                        </a:rPr>
                        <a:t>Eth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28575" algn="ctr">
                        <a:lnSpc>
                          <a:spcPts val="1714"/>
                        </a:lnSpc>
                      </a:pPr>
                      <a:r>
                        <a:rPr sz="1600" spc="-5">
                          <a:latin typeface="Arial"/>
                          <a:cs typeface="Arial"/>
                        </a:rPr>
                        <a:t>Phy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8231795" y="3104019"/>
            <a:ext cx="389255" cy="136525"/>
          </a:xfrm>
          <a:custGeom>
            <a:avLst/>
            <a:gdLst/>
            <a:ahLst/>
            <a:cxnLst/>
            <a:rect l="l" t="t" r="r" b="b"/>
            <a:pathLst>
              <a:path w="389254" h="136525">
                <a:moveTo>
                  <a:pt x="0" y="136525"/>
                </a:moveTo>
                <a:lnTo>
                  <a:pt x="388937" y="136525"/>
                </a:lnTo>
                <a:lnTo>
                  <a:pt x="388937" y="0"/>
                </a:lnTo>
                <a:lnTo>
                  <a:pt x="0" y="0"/>
                </a:lnTo>
                <a:lnTo>
                  <a:pt x="0" y="136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31795" y="3104019"/>
            <a:ext cx="389255" cy="136525"/>
          </a:xfrm>
          <a:custGeom>
            <a:avLst/>
            <a:gdLst/>
            <a:ahLst/>
            <a:cxnLst/>
            <a:rect l="l" t="t" r="r" b="b"/>
            <a:pathLst>
              <a:path w="389254" h="136525">
                <a:moveTo>
                  <a:pt x="0" y="0"/>
                </a:moveTo>
                <a:lnTo>
                  <a:pt x="388938" y="0"/>
                </a:lnTo>
                <a:lnTo>
                  <a:pt x="388938" y="136525"/>
                </a:lnTo>
                <a:lnTo>
                  <a:pt x="0" y="1365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90508" y="3107194"/>
            <a:ext cx="139700" cy="130175"/>
          </a:xfrm>
          <a:custGeom>
            <a:avLst/>
            <a:gdLst/>
            <a:ahLst/>
            <a:cxnLst/>
            <a:rect l="l" t="t" r="r" b="b"/>
            <a:pathLst>
              <a:path w="139700" h="130175">
                <a:moveTo>
                  <a:pt x="0" y="130175"/>
                </a:moveTo>
                <a:lnTo>
                  <a:pt x="139700" y="130175"/>
                </a:lnTo>
                <a:lnTo>
                  <a:pt x="139700" y="0"/>
                </a:lnTo>
                <a:lnTo>
                  <a:pt x="0" y="0"/>
                </a:lnTo>
                <a:lnTo>
                  <a:pt x="0" y="13017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90508" y="3107194"/>
            <a:ext cx="139700" cy="130175"/>
          </a:xfrm>
          <a:custGeom>
            <a:avLst/>
            <a:gdLst/>
            <a:ahLst/>
            <a:cxnLst/>
            <a:rect l="l" t="t" r="r" b="b"/>
            <a:pathLst>
              <a:path w="139700" h="130175">
                <a:moveTo>
                  <a:pt x="0" y="0"/>
                </a:moveTo>
                <a:lnTo>
                  <a:pt x="139700" y="0"/>
                </a:lnTo>
                <a:lnTo>
                  <a:pt x="139700" y="130175"/>
                </a:lnTo>
                <a:lnTo>
                  <a:pt x="0" y="130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74631" y="3097669"/>
            <a:ext cx="561975" cy="149225"/>
          </a:xfrm>
          <a:custGeom>
            <a:avLst/>
            <a:gdLst/>
            <a:ahLst/>
            <a:cxnLst/>
            <a:rect l="l" t="t" r="r" b="b"/>
            <a:pathLst>
              <a:path w="561975" h="149225">
                <a:moveTo>
                  <a:pt x="0" y="0"/>
                </a:moveTo>
                <a:lnTo>
                  <a:pt x="561975" y="0"/>
                </a:lnTo>
                <a:lnTo>
                  <a:pt x="561975" y="149225"/>
                </a:lnTo>
                <a:lnTo>
                  <a:pt x="0" y="1492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09533" y="3100844"/>
            <a:ext cx="152400" cy="147955"/>
          </a:xfrm>
          <a:custGeom>
            <a:avLst/>
            <a:gdLst/>
            <a:ahLst/>
            <a:cxnLst/>
            <a:rect l="l" t="t" r="r" b="b"/>
            <a:pathLst>
              <a:path w="152400" h="147955">
                <a:moveTo>
                  <a:pt x="0" y="147638"/>
                </a:moveTo>
                <a:lnTo>
                  <a:pt x="152400" y="147638"/>
                </a:lnTo>
                <a:lnTo>
                  <a:pt x="152400" y="0"/>
                </a:lnTo>
                <a:lnTo>
                  <a:pt x="0" y="0"/>
                </a:lnTo>
                <a:lnTo>
                  <a:pt x="0" y="147638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95245" y="3083382"/>
            <a:ext cx="762000" cy="177800"/>
          </a:xfrm>
          <a:custGeom>
            <a:avLst/>
            <a:gdLst/>
            <a:ahLst/>
            <a:cxnLst/>
            <a:rect l="l" t="t" r="r" b="b"/>
            <a:pathLst>
              <a:path w="762000" h="177800">
                <a:moveTo>
                  <a:pt x="0" y="0"/>
                </a:moveTo>
                <a:lnTo>
                  <a:pt x="762000" y="0"/>
                </a:lnTo>
                <a:lnTo>
                  <a:pt x="762000" y="177800"/>
                </a:lnTo>
                <a:lnTo>
                  <a:pt x="0" y="1778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25446" y="3367544"/>
            <a:ext cx="389255" cy="136525"/>
          </a:xfrm>
          <a:custGeom>
            <a:avLst/>
            <a:gdLst/>
            <a:ahLst/>
            <a:cxnLst/>
            <a:rect l="l" t="t" r="r" b="b"/>
            <a:pathLst>
              <a:path w="389254" h="136525">
                <a:moveTo>
                  <a:pt x="0" y="136525"/>
                </a:moveTo>
                <a:lnTo>
                  <a:pt x="388937" y="136525"/>
                </a:lnTo>
                <a:lnTo>
                  <a:pt x="388937" y="0"/>
                </a:lnTo>
                <a:lnTo>
                  <a:pt x="0" y="0"/>
                </a:lnTo>
                <a:lnTo>
                  <a:pt x="0" y="136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25446" y="3367544"/>
            <a:ext cx="389255" cy="136525"/>
          </a:xfrm>
          <a:custGeom>
            <a:avLst/>
            <a:gdLst/>
            <a:ahLst/>
            <a:cxnLst/>
            <a:rect l="l" t="t" r="r" b="b"/>
            <a:pathLst>
              <a:path w="389254" h="136525">
                <a:moveTo>
                  <a:pt x="0" y="0"/>
                </a:moveTo>
                <a:lnTo>
                  <a:pt x="388938" y="0"/>
                </a:lnTo>
                <a:lnTo>
                  <a:pt x="388938" y="136525"/>
                </a:lnTo>
                <a:lnTo>
                  <a:pt x="0" y="1365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84159" y="3370719"/>
            <a:ext cx="139700" cy="130175"/>
          </a:xfrm>
          <a:custGeom>
            <a:avLst/>
            <a:gdLst/>
            <a:ahLst/>
            <a:cxnLst/>
            <a:rect l="l" t="t" r="r" b="b"/>
            <a:pathLst>
              <a:path w="139700" h="130175">
                <a:moveTo>
                  <a:pt x="0" y="130175"/>
                </a:moveTo>
                <a:lnTo>
                  <a:pt x="139700" y="130175"/>
                </a:lnTo>
                <a:lnTo>
                  <a:pt x="139700" y="0"/>
                </a:lnTo>
                <a:lnTo>
                  <a:pt x="0" y="0"/>
                </a:lnTo>
                <a:lnTo>
                  <a:pt x="0" y="13017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84159" y="3370719"/>
            <a:ext cx="139700" cy="130175"/>
          </a:xfrm>
          <a:custGeom>
            <a:avLst/>
            <a:gdLst/>
            <a:ahLst/>
            <a:cxnLst/>
            <a:rect l="l" t="t" r="r" b="b"/>
            <a:pathLst>
              <a:path w="139700" h="130175">
                <a:moveTo>
                  <a:pt x="0" y="0"/>
                </a:moveTo>
                <a:lnTo>
                  <a:pt x="139700" y="0"/>
                </a:lnTo>
                <a:lnTo>
                  <a:pt x="139700" y="130175"/>
                </a:lnTo>
                <a:lnTo>
                  <a:pt x="0" y="130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68283" y="3361194"/>
            <a:ext cx="561975" cy="149225"/>
          </a:xfrm>
          <a:custGeom>
            <a:avLst/>
            <a:gdLst/>
            <a:ahLst/>
            <a:cxnLst/>
            <a:rect l="l" t="t" r="r" b="b"/>
            <a:pathLst>
              <a:path w="561975" h="149225">
                <a:moveTo>
                  <a:pt x="0" y="0"/>
                </a:moveTo>
                <a:lnTo>
                  <a:pt x="561975" y="0"/>
                </a:lnTo>
                <a:lnTo>
                  <a:pt x="561975" y="149225"/>
                </a:lnTo>
                <a:lnTo>
                  <a:pt x="0" y="1492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03184" y="3364369"/>
            <a:ext cx="152400" cy="147955"/>
          </a:xfrm>
          <a:custGeom>
            <a:avLst/>
            <a:gdLst/>
            <a:ahLst/>
            <a:cxnLst/>
            <a:rect l="l" t="t" r="r" b="b"/>
            <a:pathLst>
              <a:path w="152400" h="147954">
                <a:moveTo>
                  <a:pt x="0" y="147637"/>
                </a:moveTo>
                <a:lnTo>
                  <a:pt x="152400" y="147637"/>
                </a:lnTo>
                <a:lnTo>
                  <a:pt x="152400" y="0"/>
                </a:lnTo>
                <a:lnTo>
                  <a:pt x="0" y="0"/>
                </a:lnTo>
                <a:lnTo>
                  <a:pt x="0" y="147637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88895" y="3346907"/>
            <a:ext cx="762000" cy="177800"/>
          </a:xfrm>
          <a:custGeom>
            <a:avLst/>
            <a:gdLst/>
            <a:ahLst/>
            <a:cxnLst/>
            <a:rect l="l" t="t" r="r" b="b"/>
            <a:pathLst>
              <a:path w="762000" h="177800">
                <a:moveTo>
                  <a:pt x="0" y="0"/>
                </a:moveTo>
                <a:lnTo>
                  <a:pt x="762000" y="0"/>
                </a:lnTo>
                <a:lnTo>
                  <a:pt x="762000" y="177800"/>
                </a:lnTo>
                <a:lnTo>
                  <a:pt x="0" y="1778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20620" y="3350082"/>
            <a:ext cx="149225" cy="171450"/>
          </a:xfrm>
          <a:custGeom>
            <a:avLst/>
            <a:gdLst/>
            <a:ahLst/>
            <a:cxnLst/>
            <a:rect l="l" t="t" r="r" b="b"/>
            <a:pathLst>
              <a:path w="149225" h="171450">
                <a:moveTo>
                  <a:pt x="0" y="171450"/>
                </a:moveTo>
                <a:lnTo>
                  <a:pt x="149225" y="171450"/>
                </a:lnTo>
                <a:lnTo>
                  <a:pt x="149225" y="0"/>
                </a:lnTo>
                <a:lnTo>
                  <a:pt x="0" y="0"/>
                </a:lnTo>
                <a:lnTo>
                  <a:pt x="0" y="1714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69945" y="3348494"/>
            <a:ext cx="95250" cy="171450"/>
          </a:xfrm>
          <a:custGeom>
            <a:avLst/>
            <a:gdLst/>
            <a:ahLst/>
            <a:cxnLst/>
            <a:rect l="l" t="t" r="r" b="b"/>
            <a:pathLst>
              <a:path w="95250" h="171450">
                <a:moveTo>
                  <a:pt x="0" y="171450"/>
                </a:moveTo>
                <a:lnTo>
                  <a:pt x="95250" y="171450"/>
                </a:lnTo>
                <a:lnTo>
                  <a:pt x="95250" y="0"/>
                </a:lnTo>
                <a:lnTo>
                  <a:pt x="0" y="0"/>
                </a:lnTo>
                <a:lnTo>
                  <a:pt x="0" y="1714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99983" y="3324682"/>
            <a:ext cx="1081405" cy="219075"/>
          </a:xfrm>
          <a:custGeom>
            <a:avLst/>
            <a:gdLst/>
            <a:ahLst/>
            <a:cxnLst/>
            <a:rect l="l" t="t" r="r" b="b"/>
            <a:pathLst>
              <a:path w="1081404" h="219075">
                <a:moveTo>
                  <a:pt x="0" y="0"/>
                </a:moveTo>
                <a:lnTo>
                  <a:pt x="1081088" y="0"/>
                </a:lnTo>
                <a:lnTo>
                  <a:pt x="1081088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211311" y="2417064"/>
            <a:ext cx="384048" cy="12222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073640" y="2987039"/>
            <a:ext cx="505968" cy="5242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0212283" y="3041396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817536" y="1653540"/>
            <a:ext cx="4046854" cy="1008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3234">
              <a:lnSpc>
                <a:spcPct val="100000"/>
              </a:lnSpc>
              <a:spcBef>
                <a:spcPts val="100"/>
              </a:spcBef>
            </a:pPr>
            <a:r>
              <a:rPr sz="2000" b="1" i="1" spc="-5">
                <a:solidFill>
                  <a:srgbClr val="00B050"/>
                </a:solidFill>
                <a:latin typeface="Arial"/>
                <a:cs typeface="Arial"/>
              </a:rPr>
              <a:t>When that frame arrives </a:t>
            </a:r>
            <a:r>
              <a:rPr sz="2000" b="1" i="1">
                <a:solidFill>
                  <a:srgbClr val="00B050"/>
                </a:solidFill>
                <a:latin typeface="Arial"/>
                <a:cs typeface="Arial"/>
              </a:rPr>
              <a:t>at</a:t>
            </a:r>
            <a:r>
              <a:rPr sz="2000" b="1" i="1" spc="-75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2000" b="1" i="1" spc="-5">
                <a:solidFill>
                  <a:srgbClr val="00B050"/>
                </a:solidFill>
                <a:latin typeface="Arial"/>
                <a:cs typeface="Arial"/>
              </a:rPr>
              <a:t>M: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">
                <a:latin typeface="Arial"/>
                <a:cs typeface="Arial"/>
              </a:rPr>
              <a:t>dstIP </a:t>
            </a:r>
            <a:r>
              <a:rPr sz="1800" b="1">
                <a:latin typeface="Arial"/>
                <a:cs typeface="Arial"/>
              </a:rPr>
              <a:t>= IP</a:t>
            </a:r>
            <a:r>
              <a:rPr sz="1800" b="1" spc="-75">
                <a:latin typeface="Arial"/>
                <a:cs typeface="Arial"/>
              </a:rPr>
              <a:t> </a:t>
            </a:r>
            <a:r>
              <a:rPr sz="1800" b="1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522464" y="2602992"/>
            <a:ext cx="457200" cy="512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5399" y="3609685"/>
            <a:ext cx="1271905" cy="739140"/>
          </a:xfrm>
          <a:custGeom>
            <a:avLst/>
            <a:gdLst/>
            <a:ahLst/>
            <a:cxnLst/>
            <a:rect l="l" t="t" r="r" b="b"/>
            <a:pathLst>
              <a:path w="1271905" h="739139">
                <a:moveTo>
                  <a:pt x="0" y="738663"/>
                </a:moveTo>
                <a:lnTo>
                  <a:pt x="1271502" y="738663"/>
                </a:lnTo>
                <a:lnTo>
                  <a:pt x="1271502" y="0"/>
                </a:lnTo>
                <a:lnTo>
                  <a:pt x="0" y="0"/>
                </a:lnTo>
                <a:lnTo>
                  <a:pt x="0" y="738663"/>
                </a:lnTo>
                <a:close/>
              </a:path>
            </a:pathLst>
          </a:custGeom>
          <a:solidFill>
            <a:srgbClr val="FCD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47957" y="3354323"/>
            <a:ext cx="1188085" cy="9461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b="1">
                <a:solidFill>
                  <a:srgbClr val="C00000"/>
                </a:solidFill>
                <a:latin typeface="Arial"/>
                <a:cs typeface="Arial"/>
              </a:rPr>
              <a:t>ARP</a:t>
            </a:r>
            <a:r>
              <a:rPr sz="1400" b="1" spc="-4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5">
                <a:solidFill>
                  <a:srgbClr val="C00000"/>
                </a:solidFill>
                <a:latin typeface="Arial"/>
                <a:cs typeface="Arial"/>
              </a:rPr>
              <a:t>table</a:t>
            </a:r>
            <a:endParaRPr sz="14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240"/>
              </a:spcBef>
              <a:tabLst>
                <a:tab pos="611505" algn="l"/>
              </a:tabLst>
            </a:pPr>
            <a:r>
              <a:rPr sz="1400" spc="-5">
                <a:latin typeface="Arial"/>
                <a:cs typeface="Arial"/>
              </a:rPr>
              <a:t>IP:	</a:t>
            </a:r>
            <a:r>
              <a:rPr sz="1400" b="1" spc="-5">
                <a:latin typeface="Arial"/>
                <a:cs typeface="Arial"/>
              </a:rPr>
              <a:t>IP</a:t>
            </a:r>
            <a:r>
              <a:rPr sz="1400" b="1" spc="-45">
                <a:latin typeface="Arial"/>
                <a:cs typeface="Arial"/>
              </a:rPr>
              <a:t> </a:t>
            </a:r>
            <a:r>
              <a:rPr sz="1400" b="1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25"/>
              </a:spcBef>
            </a:pPr>
            <a:r>
              <a:rPr sz="1400" spc="-5">
                <a:latin typeface="Arial"/>
                <a:cs typeface="Arial"/>
              </a:rPr>
              <a:t>MAC: </a:t>
            </a:r>
            <a:r>
              <a:rPr sz="1400" b="1" strike="sngStrike" spc="-5">
                <a:solidFill>
                  <a:srgbClr val="A6A6A6"/>
                </a:solidFill>
                <a:latin typeface="Arial"/>
                <a:cs typeface="Arial"/>
              </a:rPr>
              <a:t>MAC</a:t>
            </a:r>
            <a:r>
              <a:rPr sz="1400" b="1" strike="sngStrike" spc="-7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400" b="1" strike="sngStrike">
                <a:solidFill>
                  <a:srgbClr val="A6A6A6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20"/>
              </a:spcBef>
            </a:pPr>
            <a:r>
              <a:rPr sz="1350" spc="45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sz="1350" spc="4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>
                <a:solidFill>
                  <a:srgbClr val="FF0000"/>
                </a:solidFill>
                <a:latin typeface="Arial"/>
                <a:cs typeface="Arial"/>
              </a:rPr>
              <a:t>MAC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808292" y="3609685"/>
            <a:ext cx="1271905" cy="739140"/>
          </a:xfrm>
          <a:custGeom>
            <a:avLst/>
            <a:gdLst/>
            <a:ahLst/>
            <a:cxnLst/>
            <a:rect l="l" t="t" r="r" b="b"/>
            <a:pathLst>
              <a:path w="1271904" h="739139">
                <a:moveTo>
                  <a:pt x="0" y="738663"/>
                </a:moveTo>
                <a:lnTo>
                  <a:pt x="1271502" y="738663"/>
                </a:lnTo>
                <a:lnTo>
                  <a:pt x="1271502" y="0"/>
                </a:lnTo>
                <a:lnTo>
                  <a:pt x="0" y="0"/>
                </a:lnTo>
                <a:lnTo>
                  <a:pt x="0" y="738663"/>
                </a:lnTo>
                <a:close/>
              </a:path>
            </a:pathLst>
          </a:custGeom>
          <a:solidFill>
            <a:srgbClr val="FCD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800850" y="3354323"/>
            <a:ext cx="1181735" cy="9461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b="1">
                <a:solidFill>
                  <a:srgbClr val="C00000"/>
                </a:solidFill>
                <a:latin typeface="Arial"/>
                <a:cs typeface="Arial"/>
              </a:rPr>
              <a:t>ARP</a:t>
            </a:r>
            <a:r>
              <a:rPr sz="1400" b="1" spc="-4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5">
                <a:solidFill>
                  <a:srgbClr val="C00000"/>
                </a:solidFill>
                <a:latin typeface="Arial"/>
                <a:cs typeface="Arial"/>
              </a:rPr>
              <a:t>table</a:t>
            </a:r>
            <a:endParaRPr sz="14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240"/>
              </a:spcBef>
              <a:tabLst>
                <a:tab pos="611505" algn="l"/>
              </a:tabLst>
            </a:pPr>
            <a:r>
              <a:rPr sz="1400" spc="-5">
                <a:latin typeface="Arial"/>
                <a:cs typeface="Arial"/>
              </a:rPr>
              <a:t>IP:	</a:t>
            </a:r>
            <a:r>
              <a:rPr sz="1400" b="1" spc="-5">
                <a:latin typeface="Arial"/>
                <a:cs typeface="Arial"/>
              </a:rPr>
              <a:t>IP</a:t>
            </a:r>
            <a:r>
              <a:rPr sz="1400" b="1" spc="-90">
                <a:latin typeface="Arial"/>
                <a:cs typeface="Arial"/>
              </a:rPr>
              <a:t> </a:t>
            </a:r>
            <a:r>
              <a:rPr sz="1400" b="1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25"/>
              </a:spcBef>
            </a:pPr>
            <a:r>
              <a:rPr sz="1400" spc="-5">
                <a:latin typeface="Arial"/>
                <a:cs typeface="Arial"/>
              </a:rPr>
              <a:t>MAC: </a:t>
            </a:r>
            <a:r>
              <a:rPr sz="1400" b="1" strike="sngStrike" spc="-5">
                <a:solidFill>
                  <a:srgbClr val="A6A6A6"/>
                </a:solidFill>
                <a:latin typeface="Arial"/>
                <a:cs typeface="Arial"/>
              </a:rPr>
              <a:t>MAC</a:t>
            </a:r>
            <a:r>
              <a:rPr sz="1400" b="1" strike="sngStrike" spc="-12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400" b="1" strike="sngStrike">
                <a:solidFill>
                  <a:srgbClr val="A6A6A6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20"/>
              </a:spcBef>
            </a:pPr>
            <a:r>
              <a:rPr sz="1350" spc="45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sz="1350" spc="4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>
                <a:solidFill>
                  <a:srgbClr val="FF0000"/>
                </a:solidFill>
                <a:latin typeface="Arial"/>
                <a:cs typeface="Arial"/>
              </a:rPr>
              <a:t>MAC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543824" y="4073652"/>
            <a:ext cx="185038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>
                <a:solidFill>
                  <a:srgbClr val="0070C0"/>
                </a:solidFill>
                <a:latin typeface="Wingdings"/>
                <a:cs typeface="Wingdings"/>
              </a:rPr>
              <a:t></a:t>
            </a:r>
            <a:r>
              <a:rPr sz="200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000" b="1">
                <a:solidFill>
                  <a:srgbClr val="0070C0"/>
                </a:solidFill>
                <a:latin typeface="Arial"/>
                <a:cs typeface="Arial"/>
              </a:rPr>
              <a:t>2</a:t>
            </a:r>
            <a:r>
              <a:rPr sz="2000" b="1" spc="-5">
                <a:solidFill>
                  <a:srgbClr val="0070C0"/>
                </a:solidFill>
                <a:latin typeface="Arial"/>
                <a:cs typeface="Arial"/>
              </a:rPr>
              <a:t> scenarios: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543824" y="4378452"/>
            <a:ext cx="3766185" cy="125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5">
                <a:solidFill>
                  <a:srgbClr val="0070C0"/>
                </a:solidFill>
                <a:latin typeface="Arial"/>
                <a:cs typeface="Arial"/>
              </a:rPr>
              <a:t>If </a:t>
            </a:r>
            <a:r>
              <a:rPr sz="2000">
                <a:solidFill>
                  <a:srgbClr val="0070C0"/>
                </a:solidFill>
                <a:latin typeface="Arial"/>
                <a:cs typeface="Arial"/>
              </a:rPr>
              <a:t>M is </a:t>
            </a:r>
            <a:r>
              <a:rPr sz="2000" spc="-5">
                <a:solidFill>
                  <a:srgbClr val="0070C0"/>
                </a:solidFill>
                <a:latin typeface="Arial"/>
                <a:cs typeface="Arial"/>
              </a:rPr>
              <a:t>configured </a:t>
            </a:r>
            <a:r>
              <a:rPr sz="2000">
                <a:solidFill>
                  <a:srgbClr val="0070C0"/>
                </a:solidFill>
                <a:latin typeface="Arial"/>
                <a:cs typeface="Arial"/>
              </a:rPr>
              <a:t>as a</a:t>
            </a:r>
            <a:r>
              <a:rPr sz="2000" spc="-9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000" b="1" spc="-5">
                <a:solidFill>
                  <a:srgbClr val="0070C0"/>
                </a:solidFill>
                <a:latin typeface="Arial"/>
                <a:cs typeface="Arial"/>
              </a:rPr>
              <a:t>router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ts val="2350"/>
              </a:lnSpc>
              <a:spcBef>
                <a:spcPts val="95"/>
              </a:spcBef>
            </a:pPr>
            <a:r>
              <a:rPr sz="2925" spc="67" baseline="1424">
                <a:solidFill>
                  <a:srgbClr val="00B050"/>
                </a:solidFill>
                <a:latin typeface="Wingdings"/>
                <a:cs typeface="Wingdings"/>
              </a:rPr>
              <a:t></a:t>
            </a:r>
            <a:r>
              <a:rPr sz="2925" spc="67" baseline="1424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000" b="1" spc="-5">
                <a:solidFill>
                  <a:srgbClr val="00B050"/>
                </a:solidFill>
                <a:latin typeface="Arial"/>
                <a:cs typeface="Arial"/>
              </a:rPr>
              <a:t>Relay that packet to</a:t>
            </a:r>
            <a:r>
              <a:rPr sz="2000" b="1" spc="-35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2000" b="1">
                <a:solidFill>
                  <a:srgbClr val="00B050"/>
                </a:solidFill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ts val="2350"/>
              </a:lnSpc>
              <a:buAutoNum type="arabicPeriod" startAt="2"/>
              <a:tabLst>
                <a:tab pos="469265" algn="l"/>
                <a:tab pos="469900" algn="l"/>
              </a:tabLst>
            </a:pPr>
            <a:r>
              <a:rPr sz="2000" spc="-5">
                <a:solidFill>
                  <a:srgbClr val="0070C0"/>
                </a:solidFill>
                <a:latin typeface="Arial"/>
                <a:cs typeface="Arial"/>
              </a:rPr>
              <a:t>If </a:t>
            </a:r>
            <a:r>
              <a:rPr sz="2000">
                <a:solidFill>
                  <a:srgbClr val="0070C0"/>
                </a:solidFill>
                <a:latin typeface="Arial"/>
                <a:cs typeface="Arial"/>
              </a:rPr>
              <a:t>M is </a:t>
            </a:r>
            <a:r>
              <a:rPr sz="2000" spc="-5">
                <a:solidFill>
                  <a:srgbClr val="0070C0"/>
                </a:solidFill>
                <a:latin typeface="Arial"/>
                <a:cs typeface="Arial"/>
              </a:rPr>
              <a:t>configured </a:t>
            </a:r>
            <a:r>
              <a:rPr sz="2000">
                <a:solidFill>
                  <a:srgbClr val="0070C0"/>
                </a:solidFill>
                <a:latin typeface="Arial"/>
                <a:cs typeface="Arial"/>
              </a:rPr>
              <a:t>as a</a:t>
            </a:r>
            <a:r>
              <a:rPr sz="2000" spc="-8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000" b="1" spc="-5">
                <a:solidFill>
                  <a:srgbClr val="0070C0"/>
                </a:solidFill>
                <a:latin typeface="Arial"/>
                <a:cs typeface="Arial"/>
              </a:rPr>
              <a:t>hosts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95"/>
              </a:spcBef>
            </a:pPr>
            <a:r>
              <a:rPr sz="2925" spc="67" baseline="1424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sz="2925" spc="67" baseline="1424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>
                <a:solidFill>
                  <a:srgbClr val="FF0000"/>
                </a:solidFill>
                <a:latin typeface="Arial"/>
                <a:cs typeface="Arial"/>
              </a:rPr>
              <a:t>Drop </a:t>
            </a:r>
            <a:r>
              <a:rPr sz="2000" b="1" spc="-5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0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>
                <a:solidFill>
                  <a:srgbClr val="FF0000"/>
                </a:solidFill>
                <a:latin typeface="Arial"/>
                <a:cs typeface="Arial"/>
              </a:rPr>
              <a:t>packet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296997" y="5701284"/>
            <a:ext cx="35775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>
                <a:latin typeface="Arial"/>
                <a:cs typeface="Arial"/>
              </a:rPr>
              <a:t>So, </a:t>
            </a:r>
            <a:r>
              <a:rPr sz="2000" b="1" i="1" spc="-5">
                <a:latin typeface="Arial"/>
                <a:cs typeface="Arial"/>
              </a:rPr>
              <a:t>what we need to </a:t>
            </a:r>
            <a:r>
              <a:rPr sz="2000" b="1" i="1">
                <a:latin typeface="Arial"/>
                <a:cs typeface="Arial"/>
              </a:rPr>
              <a:t>do</a:t>
            </a:r>
            <a:r>
              <a:rPr sz="2000" b="1" i="1" spc="-105">
                <a:latin typeface="Arial"/>
                <a:cs typeface="Arial"/>
              </a:rPr>
              <a:t> </a:t>
            </a:r>
            <a:r>
              <a:rPr sz="2000" b="1" i="1" spc="-5">
                <a:latin typeface="Arial"/>
                <a:cs typeface="Arial"/>
              </a:rPr>
              <a:t>next?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152400"/>
            <a:ext cx="7685467" cy="9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/>
              <a:t>Recall:</a:t>
            </a:r>
            <a:r>
              <a:rPr spc="-484"/>
              <a:t> </a:t>
            </a:r>
            <a:r>
              <a:rPr spc="-215"/>
              <a:t>How</a:t>
            </a:r>
            <a:r>
              <a:rPr spc="-475"/>
              <a:t> </a:t>
            </a:r>
            <a:r>
              <a:rPr spc="-125"/>
              <a:t>to</a:t>
            </a:r>
            <a:r>
              <a:rPr spc="-470"/>
              <a:t> </a:t>
            </a:r>
            <a:r>
              <a:rPr spc="-135"/>
              <a:t>get</a:t>
            </a:r>
            <a:r>
              <a:rPr spc="-480"/>
              <a:t> </a:t>
            </a:r>
            <a:r>
              <a:rPr spc="-125"/>
              <a:t>a</a:t>
            </a:r>
            <a:r>
              <a:rPr spc="-475"/>
              <a:t> </a:t>
            </a:r>
            <a:r>
              <a:rPr spc="-275"/>
              <a:t>copy</a:t>
            </a:r>
            <a:r>
              <a:rPr spc="-475"/>
              <a:t> </a:t>
            </a:r>
            <a:r>
              <a:rPr spc="-114"/>
              <a:t>of</a:t>
            </a:r>
            <a:r>
              <a:rPr spc="-475"/>
              <a:t> </a:t>
            </a:r>
            <a:r>
              <a:rPr spc="-275"/>
              <a:t>packet?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15">
                <a:solidFill>
                  <a:srgbClr val="595959"/>
                </a:solidFill>
                <a:latin typeface="Century"/>
                <a:cs typeface="Century"/>
              </a:rPr>
              <a:t>Raw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5">
                <a:solidFill>
                  <a:srgbClr val="595959"/>
                </a:solidFill>
                <a:latin typeface="Century"/>
                <a:cs typeface="Century"/>
              </a:rPr>
              <a:t>socket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99766" y="3054163"/>
            <a:ext cx="5041337" cy="2632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12158" y="3186911"/>
            <a:ext cx="596265" cy="189230"/>
          </a:xfrm>
          <a:custGeom>
            <a:avLst/>
            <a:gdLst/>
            <a:ahLst/>
            <a:cxnLst/>
            <a:rect l="l" t="t" r="r" b="b"/>
            <a:pathLst>
              <a:path w="596264" h="189229">
                <a:moveTo>
                  <a:pt x="0" y="188912"/>
                </a:moveTo>
                <a:lnTo>
                  <a:pt x="596113" y="188912"/>
                </a:lnTo>
                <a:lnTo>
                  <a:pt x="596113" y="0"/>
                </a:lnTo>
                <a:lnTo>
                  <a:pt x="0" y="0"/>
                </a:lnTo>
                <a:lnTo>
                  <a:pt x="0" y="188912"/>
                </a:lnTo>
                <a:close/>
              </a:path>
            </a:pathLst>
          </a:custGeom>
          <a:solidFill>
            <a:srgbClr val="C96B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9088" y="3211469"/>
            <a:ext cx="358140" cy="144145"/>
          </a:xfrm>
          <a:custGeom>
            <a:avLst/>
            <a:gdLst/>
            <a:ahLst/>
            <a:cxnLst/>
            <a:rect l="l" t="t" r="r" b="b"/>
            <a:pathLst>
              <a:path w="358139" h="144145">
                <a:moveTo>
                  <a:pt x="0" y="143574"/>
                </a:moveTo>
                <a:lnTo>
                  <a:pt x="357667" y="143574"/>
                </a:lnTo>
                <a:lnTo>
                  <a:pt x="357667" y="0"/>
                </a:lnTo>
                <a:lnTo>
                  <a:pt x="0" y="0"/>
                </a:lnTo>
                <a:lnTo>
                  <a:pt x="0" y="1435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07390" y="3296480"/>
            <a:ext cx="62230" cy="51435"/>
          </a:xfrm>
          <a:custGeom>
            <a:avLst/>
            <a:gdLst/>
            <a:ahLst/>
            <a:cxnLst/>
            <a:rect l="l" t="t" r="r" b="b"/>
            <a:pathLst>
              <a:path w="62229" h="51435">
                <a:moveTo>
                  <a:pt x="0" y="51007"/>
                </a:moveTo>
                <a:lnTo>
                  <a:pt x="61903" y="51007"/>
                </a:lnTo>
                <a:lnTo>
                  <a:pt x="61903" y="0"/>
                </a:lnTo>
                <a:lnTo>
                  <a:pt x="0" y="0"/>
                </a:lnTo>
                <a:lnTo>
                  <a:pt x="0" y="5100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37377" y="3298370"/>
            <a:ext cx="59690" cy="51435"/>
          </a:xfrm>
          <a:custGeom>
            <a:avLst/>
            <a:gdLst/>
            <a:ahLst/>
            <a:cxnLst/>
            <a:rect l="l" t="t" r="r" b="b"/>
            <a:pathLst>
              <a:path w="59689" h="51435">
                <a:moveTo>
                  <a:pt x="0" y="51007"/>
                </a:moveTo>
                <a:lnTo>
                  <a:pt x="59611" y="51007"/>
                </a:lnTo>
                <a:lnTo>
                  <a:pt x="59611" y="0"/>
                </a:lnTo>
                <a:lnTo>
                  <a:pt x="0" y="0"/>
                </a:lnTo>
                <a:lnTo>
                  <a:pt x="0" y="5100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07921" y="3400383"/>
            <a:ext cx="808990" cy="765175"/>
          </a:xfrm>
          <a:custGeom>
            <a:avLst/>
            <a:gdLst/>
            <a:ahLst/>
            <a:cxnLst/>
            <a:rect l="l" t="t" r="r" b="b"/>
            <a:pathLst>
              <a:path w="808989" h="765175">
                <a:moveTo>
                  <a:pt x="808850" y="764950"/>
                </a:moveTo>
                <a:lnTo>
                  <a:pt x="0" y="0"/>
                </a:lnTo>
              </a:path>
            </a:pathLst>
          </a:custGeom>
          <a:ln w="9525">
            <a:solidFill>
              <a:srgbClr val="FF80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3638" y="1561084"/>
            <a:ext cx="9521190" cy="1588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Let the </a:t>
            </a: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kernel </a:t>
            </a: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know that you </a:t>
            </a: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are </a:t>
            </a:r>
            <a:r>
              <a:rPr sz="2200" b="1">
                <a:solidFill>
                  <a:srgbClr val="FF0000"/>
                </a:solidFill>
                <a:latin typeface="Arial"/>
                <a:cs typeface="Arial"/>
              </a:rPr>
              <a:t>a sniffer</a:t>
            </a:r>
            <a:r>
              <a:rPr sz="2200" b="1" spc="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-5">
                <a:solidFill>
                  <a:srgbClr val="FF0000"/>
                </a:solidFill>
                <a:latin typeface="Arial"/>
                <a:cs typeface="Arial"/>
              </a:rPr>
              <a:t>program!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3225" spc="67" baseline="1291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sz="3225" spc="67" baseline="129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>
                <a:solidFill>
                  <a:srgbClr val="FF0000"/>
                </a:solidFill>
                <a:latin typeface="Arial"/>
                <a:cs typeface="Arial"/>
              </a:rPr>
              <a:t>Opening </a:t>
            </a:r>
            <a:r>
              <a:rPr sz="2200" b="1" spc="-5">
                <a:solidFill>
                  <a:srgbClr val="FF0000"/>
                </a:solidFill>
                <a:latin typeface="Arial"/>
                <a:cs typeface="Arial"/>
              </a:rPr>
              <a:t>Raw </a:t>
            </a:r>
            <a:r>
              <a:rPr sz="2200" b="1">
                <a:solidFill>
                  <a:srgbClr val="FF0000"/>
                </a:solidFill>
                <a:latin typeface="Arial"/>
                <a:cs typeface="Arial"/>
              </a:rPr>
              <a:t>socket </a:t>
            </a:r>
            <a:r>
              <a:rPr sz="2000" i="1" spc="-5">
                <a:solidFill>
                  <a:srgbClr val="FF0000"/>
                </a:solidFill>
                <a:latin typeface="Arial"/>
                <a:cs typeface="Arial"/>
              </a:rPr>
              <a:t>(tell the </a:t>
            </a:r>
            <a:r>
              <a:rPr sz="2000" i="1">
                <a:solidFill>
                  <a:srgbClr val="FF0000"/>
                </a:solidFill>
                <a:latin typeface="Arial"/>
                <a:cs typeface="Arial"/>
              </a:rPr>
              <a:t>kernel: </a:t>
            </a:r>
            <a:r>
              <a:rPr sz="2000" i="1" spc="-5">
                <a:solidFill>
                  <a:srgbClr val="FF0000"/>
                </a:solidFill>
                <a:latin typeface="Arial"/>
                <a:cs typeface="Arial"/>
              </a:rPr>
              <a:t>“before </a:t>
            </a:r>
            <a:r>
              <a:rPr sz="2000" i="1">
                <a:solidFill>
                  <a:srgbClr val="FF0000"/>
                </a:solidFill>
                <a:latin typeface="Arial"/>
                <a:cs typeface="Arial"/>
              </a:rPr>
              <a:t>you </a:t>
            </a:r>
            <a:r>
              <a:rPr sz="2000" i="1" spc="-5">
                <a:solidFill>
                  <a:srgbClr val="FF0000"/>
                </a:solidFill>
                <a:latin typeface="Arial"/>
                <a:cs typeface="Arial"/>
              </a:rPr>
              <a:t>drop them, </a:t>
            </a:r>
            <a:r>
              <a:rPr sz="2000" i="1">
                <a:solidFill>
                  <a:srgbClr val="FF0000"/>
                </a:solidFill>
                <a:latin typeface="Arial"/>
                <a:cs typeface="Arial"/>
              </a:rPr>
              <a:t>give </a:t>
            </a:r>
            <a:r>
              <a:rPr sz="2000" i="1" spc="-5">
                <a:solidFill>
                  <a:srgbClr val="FF0000"/>
                </a:solidFill>
                <a:latin typeface="Arial"/>
                <a:cs typeface="Arial"/>
              </a:rPr>
              <a:t>me </a:t>
            </a:r>
            <a:r>
              <a:rPr sz="2000" i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i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spc="-5">
                <a:solidFill>
                  <a:srgbClr val="FF0000"/>
                </a:solidFill>
                <a:latin typeface="Arial"/>
                <a:cs typeface="Arial"/>
              </a:rPr>
              <a:t>copy!”)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Arial"/>
              <a:cs typeface="Arial"/>
            </a:endParaRPr>
          </a:p>
          <a:p>
            <a:pPr marL="2864485">
              <a:lnSpc>
                <a:spcPct val="100000"/>
              </a:lnSpc>
            </a:pP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Raw Socket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228600"/>
            <a:ext cx="7134086" cy="9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/>
              <a:t>Main-in-the-Middle</a:t>
            </a:r>
            <a:r>
              <a:rPr spc="-509"/>
              <a:t> </a:t>
            </a:r>
            <a:r>
              <a:rPr spc="-100"/>
              <a:t>(MITM)</a:t>
            </a:r>
            <a:r>
              <a:rPr spc="-509"/>
              <a:t> </a:t>
            </a:r>
            <a:r>
              <a:rPr spc="-210"/>
              <a:t>Attack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80">
                <a:solidFill>
                  <a:srgbClr val="595959"/>
                </a:solidFill>
                <a:latin typeface="Century"/>
                <a:cs typeface="Century"/>
              </a:rPr>
              <a:t>Using </a:t>
            </a:r>
            <a:r>
              <a:rPr sz="2200" b="0" spc="-60">
                <a:solidFill>
                  <a:srgbClr val="595959"/>
                </a:solidFill>
                <a:latin typeface="Century"/>
                <a:cs typeface="Century"/>
              </a:rPr>
              <a:t>ARP </a:t>
            </a:r>
            <a:r>
              <a:rPr sz="2200" b="0" spc="-10">
                <a:solidFill>
                  <a:srgbClr val="595959"/>
                </a:solidFill>
                <a:latin typeface="Century"/>
                <a:cs typeface="Century"/>
              </a:rPr>
              <a:t>cache</a:t>
            </a:r>
            <a:r>
              <a:rPr sz="2200" b="0" spc="-28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5">
                <a:solidFill>
                  <a:srgbClr val="595959"/>
                </a:solidFill>
                <a:latin typeface="Century"/>
                <a:cs typeface="Century"/>
              </a:rPr>
              <a:t>poisoning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5981" y="2096293"/>
            <a:ext cx="4870450" cy="306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66360" y="4972843"/>
            <a:ext cx="1259840" cy="369570"/>
          </a:xfrm>
          <a:custGeom>
            <a:avLst/>
            <a:gdLst/>
            <a:ahLst/>
            <a:cxnLst/>
            <a:rect l="l" t="t" r="r" b="b"/>
            <a:pathLst>
              <a:path w="1259839" h="369570">
                <a:moveTo>
                  <a:pt x="0" y="369332"/>
                </a:moveTo>
                <a:lnTo>
                  <a:pt x="1259840" y="369332"/>
                </a:lnTo>
                <a:lnTo>
                  <a:pt x="1259840" y="0"/>
                </a:lnTo>
                <a:lnTo>
                  <a:pt x="0" y="0"/>
                </a:lnTo>
                <a:lnTo>
                  <a:pt x="0" y="3693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50592" y="4937759"/>
            <a:ext cx="509016" cy="524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42616" y="4937759"/>
            <a:ext cx="911352" cy="524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9600" y="3090445"/>
            <a:ext cx="741680" cy="339090"/>
          </a:xfrm>
          <a:custGeom>
            <a:avLst/>
            <a:gdLst/>
            <a:ahLst/>
            <a:cxnLst/>
            <a:rect l="l" t="t" r="r" b="b"/>
            <a:pathLst>
              <a:path w="741680" h="339089">
                <a:moveTo>
                  <a:pt x="0" y="338554"/>
                </a:moveTo>
                <a:lnTo>
                  <a:pt x="741680" y="338554"/>
                </a:lnTo>
                <a:lnTo>
                  <a:pt x="741680" y="0"/>
                </a:lnTo>
                <a:lnTo>
                  <a:pt x="0" y="0"/>
                </a:lnTo>
                <a:lnTo>
                  <a:pt x="0" y="338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4840" y="3066288"/>
            <a:ext cx="423672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1144" y="3066288"/>
            <a:ext cx="579119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3108" y="3109467"/>
            <a:ext cx="474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>
                <a:latin typeface="Arial"/>
                <a:cs typeface="Arial"/>
              </a:rPr>
              <a:t>A</a:t>
            </a:r>
            <a:r>
              <a:rPr sz="1600" spc="-10">
                <a:latin typeface="Arial"/>
                <a:cs typeface="Arial"/>
              </a:rPr>
              <a:t>li</a:t>
            </a:r>
            <a:r>
              <a:rPr sz="1600">
                <a:latin typeface="Arial"/>
                <a:cs typeface="Arial"/>
              </a:rPr>
              <a:t>ce</a:t>
            </a:r>
          </a:p>
        </p:txBody>
      </p:sp>
      <p:sp>
        <p:nvSpPr>
          <p:cNvPr id="11" name="object 11"/>
          <p:cNvSpPr/>
          <p:nvPr/>
        </p:nvSpPr>
        <p:spPr>
          <a:xfrm>
            <a:off x="4714240" y="3090445"/>
            <a:ext cx="741680" cy="339090"/>
          </a:xfrm>
          <a:custGeom>
            <a:avLst/>
            <a:gdLst/>
            <a:ahLst/>
            <a:cxnLst/>
            <a:rect l="l" t="t" r="r" b="b"/>
            <a:pathLst>
              <a:path w="741679" h="339089">
                <a:moveTo>
                  <a:pt x="0" y="338554"/>
                </a:moveTo>
                <a:lnTo>
                  <a:pt x="741679" y="338554"/>
                </a:lnTo>
                <a:lnTo>
                  <a:pt x="741679" y="0"/>
                </a:lnTo>
                <a:lnTo>
                  <a:pt x="0" y="0"/>
                </a:lnTo>
                <a:lnTo>
                  <a:pt x="0" y="338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67071" y="3066288"/>
            <a:ext cx="423672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13376" y="3066288"/>
            <a:ext cx="502920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886641" y="3109467"/>
            <a:ext cx="3968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>
                <a:latin typeface="Arial"/>
                <a:cs typeface="Arial"/>
              </a:rPr>
              <a:t>B</a:t>
            </a:r>
            <a:r>
              <a:rPr sz="1600" spc="-5">
                <a:latin typeface="Arial"/>
                <a:cs typeface="Arial"/>
              </a:rPr>
              <a:t>ob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 rot="19020000">
            <a:off x="3681684" y="4292291"/>
            <a:ext cx="71892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0"/>
              </a:lnSpc>
            </a:pPr>
            <a:r>
              <a:rPr sz="1600" b="1" spc="-5">
                <a:solidFill>
                  <a:srgbClr val="FF0000"/>
                </a:solidFill>
                <a:latin typeface="Arial"/>
                <a:cs typeface="Arial"/>
              </a:rPr>
              <a:t>MAC</a:t>
            </a:r>
            <a:r>
              <a:rPr sz="1600" b="1" spc="-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 rot="2520000">
            <a:off x="1610605" y="4287858"/>
            <a:ext cx="720142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5"/>
              </a:lnSpc>
            </a:pPr>
            <a:r>
              <a:rPr sz="2400" b="1" spc="-15" baseline="1736">
                <a:solidFill>
                  <a:srgbClr val="FF0000"/>
                </a:solidFill>
                <a:latin typeface="Arial"/>
                <a:cs typeface="Arial"/>
              </a:rPr>
              <a:t>MA</a:t>
            </a:r>
            <a:r>
              <a:rPr sz="1600" b="1" spc="-1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600" b="1" spc="-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83152" y="4392167"/>
            <a:ext cx="502920" cy="4785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88008" y="4337303"/>
            <a:ext cx="493776" cy="490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5399" y="3609685"/>
            <a:ext cx="1271905" cy="739140"/>
          </a:xfrm>
          <a:custGeom>
            <a:avLst/>
            <a:gdLst/>
            <a:ahLst/>
            <a:cxnLst/>
            <a:rect l="l" t="t" r="r" b="b"/>
            <a:pathLst>
              <a:path w="1271905" h="739139">
                <a:moveTo>
                  <a:pt x="0" y="738663"/>
                </a:moveTo>
                <a:lnTo>
                  <a:pt x="1271502" y="738663"/>
                </a:lnTo>
                <a:lnTo>
                  <a:pt x="1271502" y="0"/>
                </a:lnTo>
                <a:lnTo>
                  <a:pt x="0" y="0"/>
                </a:lnTo>
                <a:lnTo>
                  <a:pt x="0" y="738663"/>
                </a:lnTo>
                <a:close/>
              </a:path>
            </a:pathLst>
          </a:custGeom>
          <a:solidFill>
            <a:srgbClr val="FCD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47957" y="3354323"/>
            <a:ext cx="1188085" cy="9461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b="1">
                <a:solidFill>
                  <a:srgbClr val="C00000"/>
                </a:solidFill>
                <a:latin typeface="Arial"/>
                <a:cs typeface="Arial"/>
              </a:rPr>
              <a:t>ARP</a:t>
            </a:r>
            <a:r>
              <a:rPr sz="1400" b="1" spc="-4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5">
                <a:solidFill>
                  <a:srgbClr val="C00000"/>
                </a:solidFill>
                <a:latin typeface="Arial"/>
                <a:cs typeface="Arial"/>
              </a:rPr>
              <a:t>table</a:t>
            </a:r>
            <a:endParaRPr sz="14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240"/>
              </a:spcBef>
              <a:tabLst>
                <a:tab pos="611505" algn="l"/>
              </a:tabLst>
            </a:pPr>
            <a:r>
              <a:rPr sz="1400" spc="-5">
                <a:latin typeface="Arial"/>
                <a:cs typeface="Arial"/>
              </a:rPr>
              <a:t>IP:	</a:t>
            </a:r>
            <a:r>
              <a:rPr sz="1400" b="1" spc="-5">
                <a:latin typeface="Arial"/>
                <a:cs typeface="Arial"/>
              </a:rPr>
              <a:t>IP</a:t>
            </a:r>
            <a:r>
              <a:rPr sz="1400" b="1" spc="-45">
                <a:latin typeface="Arial"/>
                <a:cs typeface="Arial"/>
              </a:rPr>
              <a:t> </a:t>
            </a:r>
            <a:r>
              <a:rPr sz="1400" b="1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25"/>
              </a:spcBef>
            </a:pPr>
            <a:r>
              <a:rPr sz="1400" spc="-5">
                <a:latin typeface="Arial"/>
                <a:cs typeface="Arial"/>
              </a:rPr>
              <a:t>MAC: </a:t>
            </a:r>
            <a:r>
              <a:rPr sz="1400" b="1" strike="sngStrike" spc="-5">
                <a:solidFill>
                  <a:srgbClr val="A6A6A6"/>
                </a:solidFill>
                <a:latin typeface="Arial"/>
                <a:cs typeface="Arial"/>
              </a:rPr>
              <a:t>MAC</a:t>
            </a:r>
            <a:r>
              <a:rPr sz="1400" b="1" strike="sngStrike" spc="-7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400" b="1" strike="sngStrike">
                <a:solidFill>
                  <a:srgbClr val="A6A6A6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20"/>
              </a:spcBef>
            </a:pPr>
            <a:r>
              <a:rPr sz="1350" spc="45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sz="1350" spc="4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>
                <a:solidFill>
                  <a:srgbClr val="FF0000"/>
                </a:solidFill>
                <a:latin typeface="Arial"/>
                <a:cs typeface="Arial"/>
              </a:rPr>
              <a:t>MAC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08292" y="3609685"/>
            <a:ext cx="1271905" cy="739140"/>
          </a:xfrm>
          <a:custGeom>
            <a:avLst/>
            <a:gdLst/>
            <a:ahLst/>
            <a:cxnLst/>
            <a:rect l="l" t="t" r="r" b="b"/>
            <a:pathLst>
              <a:path w="1271904" h="739139">
                <a:moveTo>
                  <a:pt x="0" y="738663"/>
                </a:moveTo>
                <a:lnTo>
                  <a:pt x="1271502" y="738663"/>
                </a:lnTo>
                <a:lnTo>
                  <a:pt x="1271502" y="0"/>
                </a:lnTo>
                <a:lnTo>
                  <a:pt x="0" y="0"/>
                </a:lnTo>
                <a:lnTo>
                  <a:pt x="0" y="738663"/>
                </a:lnTo>
                <a:close/>
              </a:path>
            </a:pathLst>
          </a:custGeom>
          <a:solidFill>
            <a:srgbClr val="FCD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800850" y="3354323"/>
            <a:ext cx="1181735" cy="9461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b="1">
                <a:solidFill>
                  <a:srgbClr val="C00000"/>
                </a:solidFill>
                <a:latin typeface="Arial"/>
                <a:cs typeface="Arial"/>
              </a:rPr>
              <a:t>ARP</a:t>
            </a:r>
            <a:r>
              <a:rPr sz="1400" b="1" spc="-4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b="1" spc="-5">
                <a:solidFill>
                  <a:srgbClr val="C00000"/>
                </a:solidFill>
                <a:latin typeface="Arial"/>
                <a:cs typeface="Arial"/>
              </a:rPr>
              <a:t>table</a:t>
            </a:r>
            <a:endParaRPr sz="14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240"/>
              </a:spcBef>
              <a:tabLst>
                <a:tab pos="611505" algn="l"/>
              </a:tabLst>
            </a:pPr>
            <a:r>
              <a:rPr sz="1400" spc="-5">
                <a:latin typeface="Arial"/>
                <a:cs typeface="Arial"/>
              </a:rPr>
              <a:t>IP:	</a:t>
            </a:r>
            <a:r>
              <a:rPr sz="1400" b="1" spc="-5">
                <a:latin typeface="Arial"/>
                <a:cs typeface="Arial"/>
              </a:rPr>
              <a:t>IP</a:t>
            </a:r>
            <a:r>
              <a:rPr sz="1400" b="1" spc="-90">
                <a:latin typeface="Arial"/>
                <a:cs typeface="Arial"/>
              </a:rPr>
              <a:t> </a:t>
            </a:r>
            <a:r>
              <a:rPr sz="1400" b="1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25"/>
              </a:spcBef>
            </a:pPr>
            <a:r>
              <a:rPr sz="1400" spc="-5">
                <a:latin typeface="Arial"/>
                <a:cs typeface="Arial"/>
              </a:rPr>
              <a:t>MAC: </a:t>
            </a:r>
            <a:r>
              <a:rPr sz="1400" b="1" strike="sngStrike" spc="-5">
                <a:solidFill>
                  <a:srgbClr val="A6A6A6"/>
                </a:solidFill>
                <a:latin typeface="Arial"/>
                <a:cs typeface="Arial"/>
              </a:rPr>
              <a:t>MAC</a:t>
            </a:r>
            <a:r>
              <a:rPr sz="1400" b="1" strike="sngStrike" spc="-12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400" b="1" strike="sngStrike">
                <a:solidFill>
                  <a:srgbClr val="A6A6A6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20"/>
              </a:spcBef>
            </a:pPr>
            <a:r>
              <a:rPr sz="1350" spc="45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sz="1350" spc="4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>
                <a:solidFill>
                  <a:srgbClr val="FF0000"/>
                </a:solidFill>
                <a:latin typeface="Arial"/>
                <a:cs typeface="Arial"/>
              </a:rPr>
              <a:t>MAC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87608" y="4909820"/>
            <a:ext cx="1981835" cy="110490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560" algn="ctr">
              <a:lnSpc>
                <a:spcPct val="100000"/>
              </a:lnSpc>
              <a:spcBef>
                <a:spcPts val="745"/>
              </a:spcBef>
            </a:pPr>
            <a:r>
              <a:rPr sz="1800" b="1" spc="-5">
                <a:latin typeface="Arial"/>
                <a:cs typeface="Arial"/>
              </a:rPr>
              <a:t>M</a:t>
            </a:r>
            <a:r>
              <a:rPr sz="1800" spc="-5">
                <a:latin typeface="Arial"/>
                <a:cs typeface="Arial"/>
              </a:rPr>
              <a:t>icheal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(can see or</a:t>
            </a:r>
            <a:r>
              <a:rPr sz="18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modify)</a:t>
            </a:r>
            <a:endParaRPr sz="1800">
              <a:latin typeface="Arial"/>
              <a:cs typeface="Arial"/>
            </a:endParaRPr>
          </a:p>
          <a:p>
            <a:pPr marR="40005" algn="ctr">
              <a:lnSpc>
                <a:spcPct val="100000"/>
              </a:lnSpc>
              <a:spcBef>
                <a:spcPts val="720"/>
              </a:spcBef>
            </a:pPr>
            <a:r>
              <a:rPr sz="1800" b="1" spc="-5">
                <a:solidFill>
                  <a:srgbClr val="0070C0"/>
                </a:solidFill>
                <a:latin typeface="Arial"/>
                <a:cs typeface="Arial"/>
              </a:rPr>
              <a:t>IP </a:t>
            </a:r>
            <a:r>
              <a:rPr sz="1800" b="1">
                <a:solidFill>
                  <a:srgbClr val="0070C0"/>
                </a:solidFill>
                <a:latin typeface="Arial"/>
                <a:cs typeface="Arial"/>
              </a:rPr>
              <a:t>Forwarding =</a:t>
            </a:r>
            <a:r>
              <a:rPr sz="1800" b="1" spc="-12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800" b="1">
                <a:solidFill>
                  <a:srgbClr val="0070C0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23740" y="2699003"/>
            <a:ext cx="48907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>
                <a:latin typeface="Arial"/>
                <a:cs typeface="Arial"/>
              </a:rPr>
              <a:t>Then, </a:t>
            </a:r>
            <a:r>
              <a:rPr sz="2000" spc="-5">
                <a:latin typeface="Arial"/>
                <a:cs typeface="Arial"/>
              </a:rPr>
              <a:t>make some </a:t>
            </a:r>
            <a:r>
              <a:rPr sz="2000">
                <a:latin typeface="Arial"/>
                <a:cs typeface="Arial"/>
              </a:rPr>
              <a:t>changes and send it</a:t>
            </a:r>
            <a:r>
              <a:rPr sz="2000" spc="-12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out!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481370" y="3332749"/>
            <a:ext cx="389255" cy="136525"/>
          </a:xfrm>
          <a:custGeom>
            <a:avLst/>
            <a:gdLst/>
            <a:ahLst/>
            <a:cxnLst/>
            <a:rect l="l" t="t" r="r" b="b"/>
            <a:pathLst>
              <a:path w="389254" h="136525">
                <a:moveTo>
                  <a:pt x="0" y="136525"/>
                </a:moveTo>
                <a:lnTo>
                  <a:pt x="388938" y="136525"/>
                </a:lnTo>
                <a:lnTo>
                  <a:pt x="388938" y="0"/>
                </a:lnTo>
                <a:lnTo>
                  <a:pt x="0" y="0"/>
                </a:lnTo>
                <a:lnTo>
                  <a:pt x="0" y="136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81370" y="3332749"/>
            <a:ext cx="389255" cy="136525"/>
          </a:xfrm>
          <a:custGeom>
            <a:avLst/>
            <a:gdLst/>
            <a:ahLst/>
            <a:cxnLst/>
            <a:rect l="l" t="t" r="r" b="b"/>
            <a:pathLst>
              <a:path w="389254" h="136525">
                <a:moveTo>
                  <a:pt x="0" y="0"/>
                </a:moveTo>
                <a:lnTo>
                  <a:pt x="388938" y="0"/>
                </a:lnTo>
                <a:lnTo>
                  <a:pt x="388938" y="136525"/>
                </a:lnTo>
                <a:lnTo>
                  <a:pt x="0" y="1365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40082" y="3335925"/>
            <a:ext cx="139700" cy="130175"/>
          </a:xfrm>
          <a:custGeom>
            <a:avLst/>
            <a:gdLst/>
            <a:ahLst/>
            <a:cxnLst/>
            <a:rect l="l" t="t" r="r" b="b"/>
            <a:pathLst>
              <a:path w="139700" h="130175">
                <a:moveTo>
                  <a:pt x="0" y="130175"/>
                </a:moveTo>
                <a:lnTo>
                  <a:pt x="139700" y="130175"/>
                </a:lnTo>
                <a:lnTo>
                  <a:pt x="139700" y="0"/>
                </a:lnTo>
                <a:lnTo>
                  <a:pt x="0" y="0"/>
                </a:lnTo>
                <a:lnTo>
                  <a:pt x="0" y="13017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40082" y="3335925"/>
            <a:ext cx="139700" cy="130175"/>
          </a:xfrm>
          <a:custGeom>
            <a:avLst/>
            <a:gdLst/>
            <a:ahLst/>
            <a:cxnLst/>
            <a:rect l="l" t="t" r="r" b="b"/>
            <a:pathLst>
              <a:path w="139700" h="130175">
                <a:moveTo>
                  <a:pt x="0" y="0"/>
                </a:moveTo>
                <a:lnTo>
                  <a:pt x="139700" y="0"/>
                </a:lnTo>
                <a:lnTo>
                  <a:pt x="139700" y="130175"/>
                </a:lnTo>
                <a:lnTo>
                  <a:pt x="0" y="130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24207" y="3326400"/>
            <a:ext cx="561975" cy="149225"/>
          </a:xfrm>
          <a:custGeom>
            <a:avLst/>
            <a:gdLst/>
            <a:ahLst/>
            <a:cxnLst/>
            <a:rect l="l" t="t" r="r" b="b"/>
            <a:pathLst>
              <a:path w="561975" h="149225">
                <a:moveTo>
                  <a:pt x="0" y="0"/>
                </a:moveTo>
                <a:lnTo>
                  <a:pt x="561975" y="0"/>
                </a:lnTo>
                <a:lnTo>
                  <a:pt x="561975" y="149225"/>
                </a:lnTo>
                <a:lnTo>
                  <a:pt x="0" y="1492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59107" y="3329575"/>
            <a:ext cx="152400" cy="147955"/>
          </a:xfrm>
          <a:custGeom>
            <a:avLst/>
            <a:gdLst/>
            <a:ahLst/>
            <a:cxnLst/>
            <a:rect l="l" t="t" r="r" b="b"/>
            <a:pathLst>
              <a:path w="152400" h="147954">
                <a:moveTo>
                  <a:pt x="0" y="147637"/>
                </a:moveTo>
                <a:lnTo>
                  <a:pt x="152400" y="147637"/>
                </a:lnTo>
                <a:lnTo>
                  <a:pt x="152400" y="0"/>
                </a:lnTo>
                <a:lnTo>
                  <a:pt x="0" y="0"/>
                </a:lnTo>
                <a:lnTo>
                  <a:pt x="0" y="147637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44819" y="3312111"/>
            <a:ext cx="762000" cy="177800"/>
          </a:xfrm>
          <a:custGeom>
            <a:avLst/>
            <a:gdLst/>
            <a:ahLst/>
            <a:cxnLst/>
            <a:rect l="l" t="t" r="r" b="b"/>
            <a:pathLst>
              <a:path w="762000" h="177800">
                <a:moveTo>
                  <a:pt x="0" y="0"/>
                </a:moveTo>
                <a:lnTo>
                  <a:pt x="762000" y="0"/>
                </a:lnTo>
                <a:lnTo>
                  <a:pt x="762000" y="177800"/>
                </a:lnTo>
                <a:lnTo>
                  <a:pt x="0" y="1778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76545" y="3315286"/>
            <a:ext cx="149225" cy="171450"/>
          </a:xfrm>
          <a:custGeom>
            <a:avLst/>
            <a:gdLst/>
            <a:ahLst/>
            <a:cxnLst/>
            <a:rect l="l" t="t" r="r" b="b"/>
            <a:pathLst>
              <a:path w="149225" h="171450">
                <a:moveTo>
                  <a:pt x="0" y="171450"/>
                </a:moveTo>
                <a:lnTo>
                  <a:pt x="149225" y="171450"/>
                </a:lnTo>
                <a:lnTo>
                  <a:pt x="149225" y="0"/>
                </a:lnTo>
                <a:lnTo>
                  <a:pt x="0" y="0"/>
                </a:lnTo>
                <a:lnTo>
                  <a:pt x="0" y="1714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925869" y="3313699"/>
            <a:ext cx="95250" cy="171450"/>
          </a:xfrm>
          <a:custGeom>
            <a:avLst/>
            <a:gdLst/>
            <a:ahLst/>
            <a:cxnLst/>
            <a:rect l="l" t="t" r="r" b="b"/>
            <a:pathLst>
              <a:path w="95250" h="171450">
                <a:moveTo>
                  <a:pt x="0" y="171450"/>
                </a:moveTo>
                <a:lnTo>
                  <a:pt x="95250" y="171450"/>
                </a:lnTo>
                <a:lnTo>
                  <a:pt x="95250" y="0"/>
                </a:lnTo>
                <a:lnTo>
                  <a:pt x="0" y="0"/>
                </a:lnTo>
                <a:lnTo>
                  <a:pt x="0" y="1714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55907" y="3289886"/>
            <a:ext cx="1081405" cy="219075"/>
          </a:xfrm>
          <a:custGeom>
            <a:avLst/>
            <a:gdLst/>
            <a:ahLst/>
            <a:cxnLst/>
            <a:rect l="l" t="t" r="r" b="b"/>
            <a:pathLst>
              <a:path w="1081404" h="219075">
                <a:moveTo>
                  <a:pt x="0" y="0"/>
                </a:moveTo>
                <a:lnTo>
                  <a:pt x="1081088" y="0"/>
                </a:lnTo>
                <a:lnTo>
                  <a:pt x="1081088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735468" y="3331649"/>
            <a:ext cx="389255" cy="136525"/>
          </a:xfrm>
          <a:custGeom>
            <a:avLst/>
            <a:gdLst/>
            <a:ahLst/>
            <a:cxnLst/>
            <a:rect l="l" t="t" r="r" b="b"/>
            <a:pathLst>
              <a:path w="389254" h="136525">
                <a:moveTo>
                  <a:pt x="0" y="136525"/>
                </a:moveTo>
                <a:lnTo>
                  <a:pt x="388937" y="136525"/>
                </a:lnTo>
                <a:lnTo>
                  <a:pt x="388937" y="0"/>
                </a:lnTo>
                <a:lnTo>
                  <a:pt x="0" y="0"/>
                </a:lnTo>
                <a:lnTo>
                  <a:pt x="0" y="136525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735468" y="3331649"/>
            <a:ext cx="389255" cy="136525"/>
          </a:xfrm>
          <a:custGeom>
            <a:avLst/>
            <a:gdLst/>
            <a:ahLst/>
            <a:cxnLst/>
            <a:rect l="l" t="t" r="r" b="b"/>
            <a:pathLst>
              <a:path w="389254" h="136525">
                <a:moveTo>
                  <a:pt x="0" y="0"/>
                </a:moveTo>
                <a:lnTo>
                  <a:pt x="388938" y="0"/>
                </a:lnTo>
                <a:lnTo>
                  <a:pt x="388938" y="136525"/>
                </a:lnTo>
                <a:lnTo>
                  <a:pt x="0" y="1365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594179" y="3334824"/>
            <a:ext cx="139700" cy="130175"/>
          </a:xfrm>
          <a:custGeom>
            <a:avLst/>
            <a:gdLst/>
            <a:ahLst/>
            <a:cxnLst/>
            <a:rect l="l" t="t" r="r" b="b"/>
            <a:pathLst>
              <a:path w="139700" h="130175">
                <a:moveTo>
                  <a:pt x="0" y="130175"/>
                </a:moveTo>
                <a:lnTo>
                  <a:pt x="139700" y="130175"/>
                </a:lnTo>
                <a:lnTo>
                  <a:pt x="139700" y="0"/>
                </a:lnTo>
                <a:lnTo>
                  <a:pt x="0" y="0"/>
                </a:lnTo>
                <a:lnTo>
                  <a:pt x="0" y="13017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594179" y="3334824"/>
            <a:ext cx="139700" cy="130175"/>
          </a:xfrm>
          <a:custGeom>
            <a:avLst/>
            <a:gdLst/>
            <a:ahLst/>
            <a:cxnLst/>
            <a:rect l="l" t="t" r="r" b="b"/>
            <a:pathLst>
              <a:path w="139700" h="130175">
                <a:moveTo>
                  <a:pt x="0" y="0"/>
                </a:moveTo>
                <a:lnTo>
                  <a:pt x="139700" y="0"/>
                </a:lnTo>
                <a:lnTo>
                  <a:pt x="139700" y="130175"/>
                </a:lnTo>
                <a:lnTo>
                  <a:pt x="0" y="130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578304" y="3325299"/>
            <a:ext cx="561975" cy="149225"/>
          </a:xfrm>
          <a:custGeom>
            <a:avLst/>
            <a:gdLst/>
            <a:ahLst/>
            <a:cxnLst/>
            <a:rect l="l" t="t" r="r" b="b"/>
            <a:pathLst>
              <a:path w="561975" h="149225">
                <a:moveTo>
                  <a:pt x="0" y="0"/>
                </a:moveTo>
                <a:lnTo>
                  <a:pt x="561975" y="0"/>
                </a:lnTo>
                <a:lnTo>
                  <a:pt x="561975" y="149225"/>
                </a:lnTo>
                <a:lnTo>
                  <a:pt x="0" y="1492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413204" y="3328474"/>
            <a:ext cx="152400" cy="147955"/>
          </a:xfrm>
          <a:custGeom>
            <a:avLst/>
            <a:gdLst/>
            <a:ahLst/>
            <a:cxnLst/>
            <a:rect l="l" t="t" r="r" b="b"/>
            <a:pathLst>
              <a:path w="152400" h="147954">
                <a:moveTo>
                  <a:pt x="0" y="147637"/>
                </a:moveTo>
                <a:lnTo>
                  <a:pt x="152400" y="147637"/>
                </a:lnTo>
                <a:lnTo>
                  <a:pt x="152400" y="0"/>
                </a:lnTo>
                <a:lnTo>
                  <a:pt x="0" y="0"/>
                </a:lnTo>
                <a:lnTo>
                  <a:pt x="0" y="147637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398916" y="3311010"/>
            <a:ext cx="762000" cy="177800"/>
          </a:xfrm>
          <a:custGeom>
            <a:avLst/>
            <a:gdLst/>
            <a:ahLst/>
            <a:cxnLst/>
            <a:rect l="l" t="t" r="r" b="b"/>
            <a:pathLst>
              <a:path w="762000" h="177800">
                <a:moveTo>
                  <a:pt x="0" y="0"/>
                </a:moveTo>
                <a:lnTo>
                  <a:pt x="762000" y="0"/>
                </a:lnTo>
                <a:lnTo>
                  <a:pt x="762000" y="177800"/>
                </a:lnTo>
                <a:lnTo>
                  <a:pt x="0" y="1778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30641" y="3314185"/>
            <a:ext cx="149225" cy="171450"/>
          </a:xfrm>
          <a:custGeom>
            <a:avLst/>
            <a:gdLst/>
            <a:ahLst/>
            <a:cxnLst/>
            <a:rect l="l" t="t" r="r" b="b"/>
            <a:pathLst>
              <a:path w="149225" h="171450">
                <a:moveTo>
                  <a:pt x="0" y="171450"/>
                </a:moveTo>
                <a:lnTo>
                  <a:pt x="149225" y="171450"/>
                </a:lnTo>
                <a:lnTo>
                  <a:pt x="149225" y="0"/>
                </a:lnTo>
                <a:lnTo>
                  <a:pt x="0" y="0"/>
                </a:lnTo>
                <a:lnTo>
                  <a:pt x="0" y="1714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179966" y="3312599"/>
            <a:ext cx="95250" cy="171450"/>
          </a:xfrm>
          <a:custGeom>
            <a:avLst/>
            <a:gdLst/>
            <a:ahLst/>
            <a:cxnLst/>
            <a:rect l="l" t="t" r="r" b="b"/>
            <a:pathLst>
              <a:path w="95250" h="171450">
                <a:moveTo>
                  <a:pt x="0" y="171450"/>
                </a:moveTo>
                <a:lnTo>
                  <a:pt x="95250" y="171450"/>
                </a:lnTo>
                <a:lnTo>
                  <a:pt x="95250" y="0"/>
                </a:lnTo>
                <a:lnTo>
                  <a:pt x="0" y="0"/>
                </a:lnTo>
                <a:lnTo>
                  <a:pt x="0" y="1714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210002" y="3288785"/>
            <a:ext cx="1081405" cy="219075"/>
          </a:xfrm>
          <a:custGeom>
            <a:avLst/>
            <a:gdLst/>
            <a:ahLst/>
            <a:cxnLst/>
            <a:rect l="l" t="t" r="r" b="b"/>
            <a:pathLst>
              <a:path w="1081404" h="219075">
                <a:moveTo>
                  <a:pt x="0" y="0"/>
                </a:moveTo>
                <a:lnTo>
                  <a:pt x="1081088" y="0"/>
                </a:lnTo>
                <a:lnTo>
                  <a:pt x="1081088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848689" y="3556331"/>
            <a:ext cx="1242060" cy="823594"/>
          </a:xfrm>
          <a:custGeom>
            <a:avLst/>
            <a:gdLst/>
            <a:ahLst/>
            <a:cxnLst/>
            <a:rect l="l" t="t" r="r" b="b"/>
            <a:pathLst>
              <a:path w="1242059" h="823595">
                <a:moveTo>
                  <a:pt x="1138871" y="205740"/>
                </a:moveTo>
                <a:lnTo>
                  <a:pt x="933132" y="205740"/>
                </a:lnTo>
                <a:lnTo>
                  <a:pt x="918398" y="245502"/>
                </a:lnTo>
                <a:lnTo>
                  <a:pt x="901235" y="284354"/>
                </a:lnTo>
                <a:lnTo>
                  <a:pt x="881715" y="322251"/>
                </a:lnTo>
                <a:lnTo>
                  <a:pt x="859908" y="359143"/>
                </a:lnTo>
                <a:lnTo>
                  <a:pt x="835886" y="394986"/>
                </a:lnTo>
                <a:lnTo>
                  <a:pt x="809720" y="429731"/>
                </a:lnTo>
                <a:lnTo>
                  <a:pt x="781482" y="463332"/>
                </a:lnTo>
                <a:lnTo>
                  <a:pt x="751242" y="495743"/>
                </a:lnTo>
                <a:lnTo>
                  <a:pt x="719072" y="526916"/>
                </a:lnTo>
                <a:lnTo>
                  <a:pt x="685043" y="556805"/>
                </a:lnTo>
                <a:lnTo>
                  <a:pt x="649226" y="585362"/>
                </a:lnTo>
                <a:lnTo>
                  <a:pt x="611694" y="612541"/>
                </a:lnTo>
                <a:lnTo>
                  <a:pt x="572516" y="638295"/>
                </a:lnTo>
                <a:lnTo>
                  <a:pt x="531687" y="662619"/>
                </a:lnTo>
                <a:lnTo>
                  <a:pt x="489509" y="685342"/>
                </a:lnTo>
                <a:lnTo>
                  <a:pt x="445824" y="706540"/>
                </a:lnTo>
                <a:lnTo>
                  <a:pt x="400778" y="726126"/>
                </a:lnTo>
                <a:lnTo>
                  <a:pt x="354443" y="744053"/>
                </a:lnTo>
                <a:lnTo>
                  <a:pt x="306891" y="760273"/>
                </a:lnTo>
                <a:lnTo>
                  <a:pt x="258193" y="774741"/>
                </a:lnTo>
                <a:lnTo>
                  <a:pt x="208419" y="787409"/>
                </a:lnTo>
                <a:lnTo>
                  <a:pt x="157642" y="798231"/>
                </a:lnTo>
                <a:lnTo>
                  <a:pt x="105932" y="807159"/>
                </a:lnTo>
                <a:lnTo>
                  <a:pt x="53361" y="814147"/>
                </a:lnTo>
                <a:lnTo>
                  <a:pt x="0" y="819148"/>
                </a:lnTo>
                <a:lnTo>
                  <a:pt x="54063" y="822116"/>
                </a:lnTo>
                <a:lnTo>
                  <a:pt x="107757" y="822991"/>
                </a:lnTo>
                <a:lnTo>
                  <a:pt x="161006" y="821815"/>
                </a:lnTo>
                <a:lnTo>
                  <a:pt x="213732" y="818627"/>
                </a:lnTo>
                <a:lnTo>
                  <a:pt x="265859" y="813470"/>
                </a:lnTo>
                <a:lnTo>
                  <a:pt x="317312" y="806385"/>
                </a:lnTo>
                <a:lnTo>
                  <a:pt x="368014" y="797412"/>
                </a:lnTo>
                <a:lnTo>
                  <a:pt x="417888" y="786593"/>
                </a:lnTo>
                <a:lnTo>
                  <a:pt x="466858" y="773969"/>
                </a:lnTo>
                <a:lnTo>
                  <a:pt x="514848" y="759580"/>
                </a:lnTo>
                <a:lnTo>
                  <a:pt x="561781" y="743469"/>
                </a:lnTo>
                <a:lnTo>
                  <a:pt x="607582" y="725677"/>
                </a:lnTo>
                <a:lnTo>
                  <a:pt x="652173" y="706243"/>
                </a:lnTo>
                <a:lnTo>
                  <a:pt x="695478" y="685210"/>
                </a:lnTo>
                <a:lnTo>
                  <a:pt x="737491" y="662578"/>
                </a:lnTo>
                <a:lnTo>
                  <a:pt x="777927" y="638511"/>
                </a:lnTo>
                <a:lnTo>
                  <a:pt x="816917" y="612926"/>
                </a:lnTo>
                <a:lnTo>
                  <a:pt x="854317" y="585906"/>
                </a:lnTo>
                <a:lnTo>
                  <a:pt x="890049" y="557493"/>
                </a:lnTo>
                <a:lnTo>
                  <a:pt x="924038" y="527726"/>
                </a:lnTo>
                <a:lnTo>
                  <a:pt x="956206" y="496648"/>
                </a:lnTo>
                <a:lnTo>
                  <a:pt x="986478" y="464300"/>
                </a:lnTo>
                <a:lnTo>
                  <a:pt x="1014778" y="430722"/>
                </a:lnTo>
                <a:lnTo>
                  <a:pt x="1041028" y="395956"/>
                </a:lnTo>
                <a:lnTo>
                  <a:pt x="1065153" y="360042"/>
                </a:lnTo>
                <a:lnTo>
                  <a:pt x="1087076" y="323023"/>
                </a:lnTo>
                <a:lnTo>
                  <a:pt x="1106721" y="284939"/>
                </a:lnTo>
                <a:lnTo>
                  <a:pt x="1124011" y="245830"/>
                </a:lnTo>
                <a:lnTo>
                  <a:pt x="1138871" y="205740"/>
                </a:lnTo>
                <a:close/>
              </a:path>
              <a:path w="1242059" h="823595">
                <a:moveTo>
                  <a:pt x="1069977" y="0"/>
                </a:moveTo>
                <a:lnTo>
                  <a:pt x="830262" y="205740"/>
                </a:lnTo>
                <a:lnTo>
                  <a:pt x="1241741" y="205740"/>
                </a:lnTo>
                <a:lnTo>
                  <a:pt x="1069977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675840" y="3556331"/>
            <a:ext cx="1275715" cy="822960"/>
          </a:xfrm>
          <a:custGeom>
            <a:avLst/>
            <a:gdLst/>
            <a:ahLst/>
            <a:cxnLst/>
            <a:rect l="l" t="t" r="r" b="b"/>
            <a:pathLst>
              <a:path w="1275715" h="822960">
                <a:moveTo>
                  <a:pt x="205738" y="0"/>
                </a:moveTo>
                <a:lnTo>
                  <a:pt x="0" y="0"/>
                </a:lnTo>
                <a:lnTo>
                  <a:pt x="1392" y="42349"/>
                </a:lnTo>
                <a:lnTo>
                  <a:pt x="5524" y="84142"/>
                </a:lnTo>
                <a:lnTo>
                  <a:pt x="12328" y="125328"/>
                </a:lnTo>
                <a:lnTo>
                  <a:pt x="21738" y="165855"/>
                </a:lnTo>
                <a:lnTo>
                  <a:pt x="33685" y="205670"/>
                </a:lnTo>
                <a:lnTo>
                  <a:pt x="48104" y="244723"/>
                </a:lnTo>
                <a:lnTo>
                  <a:pt x="64925" y="282961"/>
                </a:lnTo>
                <a:lnTo>
                  <a:pt x="84084" y="320333"/>
                </a:lnTo>
                <a:lnTo>
                  <a:pt x="105511" y="356787"/>
                </a:lnTo>
                <a:lnTo>
                  <a:pt x="129140" y="392271"/>
                </a:lnTo>
                <a:lnTo>
                  <a:pt x="154904" y="426734"/>
                </a:lnTo>
                <a:lnTo>
                  <a:pt x="182735" y="460125"/>
                </a:lnTo>
                <a:lnTo>
                  <a:pt x="212566" y="492390"/>
                </a:lnTo>
                <a:lnTo>
                  <a:pt x="244330" y="523479"/>
                </a:lnTo>
                <a:lnTo>
                  <a:pt x="277960" y="553339"/>
                </a:lnTo>
                <a:lnTo>
                  <a:pt x="313389" y="581920"/>
                </a:lnTo>
                <a:lnTo>
                  <a:pt x="350548" y="609170"/>
                </a:lnTo>
                <a:lnTo>
                  <a:pt x="389372" y="635036"/>
                </a:lnTo>
                <a:lnTo>
                  <a:pt x="429792" y="659467"/>
                </a:lnTo>
                <a:lnTo>
                  <a:pt x="471742" y="682411"/>
                </a:lnTo>
                <a:lnTo>
                  <a:pt x="515155" y="703817"/>
                </a:lnTo>
                <a:lnTo>
                  <a:pt x="559962" y="723633"/>
                </a:lnTo>
                <a:lnTo>
                  <a:pt x="606098" y="741807"/>
                </a:lnTo>
                <a:lnTo>
                  <a:pt x="653493" y="758287"/>
                </a:lnTo>
                <a:lnTo>
                  <a:pt x="702083" y="773023"/>
                </a:lnTo>
                <a:lnTo>
                  <a:pt x="751798" y="785961"/>
                </a:lnTo>
                <a:lnTo>
                  <a:pt x="802573" y="797051"/>
                </a:lnTo>
                <a:lnTo>
                  <a:pt x="854339" y="806240"/>
                </a:lnTo>
                <a:lnTo>
                  <a:pt x="907030" y="813477"/>
                </a:lnTo>
                <a:lnTo>
                  <a:pt x="960578" y="818711"/>
                </a:lnTo>
                <a:lnTo>
                  <a:pt x="1014916" y="821889"/>
                </a:lnTo>
                <a:lnTo>
                  <a:pt x="1069977" y="822960"/>
                </a:lnTo>
                <a:lnTo>
                  <a:pt x="1275717" y="822960"/>
                </a:lnTo>
                <a:lnTo>
                  <a:pt x="1220656" y="821889"/>
                </a:lnTo>
                <a:lnTo>
                  <a:pt x="1166318" y="818711"/>
                </a:lnTo>
                <a:lnTo>
                  <a:pt x="1112770" y="813477"/>
                </a:lnTo>
                <a:lnTo>
                  <a:pt x="1060079" y="806240"/>
                </a:lnTo>
                <a:lnTo>
                  <a:pt x="1008313" y="797051"/>
                </a:lnTo>
                <a:lnTo>
                  <a:pt x="957538" y="785961"/>
                </a:lnTo>
                <a:lnTo>
                  <a:pt x="907823" y="773023"/>
                </a:lnTo>
                <a:lnTo>
                  <a:pt x="859233" y="758287"/>
                </a:lnTo>
                <a:lnTo>
                  <a:pt x="811837" y="741807"/>
                </a:lnTo>
                <a:lnTo>
                  <a:pt x="765702" y="723633"/>
                </a:lnTo>
                <a:lnTo>
                  <a:pt x="720894" y="703817"/>
                </a:lnTo>
                <a:lnTo>
                  <a:pt x="677482" y="682411"/>
                </a:lnTo>
                <a:lnTo>
                  <a:pt x="635532" y="659467"/>
                </a:lnTo>
                <a:lnTo>
                  <a:pt x="595111" y="635036"/>
                </a:lnTo>
                <a:lnTo>
                  <a:pt x="556288" y="609170"/>
                </a:lnTo>
                <a:lnTo>
                  <a:pt x="519128" y="581920"/>
                </a:lnTo>
                <a:lnTo>
                  <a:pt x="483700" y="553339"/>
                </a:lnTo>
                <a:lnTo>
                  <a:pt x="450070" y="523479"/>
                </a:lnTo>
                <a:lnTo>
                  <a:pt x="418305" y="492390"/>
                </a:lnTo>
                <a:lnTo>
                  <a:pt x="388474" y="460125"/>
                </a:lnTo>
                <a:lnTo>
                  <a:pt x="360643" y="426734"/>
                </a:lnTo>
                <a:lnTo>
                  <a:pt x="334879" y="392271"/>
                </a:lnTo>
                <a:lnTo>
                  <a:pt x="311250" y="356787"/>
                </a:lnTo>
                <a:lnTo>
                  <a:pt x="289823" y="320333"/>
                </a:lnTo>
                <a:lnTo>
                  <a:pt x="270664" y="282961"/>
                </a:lnTo>
                <a:lnTo>
                  <a:pt x="253842" y="244723"/>
                </a:lnTo>
                <a:lnTo>
                  <a:pt x="239424" y="205670"/>
                </a:lnTo>
                <a:lnTo>
                  <a:pt x="227476" y="165855"/>
                </a:lnTo>
                <a:lnTo>
                  <a:pt x="218067" y="125328"/>
                </a:lnTo>
                <a:lnTo>
                  <a:pt x="211262" y="84142"/>
                </a:lnTo>
                <a:lnTo>
                  <a:pt x="207130" y="42349"/>
                </a:lnTo>
                <a:lnTo>
                  <a:pt x="20573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129896" y="4649723"/>
            <a:ext cx="34270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sz="20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FF0000"/>
                </a:solidFill>
                <a:latin typeface="Arial"/>
                <a:cs typeface="Arial"/>
              </a:rPr>
              <a:t>B </a:t>
            </a:r>
            <a:r>
              <a:rPr sz="2000" spc="-5">
                <a:solidFill>
                  <a:srgbClr val="FF0000"/>
                </a:solidFill>
                <a:latin typeface="Arial"/>
                <a:cs typeface="Arial"/>
              </a:rPr>
              <a:t>gets the modified</a:t>
            </a:r>
            <a:r>
              <a:rPr sz="20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FF0000"/>
                </a:solidFill>
                <a:latin typeface="Arial"/>
                <a:cs typeface="Arial"/>
              </a:rPr>
              <a:t>packet!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35074" y="1529352"/>
            <a:ext cx="6631737" cy="43098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9062" y="217788"/>
            <a:ext cx="6631737" cy="9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5"/>
              <a:t>ARP</a:t>
            </a:r>
            <a:r>
              <a:rPr spc="-484"/>
              <a:t> </a:t>
            </a:r>
            <a:r>
              <a:rPr spc="-185"/>
              <a:t>MITM</a:t>
            </a:r>
            <a:r>
              <a:rPr spc="-490"/>
              <a:t> </a:t>
            </a:r>
            <a:r>
              <a:rPr spc="-210"/>
              <a:t>Attack</a:t>
            </a:r>
            <a:r>
              <a:rPr spc="-490"/>
              <a:t> </a:t>
            </a:r>
            <a:r>
              <a:rPr spc="-250"/>
              <a:t>on</a:t>
            </a:r>
            <a:r>
              <a:rPr spc="-490"/>
              <a:t> </a:t>
            </a:r>
            <a:r>
              <a:rPr spc="-190"/>
              <a:t>netcat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65">
                <a:solidFill>
                  <a:srgbClr val="595959"/>
                </a:solidFill>
                <a:latin typeface="Century"/>
                <a:cs typeface="Century"/>
              </a:rPr>
              <a:t>Example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15300" y="4388611"/>
            <a:ext cx="2734945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Intercept and replace</a:t>
            </a:r>
            <a:r>
              <a:rPr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all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35"/>
              </a:lnSpc>
            </a:pP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’kevin</a:t>
            </a: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’ word with</a:t>
            </a:r>
            <a:r>
              <a:rPr sz="1800" spc="-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‘</a:t>
            </a: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AAAAA</a:t>
            </a: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’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220" y="4004564"/>
            <a:ext cx="2747645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Remove</a:t>
            </a:r>
            <a:r>
              <a:rPr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checksums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60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sz="16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5">
                <a:solidFill>
                  <a:srgbClr val="FF0000"/>
                </a:solidFill>
                <a:latin typeface="Arial"/>
                <a:cs typeface="Arial"/>
              </a:rPr>
              <a:t>Scapy </a:t>
            </a:r>
            <a:r>
              <a:rPr sz="1600" spc="-10">
                <a:solidFill>
                  <a:srgbClr val="FF0000"/>
                </a:solidFill>
                <a:latin typeface="Arial"/>
                <a:cs typeface="Arial"/>
              </a:rPr>
              <a:t>will </a:t>
            </a:r>
            <a:r>
              <a:rPr sz="1600" spc="-5">
                <a:solidFill>
                  <a:srgbClr val="FF0000"/>
                </a:solidFill>
                <a:latin typeface="Arial"/>
                <a:cs typeface="Arial"/>
              </a:rPr>
              <a:t>recalculate</a:t>
            </a:r>
            <a:r>
              <a:rPr sz="1600" spc="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>
                <a:solidFill>
                  <a:srgbClr val="FF0000"/>
                </a:solidFill>
                <a:latin typeface="Arial"/>
                <a:cs typeface="Arial"/>
              </a:rPr>
              <a:t>them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68320" y="4111359"/>
            <a:ext cx="568960" cy="182245"/>
          </a:xfrm>
          <a:custGeom>
            <a:avLst/>
            <a:gdLst/>
            <a:ahLst/>
            <a:cxnLst/>
            <a:rect l="l" t="t" r="r" b="b"/>
            <a:pathLst>
              <a:path w="568960" h="182245">
                <a:moveTo>
                  <a:pt x="478003" y="0"/>
                </a:moveTo>
                <a:lnTo>
                  <a:pt x="478003" y="45478"/>
                </a:lnTo>
                <a:lnTo>
                  <a:pt x="0" y="45478"/>
                </a:lnTo>
                <a:lnTo>
                  <a:pt x="0" y="136434"/>
                </a:lnTo>
                <a:lnTo>
                  <a:pt x="478003" y="136434"/>
                </a:lnTo>
                <a:lnTo>
                  <a:pt x="478003" y="181912"/>
                </a:lnTo>
                <a:lnTo>
                  <a:pt x="568959" y="90956"/>
                </a:lnTo>
                <a:lnTo>
                  <a:pt x="47800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86319" y="4510091"/>
            <a:ext cx="568960" cy="182245"/>
          </a:xfrm>
          <a:custGeom>
            <a:avLst/>
            <a:gdLst/>
            <a:ahLst/>
            <a:cxnLst/>
            <a:rect l="l" t="t" r="r" b="b"/>
            <a:pathLst>
              <a:path w="568959" h="182245">
                <a:moveTo>
                  <a:pt x="90956" y="0"/>
                </a:moveTo>
                <a:lnTo>
                  <a:pt x="0" y="90956"/>
                </a:lnTo>
                <a:lnTo>
                  <a:pt x="90956" y="181912"/>
                </a:lnTo>
                <a:lnTo>
                  <a:pt x="90956" y="136433"/>
                </a:lnTo>
                <a:lnTo>
                  <a:pt x="568959" y="136433"/>
                </a:lnTo>
                <a:lnTo>
                  <a:pt x="568959" y="45478"/>
                </a:lnTo>
                <a:lnTo>
                  <a:pt x="90956" y="45478"/>
                </a:lnTo>
                <a:lnTo>
                  <a:pt x="9095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3766" y="111059"/>
            <a:ext cx="6694867" cy="9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5"/>
              <a:t>ARP</a:t>
            </a:r>
            <a:r>
              <a:rPr spc="-484"/>
              <a:t> </a:t>
            </a:r>
            <a:r>
              <a:rPr spc="-185"/>
              <a:t>MITM</a:t>
            </a:r>
            <a:r>
              <a:rPr spc="-490"/>
              <a:t> </a:t>
            </a:r>
            <a:r>
              <a:rPr spc="-210"/>
              <a:t>Attack</a:t>
            </a:r>
            <a:r>
              <a:rPr spc="-490"/>
              <a:t> </a:t>
            </a:r>
            <a:r>
              <a:rPr spc="-250"/>
              <a:t>on</a:t>
            </a:r>
            <a:r>
              <a:rPr spc="-490"/>
              <a:t> </a:t>
            </a:r>
            <a:r>
              <a:rPr spc="-220"/>
              <a:t>Telnet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65">
                <a:solidFill>
                  <a:srgbClr val="595959"/>
                </a:solidFill>
                <a:latin typeface="Century"/>
                <a:cs typeface="Century"/>
              </a:rPr>
              <a:t>Example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7764" y="1670308"/>
            <a:ext cx="4276637" cy="3557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50179" y="3687571"/>
            <a:ext cx="4508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Replace all </a:t>
            </a: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alphabet </a:t>
            </a: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character (only) with</a:t>
            </a:r>
            <a:r>
              <a:rPr sz="1800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21200" y="3809051"/>
            <a:ext cx="568960" cy="182245"/>
          </a:xfrm>
          <a:custGeom>
            <a:avLst/>
            <a:gdLst/>
            <a:ahLst/>
            <a:cxnLst/>
            <a:rect l="l" t="t" r="r" b="b"/>
            <a:pathLst>
              <a:path w="568960" h="182245">
                <a:moveTo>
                  <a:pt x="90956" y="0"/>
                </a:moveTo>
                <a:lnTo>
                  <a:pt x="0" y="90956"/>
                </a:lnTo>
                <a:lnTo>
                  <a:pt x="90956" y="181912"/>
                </a:lnTo>
                <a:lnTo>
                  <a:pt x="90956" y="136433"/>
                </a:lnTo>
                <a:lnTo>
                  <a:pt x="568960" y="136433"/>
                </a:lnTo>
                <a:lnTo>
                  <a:pt x="568960" y="45478"/>
                </a:lnTo>
                <a:lnTo>
                  <a:pt x="90956" y="45478"/>
                </a:lnTo>
                <a:lnTo>
                  <a:pt x="9095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92979" y="420550"/>
            <a:ext cx="5434965" cy="2800985"/>
          </a:xfrm>
          <a:prstGeom prst="rect">
            <a:avLst/>
          </a:prstGeom>
          <a:solidFill>
            <a:srgbClr val="FFE6D3"/>
          </a:solidFill>
        </p:spPr>
        <p:txBody>
          <a:bodyPr vert="horz" wrap="square" lIns="0" tIns="311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5"/>
              </a:spcBef>
            </a:pPr>
            <a:r>
              <a:rPr sz="1600" b="1" spc="-5">
                <a:latin typeface="Arial"/>
                <a:cs typeface="Arial"/>
              </a:rPr>
              <a:t>Recall:</a:t>
            </a:r>
            <a:endParaRPr sz="1600">
              <a:latin typeface="Arial"/>
              <a:cs typeface="Arial"/>
            </a:endParaRPr>
          </a:p>
          <a:p>
            <a:pPr marL="91440">
              <a:lnSpc>
                <a:spcPts val="1910"/>
              </a:lnSpc>
            </a:pPr>
            <a:r>
              <a:rPr sz="1600" spc="-5">
                <a:latin typeface="Arial"/>
                <a:cs typeface="Arial"/>
              </a:rPr>
              <a:t>The way how </a:t>
            </a:r>
            <a:r>
              <a:rPr sz="1600">
                <a:latin typeface="Arial"/>
                <a:cs typeface="Arial"/>
              </a:rPr>
              <a:t>the </a:t>
            </a:r>
            <a:r>
              <a:rPr sz="1600" spc="-5">
                <a:latin typeface="Arial"/>
                <a:cs typeface="Arial"/>
              </a:rPr>
              <a:t>telnet works is </a:t>
            </a:r>
            <a:r>
              <a:rPr sz="1600" spc="-10">
                <a:latin typeface="Arial"/>
                <a:cs typeface="Arial"/>
              </a:rPr>
              <a:t>different </a:t>
            </a:r>
            <a:r>
              <a:rPr sz="1600">
                <a:latin typeface="Arial"/>
                <a:cs typeface="Arial"/>
              </a:rPr>
              <a:t>from</a:t>
            </a:r>
            <a:r>
              <a:rPr sz="1600" spc="80">
                <a:latin typeface="Arial"/>
                <a:cs typeface="Arial"/>
              </a:rPr>
              <a:t> </a:t>
            </a:r>
            <a:r>
              <a:rPr sz="1600" spc="-5">
                <a:latin typeface="Arial"/>
                <a:cs typeface="Arial"/>
              </a:rPr>
              <a:t>netcat.</a:t>
            </a:r>
            <a:endParaRPr sz="1600">
              <a:latin typeface="Arial"/>
              <a:cs typeface="Arial"/>
            </a:endParaRPr>
          </a:p>
          <a:p>
            <a:pPr marL="377190" marR="276225" indent="-285750">
              <a:lnSpc>
                <a:spcPts val="1900"/>
              </a:lnSpc>
              <a:spcBef>
                <a:spcPts val="70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t>	</a:t>
            </a:r>
            <a:r>
              <a:rPr sz="1600" b="1" spc="-5">
                <a:latin typeface="Arial"/>
                <a:cs typeface="Arial"/>
              </a:rPr>
              <a:t>Netcat</a:t>
            </a:r>
            <a:r>
              <a:rPr sz="1600" spc="-5">
                <a:latin typeface="Arial"/>
                <a:cs typeface="Arial"/>
              </a:rPr>
              <a:t>: whatever you type, before you hit </a:t>
            </a:r>
            <a:r>
              <a:rPr sz="1600">
                <a:latin typeface="Arial"/>
                <a:cs typeface="Arial"/>
              </a:rPr>
              <a:t>the </a:t>
            </a:r>
            <a:r>
              <a:rPr sz="1600" spc="-5">
                <a:latin typeface="Arial"/>
                <a:cs typeface="Arial"/>
              </a:rPr>
              <a:t>return,  everything in </a:t>
            </a:r>
            <a:r>
              <a:rPr sz="1600">
                <a:latin typeface="Arial"/>
                <a:cs typeface="Arial"/>
              </a:rPr>
              <a:t>the </a:t>
            </a:r>
            <a:r>
              <a:rPr sz="1600" spc="-5">
                <a:latin typeface="Arial"/>
                <a:cs typeface="Arial"/>
              </a:rPr>
              <a:t>same </a:t>
            </a:r>
            <a:r>
              <a:rPr sz="1600" spc="-10">
                <a:latin typeface="Arial"/>
                <a:cs typeface="Arial"/>
              </a:rPr>
              <a:t>line will </a:t>
            </a:r>
            <a:r>
              <a:rPr sz="1600" spc="-5">
                <a:latin typeface="Arial"/>
                <a:cs typeface="Arial"/>
              </a:rPr>
              <a:t>be sent in one</a:t>
            </a:r>
            <a:r>
              <a:rPr sz="1600" spc="20">
                <a:latin typeface="Arial"/>
                <a:cs typeface="Arial"/>
              </a:rPr>
              <a:t> </a:t>
            </a:r>
            <a:r>
              <a:rPr sz="1600" spc="-5">
                <a:latin typeface="Arial"/>
                <a:cs typeface="Arial"/>
              </a:rPr>
              <a:t>TCP</a:t>
            </a:r>
            <a:endParaRPr sz="1600">
              <a:latin typeface="Arial"/>
              <a:cs typeface="Arial"/>
            </a:endParaRPr>
          </a:p>
          <a:p>
            <a:pPr marL="377190">
              <a:lnSpc>
                <a:spcPts val="1910"/>
              </a:lnSpc>
              <a:spcBef>
                <a:spcPts val="10"/>
              </a:spcBef>
            </a:pPr>
            <a:r>
              <a:rPr sz="1600" spc="-5">
                <a:latin typeface="Arial"/>
                <a:cs typeface="Arial"/>
              </a:rPr>
              <a:t>packet.</a:t>
            </a:r>
            <a:endParaRPr sz="1600">
              <a:latin typeface="Arial"/>
              <a:cs typeface="Arial"/>
            </a:endParaRPr>
          </a:p>
          <a:p>
            <a:pPr marL="377190" marR="123189" indent="-285750" algn="just">
              <a:lnSpc>
                <a:spcPct val="99200"/>
              </a:lnSpc>
              <a:buFont typeface="Arial"/>
              <a:buChar char="•"/>
              <a:tabLst>
                <a:tab pos="377190" algn="l"/>
              </a:tabLst>
            </a:pPr>
            <a:r>
              <a:rPr sz="1600" b="1" spc="-20">
                <a:latin typeface="Arial"/>
                <a:cs typeface="Arial"/>
              </a:rPr>
              <a:t>Telnet</a:t>
            </a:r>
            <a:r>
              <a:rPr sz="1600" spc="-20">
                <a:latin typeface="Arial"/>
                <a:cs typeface="Arial"/>
              </a:rPr>
              <a:t>: </a:t>
            </a:r>
            <a:r>
              <a:rPr sz="1600" spc="-5">
                <a:latin typeface="Arial"/>
                <a:cs typeface="Arial"/>
              </a:rPr>
              <a:t>Every time you </a:t>
            </a:r>
            <a:r>
              <a:rPr sz="1600">
                <a:latin typeface="Arial"/>
                <a:cs typeface="Arial"/>
              </a:rPr>
              <a:t>type a </a:t>
            </a:r>
            <a:r>
              <a:rPr sz="1600" spc="-10">
                <a:latin typeface="Arial"/>
                <a:cs typeface="Arial"/>
              </a:rPr>
              <a:t>character, </a:t>
            </a:r>
            <a:r>
              <a:rPr sz="1600" spc="-5">
                <a:latin typeface="Arial"/>
                <a:cs typeface="Arial"/>
              </a:rPr>
              <a:t>that character  </a:t>
            </a:r>
            <a:r>
              <a:rPr sz="1600" spc="-10">
                <a:latin typeface="Arial"/>
                <a:cs typeface="Arial"/>
              </a:rPr>
              <a:t>will </a:t>
            </a:r>
            <a:r>
              <a:rPr sz="1600" spc="-5">
                <a:latin typeface="Arial"/>
                <a:cs typeface="Arial"/>
              </a:rPr>
              <a:t>be sent out, usually in one single TCP packet, and  </a:t>
            </a:r>
            <a:r>
              <a:rPr sz="1600">
                <a:latin typeface="Arial"/>
                <a:cs typeface="Arial"/>
              </a:rPr>
              <a:t>the </a:t>
            </a:r>
            <a:r>
              <a:rPr sz="1600" spc="-5">
                <a:latin typeface="Arial"/>
                <a:cs typeface="Arial"/>
              </a:rPr>
              <a:t>server </a:t>
            </a:r>
            <a:r>
              <a:rPr sz="1600" spc="-10">
                <a:latin typeface="Arial"/>
                <a:cs typeface="Arial"/>
              </a:rPr>
              <a:t>will </a:t>
            </a:r>
            <a:r>
              <a:rPr sz="1600" spc="-5">
                <a:latin typeface="Arial"/>
                <a:cs typeface="Arial"/>
              </a:rPr>
              <a:t>echo this back. That's how </a:t>
            </a:r>
            <a:r>
              <a:rPr sz="1600">
                <a:latin typeface="Arial"/>
                <a:cs typeface="Arial"/>
              </a:rPr>
              <a:t>the </a:t>
            </a:r>
            <a:r>
              <a:rPr sz="1600" spc="-5">
                <a:latin typeface="Arial"/>
                <a:cs typeface="Arial"/>
              </a:rPr>
              <a:t>character  you </a:t>
            </a:r>
            <a:r>
              <a:rPr sz="1600">
                <a:latin typeface="Arial"/>
                <a:cs typeface="Arial"/>
              </a:rPr>
              <a:t>type </a:t>
            </a:r>
            <a:r>
              <a:rPr sz="1600" spc="-5">
                <a:latin typeface="Arial"/>
                <a:cs typeface="Arial"/>
              </a:rPr>
              <a:t>gets displayed on </a:t>
            </a:r>
            <a:r>
              <a:rPr sz="1600">
                <a:latin typeface="Arial"/>
                <a:cs typeface="Arial"/>
              </a:rPr>
              <a:t>the </a:t>
            </a:r>
            <a:r>
              <a:rPr sz="1600" spc="-5">
                <a:latin typeface="Arial"/>
                <a:cs typeface="Arial"/>
              </a:rPr>
              <a:t>client side. </a:t>
            </a:r>
            <a:r>
              <a:rPr sz="1600" i="1">
                <a:latin typeface="Arial"/>
                <a:cs typeface="Arial"/>
              </a:rPr>
              <a:t>It </a:t>
            </a:r>
            <a:r>
              <a:rPr sz="1600" i="1" spc="-5">
                <a:latin typeface="Arial"/>
                <a:cs typeface="Arial"/>
              </a:rPr>
              <a:t>does</a:t>
            </a:r>
            <a:r>
              <a:rPr sz="1600" i="1" spc="30">
                <a:latin typeface="Arial"/>
                <a:cs typeface="Arial"/>
              </a:rPr>
              <a:t> </a:t>
            </a:r>
            <a:r>
              <a:rPr sz="1600" i="1" spc="-5">
                <a:latin typeface="Arial"/>
                <a:cs typeface="Arial"/>
              </a:rPr>
              <a:t>not</a:t>
            </a:r>
            <a:endParaRPr sz="1600">
              <a:latin typeface="Arial"/>
              <a:cs typeface="Arial"/>
            </a:endParaRPr>
          </a:p>
          <a:p>
            <a:pPr marL="377190" marR="158115" algn="just">
              <a:lnSpc>
                <a:spcPts val="1900"/>
              </a:lnSpc>
              <a:spcBef>
                <a:spcPts val="155"/>
              </a:spcBef>
            </a:pPr>
            <a:r>
              <a:rPr sz="1600" i="1" spc="-5">
                <a:latin typeface="Arial"/>
                <a:cs typeface="Arial"/>
              </a:rPr>
              <a:t>display immediately every time you type; it really takes  </a:t>
            </a:r>
            <a:r>
              <a:rPr sz="1600" i="1">
                <a:latin typeface="Arial"/>
                <a:cs typeface="Arial"/>
              </a:rPr>
              <a:t>a </a:t>
            </a:r>
            <a:r>
              <a:rPr sz="1600" i="1" spc="-5">
                <a:latin typeface="Arial"/>
                <a:cs typeface="Arial"/>
              </a:rPr>
              <a:t>round trip and</a:t>
            </a:r>
            <a:r>
              <a:rPr sz="1600" i="1" spc="5">
                <a:latin typeface="Arial"/>
                <a:cs typeface="Arial"/>
              </a:rPr>
              <a:t> </a:t>
            </a:r>
            <a:r>
              <a:rPr sz="1600" i="1" spc="-20">
                <a:latin typeface="Arial"/>
                <a:cs typeface="Arial"/>
              </a:rPr>
              <a:t>display.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0"/>
              <a:t>Question:</a:t>
            </a:r>
            <a:r>
              <a:rPr spc="-680"/>
              <a:t> </a:t>
            </a:r>
            <a:r>
              <a:rPr spc="-405"/>
              <a:t>ARP </a:t>
            </a:r>
            <a:r>
              <a:rPr spc="-385"/>
              <a:t>Cache </a:t>
            </a:r>
            <a:r>
              <a:rPr spc="-310"/>
              <a:t>Poisoning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1040" y="860044"/>
            <a:ext cx="7664450" cy="3929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00"/>
              </a:spcBef>
            </a:pPr>
            <a:r>
              <a:rPr sz="2200" spc="-55">
                <a:solidFill>
                  <a:srgbClr val="595959"/>
                </a:solidFill>
                <a:latin typeface="Century"/>
                <a:cs typeface="Century"/>
              </a:rPr>
              <a:t>Disclaimer: </a:t>
            </a:r>
            <a:r>
              <a:rPr sz="2200" spc="-50">
                <a:solidFill>
                  <a:srgbClr val="595959"/>
                </a:solidFill>
                <a:latin typeface="Century"/>
                <a:cs typeface="Century"/>
              </a:rPr>
              <a:t>this </a:t>
            </a:r>
            <a:r>
              <a:rPr sz="2200" spc="-90">
                <a:solidFill>
                  <a:srgbClr val="595959"/>
                </a:solidFill>
                <a:latin typeface="Century"/>
                <a:cs typeface="Century"/>
              </a:rPr>
              <a:t>is </a:t>
            </a:r>
            <a:r>
              <a:rPr sz="2200" spc="-95">
                <a:solidFill>
                  <a:srgbClr val="595959"/>
                </a:solidFill>
                <a:latin typeface="Century"/>
                <a:cs typeface="Century"/>
              </a:rPr>
              <a:t>a</a:t>
            </a:r>
            <a:r>
              <a:rPr sz="2200" spc="-37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30">
                <a:solidFill>
                  <a:srgbClr val="595959"/>
                </a:solidFill>
                <a:latin typeface="Century"/>
                <a:cs typeface="Century"/>
              </a:rPr>
              <a:t>fiction!</a:t>
            </a:r>
            <a:endParaRPr sz="2200">
              <a:latin typeface="Century"/>
              <a:cs typeface="Century"/>
            </a:endParaRPr>
          </a:p>
          <a:p>
            <a:pPr marL="12700" marR="763270">
              <a:lnSpc>
                <a:spcPct val="100000"/>
              </a:lnSpc>
              <a:spcBef>
                <a:spcPts val="1520"/>
              </a:spcBef>
            </a:pP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In the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2020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State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of Union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address,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President </a:t>
            </a:r>
            <a:r>
              <a:rPr sz="2000" spc="-20">
                <a:solidFill>
                  <a:srgbClr val="12121E"/>
                </a:solidFill>
                <a:latin typeface="Arial"/>
                <a:cs typeface="Arial"/>
              </a:rPr>
              <a:t>Trump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said</a:t>
            </a:r>
            <a:r>
              <a:rPr sz="2000" spc="-12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  following: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10"/>
              </a:spcBef>
            </a:pPr>
            <a:r>
              <a:rPr sz="2000" b="1">
                <a:solidFill>
                  <a:srgbClr val="12121E"/>
                </a:solidFill>
                <a:latin typeface="Arial"/>
                <a:cs typeface="Arial"/>
              </a:rPr>
              <a:t>“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In </a:t>
            </a:r>
            <a:r>
              <a:rPr sz="2000" b="1">
                <a:solidFill>
                  <a:srgbClr val="12121E"/>
                </a:solidFill>
                <a:latin typeface="Arial"/>
                <a:cs typeface="Arial"/>
              </a:rPr>
              <a:t>2019,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the Russia hackers launched many </a:t>
            </a:r>
            <a:r>
              <a:rPr sz="2000" b="1">
                <a:solidFill>
                  <a:srgbClr val="FF0000"/>
                </a:solidFill>
                <a:latin typeface="Arial"/>
                <a:cs typeface="Arial"/>
              </a:rPr>
              <a:t>ARP </a:t>
            </a:r>
            <a:r>
              <a:rPr sz="2000" b="1" spc="-5">
                <a:solidFill>
                  <a:srgbClr val="FF0000"/>
                </a:solidFill>
                <a:latin typeface="Arial"/>
                <a:cs typeface="Arial"/>
              </a:rPr>
              <a:t>cache  poisoning attacks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from Russia against the computer network  inside the White House, </a:t>
            </a:r>
            <a:r>
              <a:rPr sz="2000" b="1">
                <a:solidFill>
                  <a:srgbClr val="12121E"/>
                </a:solidFill>
                <a:latin typeface="Arial"/>
                <a:cs typeface="Arial"/>
              </a:rPr>
              <a:t>but I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can probably tell you, under my  leadership, we have successfully defeated all </a:t>
            </a:r>
            <a:r>
              <a:rPr sz="2000" b="1">
                <a:solidFill>
                  <a:srgbClr val="12121E"/>
                </a:solidFill>
                <a:latin typeface="Arial"/>
                <a:cs typeface="Arial"/>
              </a:rPr>
              <a:t>of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these</a:t>
            </a:r>
            <a:r>
              <a:rPr sz="2000" b="1" spc="-1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attacks.”</a:t>
            </a:r>
            <a:endParaRPr sz="2000">
              <a:latin typeface="Arial"/>
              <a:cs typeface="Arial"/>
            </a:endParaRPr>
          </a:p>
          <a:p>
            <a:pPr marL="12700" marR="561340">
              <a:lnSpc>
                <a:spcPct val="100000"/>
              </a:lnSpc>
              <a:spcBef>
                <a:spcPts val="1490"/>
              </a:spcBef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And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then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he paused. He looked at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audience and waiting</a:t>
            </a:r>
            <a:r>
              <a:rPr sz="2000" spc="-17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for 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applause.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400" b="1">
                <a:solidFill>
                  <a:srgbClr val="0070C0"/>
                </a:solidFill>
                <a:latin typeface="Arial"/>
                <a:cs typeface="Arial"/>
              </a:rPr>
              <a:t>Do </a:t>
            </a:r>
            <a:r>
              <a:rPr sz="2400" b="1" spc="-5">
                <a:solidFill>
                  <a:srgbClr val="0070C0"/>
                </a:solidFill>
                <a:latin typeface="Arial"/>
                <a:cs typeface="Arial"/>
              </a:rPr>
              <a:t>you applaud or</a:t>
            </a:r>
            <a:r>
              <a:rPr sz="2400" b="1" spc="-2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400" b="1" spc="-5">
                <a:solidFill>
                  <a:srgbClr val="0070C0"/>
                </a:solidFill>
                <a:latin typeface="Arial"/>
                <a:cs typeface="Arial"/>
              </a:rPr>
              <a:t>not?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79598" y="2090803"/>
            <a:ext cx="3791126" cy="1748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0"/>
              <a:t>Question:</a:t>
            </a:r>
            <a:r>
              <a:rPr spc="-680"/>
              <a:t> </a:t>
            </a:r>
            <a:r>
              <a:rPr spc="-405"/>
              <a:t>ARP </a:t>
            </a:r>
            <a:r>
              <a:rPr spc="-385"/>
              <a:t>Cache </a:t>
            </a:r>
            <a:r>
              <a:rPr spc="-310"/>
              <a:t>Poisoning</a:t>
            </a:r>
          </a:p>
        </p:txBody>
      </p:sp>
      <p:sp>
        <p:nvSpPr>
          <p:cNvPr id="3" name="object 3"/>
          <p:cNvSpPr/>
          <p:nvPr/>
        </p:nvSpPr>
        <p:spPr>
          <a:xfrm>
            <a:off x="452466" y="5077550"/>
            <a:ext cx="11618595" cy="708025"/>
          </a:xfrm>
          <a:custGeom>
            <a:avLst/>
            <a:gdLst/>
            <a:ahLst/>
            <a:cxnLst/>
            <a:rect l="l" t="t" r="r" b="b"/>
            <a:pathLst>
              <a:path w="11618595" h="708025">
                <a:moveTo>
                  <a:pt x="0" y="707886"/>
                </a:moveTo>
                <a:lnTo>
                  <a:pt x="11618258" y="707886"/>
                </a:lnTo>
                <a:lnTo>
                  <a:pt x="11618258" y="0"/>
                </a:lnTo>
                <a:lnTo>
                  <a:pt x="0" y="0"/>
                </a:lnTo>
                <a:lnTo>
                  <a:pt x="0" y="707886"/>
                </a:lnTo>
                <a:close/>
              </a:path>
            </a:pathLst>
          </a:custGeom>
          <a:solidFill>
            <a:srgbClr val="FCD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1206" y="860044"/>
            <a:ext cx="11122660" cy="4872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>
              <a:lnSpc>
                <a:spcPct val="100000"/>
              </a:lnSpc>
              <a:spcBef>
                <a:spcPts val="100"/>
              </a:spcBef>
            </a:pPr>
            <a:r>
              <a:rPr sz="2200" spc="-55">
                <a:solidFill>
                  <a:srgbClr val="595959"/>
                </a:solidFill>
                <a:latin typeface="Century"/>
                <a:cs typeface="Century"/>
              </a:rPr>
              <a:t>Disclaimer: </a:t>
            </a:r>
            <a:r>
              <a:rPr sz="2200" spc="-50">
                <a:solidFill>
                  <a:srgbClr val="595959"/>
                </a:solidFill>
                <a:latin typeface="Century"/>
                <a:cs typeface="Century"/>
              </a:rPr>
              <a:t>this </a:t>
            </a:r>
            <a:r>
              <a:rPr sz="2200" spc="-90">
                <a:solidFill>
                  <a:srgbClr val="595959"/>
                </a:solidFill>
                <a:latin typeface="Century"/>
                <a:cs typeface="Century"/>
              </a:rPr>
              <a:t>is </a:t>
            </a:r>
            <a:r>
              <a:rPr sz="2200" spc="-95">
                <a:solidFill>
                  <a:srgbClr val="595959"/>
                </a:solidFill>
                <a:latin typeface="Century"/>
                <a:cs typeface="Century"/>
              </a:rPr>
              <a:t>a</a:t>
            </a:r>
            <a:r>
              <a:rPr sz="2200" spc="-37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1" spc="-20">
                <a:solidFill>
                  <a:srgbClr val="595959"/>
                </a:solidFill>
                <a:latin typeface="Cambria"/>
                <a:cs typeface="Cambria"/>
              </a:rPr>
              <a:t>fiction</a:t>
            </a:r>
            <a:r>
              <a:rPr sz="2200" spc="-20">
                <a:solidFill>
                  <a:srgbClr val="595959"/>
                </a:solidFill>
                <a:latin typeface="Century"/>
                <a:cs typeface="Century"/>
              </a:rPr>
              <a:t>!</a:t>
            </a:r>
            <a:endParaRPr sz="2200">
              <a:latin typeface="Century"/>
              <a:cs typeface="Century"/>
            </a:endParaRPr>
          </a:p>
          <a:p>
            <a:pPr marL="41910" marR="4191000">
              <a:lnSpc>
                <a:spcPct val="100000"/>
              </a:lnSpc>
              <a:spcBef>
                <a:spcPts val="1520"/>
              </a:spcBef>
            </a:pP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In the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2020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State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of Union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address,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President </a:t>
            </a:r>
            <a:r>
              <a:rPr sz="2000" spc="-20">
                <a:solidFill>
                  <a:srgbClr val="12121E"/>
                </a:solidFill>
                <a:latin typeface="Arial"/>
                <a:cs typeface="Arial"/>
              </a:rPr>
              <a:t>Trump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said</a:t>
            </a:r>
            <a:r>
              <a:rPr sz="2000" spc="-12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  following:</a:t>
            </a:r>
            <a:endParaRPr sz="2000">
              <a:latin typeface="Arial"/>
              <a:cs typeface="Arial"/>
            </a:endParaRPr>
          </a:p>
          <a:p>
            <a:pPr marL="41910" marR="3432810">
              <a:lnSpc>
                <a:spcPct val="100000"/>
              </a:lnSpc>
              <a:spcBef>
                <a:spcPts val="1510"/>
              </a:spcBef>
            </a:pPr>
            <a:r>
              <a:rPr sz="2000" b="1">
                <a:solidFill>
                  <a:srgbClr val="12121E"/>
                </a:solidFill>
                <a:latin typeface="Arial"/>
                <a:cs typeface="Arial"/>
              </a:rPr>
              <a:t>“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In </a:t>
            </a:r>
            <a:r>
              <a:rPr sz="2000" b="1">
                <a:solidFill>
                  <a:srgbClr val="12121E"/>
                </a:solidFill>
                <a:latin typeface="Arial"/>
                <a:cs typeface="Arial"/>
              </a:rPr>
              <a:t>2019,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the Russia hackers launched many </a:t>
            </a:r>
            <a:r>
              <a:rPr sz="2000" b="1">
                <a:solidFill>
                  <a:srgbClr val="FF0000"/>
                </a:solidFill>
                <a:latin typeface="Arial"/>
                <a:cs typeface="Arial"/>
              </a:rPr>
              <a:t>ARP </a:t>
            </a:r>
            <a:r>
              <a:rPr sz="2000" b="1" spc="-5">
                <a:solidFill>
                  <a:srgbClr val="FF0000"/>
                </a:solidFill>
                <a:latin typeface="Arial"/>
                <a:cs typeface="Arial"/>
              </a:rPr>
              <a:t>cache  poisoning attacks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from Russia against the computer network  inside the White House, </a:t>
            </a:r>
            <a:r>
              <a:rPr sz="2000" b="1">
                <a:solidFill>
                  <a:srgbClr val="12121E"/>
                </a:solidFill>
                <a:latin typeface="Arial"/>
                <a:cs typeface="Arial"/>
              </a:rPr>
              <a:t>but I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can probably tell you, under my  leadership, we have successfully defeated all </a:t>
            </a:r>
            <a:r>
              <a:rPr sz="2000" b="1">
                <a:solidFill>
                  <a:srgbClr val="12121E"/>
                </a:solidFill>
                <a:latin typeface="Arial"/>
                <a:cs typeface="Arial"/>
              </a:rPr>
              <a:t>of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these</a:t>
            </a:r>
            <a:r>
              <a:rPr sz="2000" b="1" spc="-1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attacks.”</a:t>
            </a:r>
            <a:endParaRPr sz="2000">
              <a:latin typeface="Arial"/>
              <a:cs typeface="Arial"/>
            </a:endParaRPr>
          </a:p>
          <a:p>
            <a:pPr marL="41910" marR="3989070">
              <a:lnSpc>
                <a:spcPct val="100000"/>
              </a:lnSpc>
              <a:spcBef>
                <a:spcPts val="1490"/>
              </a:spcBef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And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then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he paused. He looked at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audience and waiting</a:t>
            </a:r>
            <a:r>
              <a:rPr sz="2000" spc="-17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for 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applause.</a:t>
            </a:r>
            <a:endParaRPr sz="2000">
              <a:latin typeface="Arial"/>
              <a:cs typeface="Arial"/>
            </a:endParaRPr>
          </a:p>
          <a:p>
            <a:pPr marL="41910">
              <a:lnSpc>
                <a:spcPct val="100000"/>
              </a:lnSpc>
              <a:spcBef>
                <a:spcPts val="1495"/>
              </a:spcBef>
            </a:pPr>
            <a:r>
              <a:rPr sz="2400" b="1">
                <a:solidFill>
                  <a:srgbClr val="0070C0"/>
                </a:solidFill>
                <a:latin typeface="Arial"/>
                <a:cs typeface="Arial"/>
              </a:rPr>
              <a:t>Do </a:t>
            </a:r>
            <a:r>
              <a:rPr sz="2400" b="1" spc="-5">
                <a:solidFill>
                  <a:srgbClr val="0070C0"/>
                </a:solidFill>
                <a:latin typeface="Arial"/>
                <a:cs typeface="Arial"/>
              </a:rPr>
              <a:t>you applaud or</a:t>
            </a:r>
            <a:r>
              <a:rPr sz="2400" b="1" spc="-2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400" b="1" spc="-5">
                <a:solidFill>
                  <a:srgbClr val="0070C0"/>
                </a:solidFill>
                <a:latin typeface="Arial"/>
                <a:cs typeface="Arial"/>
              </a:rPr>
              <a:t>not?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u="sng" spc="-5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Bottom </a:t>
            </a:r>
            <a:r>
              <a:rPr sz="2000" u="sng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line</a:t>
            </a:r>
            <a:r>
              <a:rPr sz="2000">
                <a:solidFill>
                  <a:srgbClr val="C00000"/>
                </a:solidFill>
                <a:latin typeface="Arial"/>
                <a:cs typeface="Arial"/>
              </a:rPr>
              <a:t>: </a:t>
            </a:r>
            <a:r>
              <a:rPr sz="2000" b="1" spc="-50">
                <a:solidFill>
                  <a:srgbClr val="C00000"/>
                </a:solidFill>
                <a:latin typeface="Arial"/>
                <a:cs typeface="Arial"/>
              </a:rPr>
              <a:t>You </a:t>
            </a:r>
            <a:r>
              <a:rPr sz="2000" b="1" spc="-5">
                <a:solidFill>
                  <a:srgbClr val="C00000"/>
                </a:solidFill>
                <a:latin typeface="Arial"/>
                <a:cs typeface="Arial"/>
              </a:rPr>
              <a:t>have to </a:t>
            </a:r>
            <a:r>
              <a:rPr sz="2000" b="1">
                <a:solidFill>
                  <a:srgbClr val="C00000"/>
                </a:solidFill>
                <a:latin typeface="Arial"/>
                <a:cs typeface="Arial"/>
              </a:rPr>
              <a:t>be </a:t>
            </a:r>
            <a:r>
              <a:rPr sz="2000" b="1" spc="-5">
                <a:solidFill>
                  <a:srgbClr val="C00000"/>
                </a:solidFill>
                <a:latin typeface="Arial"/>
                <a:cs typeface="Arial"/>
              </a:rPr>
              <a:t>inside network to </a:t>
            </a:r>
            <a:r>
              <a:rPr sz="2000" b="1">
                <a:solidFill>
                  <a:srgbClr val="C00000"/>
                </a:solidFill>
                <a:latin typeface="Arial"/>
                <a:cs typeface="Arial"/>
              </a:rPr>
              <a:t>be </a:t>
            </a:r>
            <a:r>
              <a:rPr sz="2000" b="1" spc="-5">
                <a:solidFill>
                  <a:srgbClr val="C00000"/>
                </a:solidFill>
                <a:latin typeface="Arial"/>
                <a:cs typeface="Arial"/>
              </a:rPr>
              <a:t>able to launch </a:t>
            </a:r>
            <a:r>
              <a:rPr sz="2000" b="1">
                <a:solidFill>
                  <a:srgbClr val="C00000"/>
                </a:solidFill>
                <a:latin typeface="Arial"/>
                <a:cs typeface="Arial"/>
              </a:rPr>
              <a:t>ARP </a:t>
            </a:r>
            <a:r>
              <a:rPr sz="2000" b="1" spc="-5">
                <a:solidFill>
                  <a:srgbClr val="C00000"/>
                </a:solidFill>
                <a:latin typeface="Arial"/>
                <a:cs typeface="Arial"/>
              </a:rPr>
              <a:t>Cache Poisoning</a:t>
            </a:r>
            <a:r>
              <a:rPr sz="2000" b="1" spc="-12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-5">
                <a:solidFill>
                  <a:srgbClr val="C00000"/>
                </a:solidFill>
                <a:latin typeface="Arial"/>
                <a:cs typeface="Arial"/>
              </a:rPr>
              <a:t>attack</a:t>
            </a:r>
            <a:r>
              <a:rPr sz="2000" spc="-5">
                <a:solidFill>
                  <a:srgbClr val="C00000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>
                <a:solidFill>
                  <a:srgbClr val="C00000"/>
                </a:solidFill>
                <a:latin typeface="Wingdings"/>
                <a:cs typeface="Wingdings"/>
              </a:rPr>
              <a:t></a:t>
            </a:r>
            <a:r>
              <a:rPr sz="200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C00000"/>
                </a:solidFill>
                <a:latin typeface="Arial"/>
                <a:cs typeface="Arial"/>
              </a:rPr>
              <a:t>it's not </a:t>
            </a:r>
            <a:r>
              <a:rPr sz="2000" spc="-5">
                <a:solidFill>
                  <a:srgbClr val="C00000"/>
                </a:solidFill>
                <a:latin typeface="Arial"/>
                <a:cs typeface="Arial"/>
              </a:rPr>
              <a:t>that </a:t>
            </a:r>
            <a:r>
              <a:rPr sz="2000">
                <a:solidFill>
                  <a:srgbClr val="C00000"/>
                </a:solidFill>
                <a:latin typeface="Arial"/>
                <a:cs typeface="Arial"/>
              </a:rPr>
              <a:t>significant</a:t>
            </a:r>
            <a:r>
              <a:rPr sz="2000" spc="-5">
                <a:solidFill>
                  <a:srgbClr val="C00000"/>
                </a:solidFill>
                <a:latin typeface="Arial"/>
                <a:cs typeface="Arial"/>
              </a:rPr>
              <a:t> attack.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79598" y="2090803"/>
            <a:ext cx="3791126" cy="1748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0" y="1524000"/>
            <a:ext cx="10991850" cy="2251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Now: a lot of </a:t>
            </a:r>
            <a:r>
              <a:rPr sz="2400" spc="-5">
                <a:solidFill>
                  <a:srgbClr val="12121E"/>
                </a:solidFill>
                <a:latin typeface="Arial"/>
                <a:cs typeface="Arial"/>
              </a:rPr>
              <a:t>communications </a:t>
            </a:r>
            <a:r>
              <a:rPr sz="2400">
                <a:solidFill>
                  <a:srgbClr val="12121E"/>
                </a:solidFill>
                <a:latin typeface="Arial"/>
                <a:cs typeface="Arial"/>
              </a:rPr>
              <a:t>are</a:t>
            </a:r>
            <a:r>
              <a:rPr sz="2400" spc="-4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400" b="1" spc="-5">
                <a:solidFill>
                  <a:srgbClr val="00B050"/>
                </a:solidFill>
                <a:latin typeface="Arial"/>
                <a:cs typeface="Arial"/>
              </a:rPr>
              <a:t>encrypted.</a:t>
            </a:r>
            <a:endParaRPr sz="2400">
              <a:latin typeface="Arial"/>
              <a:cs typeface="Arial"/>
            </a:endParaRPr>
          </a:p>
          <a:p>
            <a:pPr marL="12700" marR="120014">
              <a:lnSpc>
                <a:spcPct val="100000"/>
              </a:lnSpc>
              <a:spcBef>
                <a:spcPts val="1525"/>
              </a:spcBef>
            </a:pPr>
            <a:r>
              <a:rPr sz="2000" i="1" spc="-5">
                <a:solidFill>
                  <a:srgbClr val="12121E"/>
                </a:solidFill>
                <a:latin typeface="Arial"/>
                <a:cs typeface="Arial"/>
              </a:rPr>
              <a:t>Once </a:t>
            </a:r>
            <a:r>
              <a:rPr sz="2000" i="1">
                <a:solidFill>
                  <a:srgbClr val="12121E"/>
                </a:solidFill>
                <a:latin typeface="Arial"/>
                <a:cs typeface="Arial"/>
              </a:rPr>
              <a:t>it's </a:t>
            </a:r>
            <a:r>
              <a:rPr sz="2000" i="1" spc="-5">
                <a:solidFill>
                  <a:srgbClr val="12121E"/>
                </a:solidFill>
                <a:latin typeface="Arial"/>
                <a:cs typeface="Arial"/>
              </a:rPr>
              <a:t>encrypted, </a:t>
            </a:r>
            <a:r>
              <a:rPr sz="2000" i="1">
                <a:solidFill>
                  <a:srgbClr val="12121E"/>
                </a:solidFill>
                <a:latin typeface="Arial"/>
                <a:cs typeface="Arial"/>
              </a:rPr>
              <a:t>even </a:t>
            </a:r>
            <a:r>
              <a:rPr sz="2000" i="1" spc="-5">
                <a:solidFill>
                  <a:srgbClr val="12121E"/>
                </a:solidFill>
                <a:latin typeface="Arial"/>
                <a:cs typeface="Arial"/>
              </a:rPr>
              <a:t>though </a:t>
            </a:r>
            <a:r>
              <a:rPr sz="2000" i="1">
                <a:solidFill>
                  <a:srgbClr val="12121E"/>
                </a:solidFill>
                <a:latin typeface="Arial"/>
                <a:cs typeface="Arial"/>
              </a:rPr>
              <a:t>you can still launch </a:t>
            </a:r>
            <a:r>
              <a:rPr sz="2000" i="1" spc="-5">
                <a:solidFill>
                  <a:srgbClr val="12121E"/>
                </a:solidFill>
                <a:latin typeface="Arial"/>
                <a:cs typeface="Arial"/>
              </a:rPr>
              <a:t>the </a:t>
            </a:r>
            <a:r>
              <a:rPr sz="2000" i="1">
                <a:solidFill>
                  <a:srgbClr val="12121E"/>
                </a:solidFill>
                <a:latin typeface="Arial"/>
                <a:cs typeface="Arial"/>
              </a:rPr>
              <a:t>cache poisoning </a:t>
            </a:r>
            <a:r>
              <a:rPr sz="2000" i="1" spc="-5">
                <a:solidFill>
                  <a:srgbClr val="12121E"/>
                </a:solidFill>
                <a:latin typeface="Arial"/>
                <a:cs typeface="Arial"/>
              </a:rPr>
              <a:t>attack, the man-in-the-  </a:t>
            </a:r>
            <a:r>
              <a:rPr sz="2000" i="1">
                <a:solidFill>
                  <a:srgbClr val="12121E"/>
                </a:solidFill>
                <a:latin typeface="Arial"/>
                <a:cs typeface="Arial"/>
              </a:rPr>
              <a:t>middle </a:t>
            </a:r>
            <a:r>
              <a:rPr sz="2000" i="1" spc="-5">
                <a:solidFill>
                  <a:srgbClr val="12121E"/>
                </a:solidFill>
                <a:latin typeface="Arial"/>
                <a:cs typeface="Arial"/>
              </a:rPr>
              <a:t>attack </a:t>
            </a:r>
            <a:r>
              <a:rPr sz="2000" i="1">
                <a:solidFill>
                  <a:srgbClr val="12121E"/>
                </a:solidFill>
                <a:latin typeface="Arial"/>
                <a:cs typeface="Arial"/>
              </a:rPr>
              <a:t>will not be </a:t>
            </a:r>
            <a:r>
              <a:rPr sz="2000" i="1" spc="-5">
                <a:solidFill>
                  <a:srgbClr val="12121E"/>
                </a:solidFill>
                <a:latin typeface="Arial"/>
                <a:cs typeface="Arial"/>
              </a:rPr>
              <a:t>successful, </a:t>
            </a:r>
            <a:r>
              <a:rPr sz="2000" i="1">
                <a:solidFill>
                  <a:srgbClr val="12121E"/>
                </a:solidFill>
                <a:latin typeface="Arial"/>
                <a:cs typeface="Arial"/>
              </a:rPr>
              <a:t>because you won't be able </a:t>
            </a:r>
            <a:r>
              <a:rPr sz="2000" i="1" spc="-5">
                <a:solidFill>
                  <a:srgbClr val="12121E"/>
                </a:solidFill>
                <a:latin typeface="Arial"/>
                <a:cs typeface="Arial"/>
              </a:rPr>
              <a:t>to modify the</a:t>
            </a:r>
            <a:r>
              <a:rPr sz="2000" i="1" spc="-114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i="1" spc="-10">
                <a:solidFill>
                  <a:srgbClr val="12121E"/>
                </a:solidFill>
                <a:latin typeface="Arial"/>
                <a:cs typeface="Arial"/>
              </a:rPr>
              <a:t>traffic.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2200">
                <a:solidFill>
                  <a:srgbClr val="12121E"/>
                </a:solidFill>
                <a:latin typeface="Wingdings"/>
                <a:cs typeface="Wingdings"/>
              </a:rPr>
              <a:t></a:t>
            </a:r>
            <a:r>
              <a:rPr sz="2200">
                <a:solidFill>
                  <a:srgbClr val="12121E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The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only thing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you can do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is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to </a:t>
            </a:r>
            <a:r>
              <a:rPr sz="2200" b="1">
                <a:solidFill>
                  <a:srgbClr val="FF0000"/>
                </a:solidFill>
                <a:latin typeface="Arial"/>
                <a:cs typeface="Arial"/>
              </a:rPr>
              <a:t>denial of</a:t>
            </a:r>
            <a:r>
              <a:rPr sz="2200" b="1" spc="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-5">
                <a:solidFill>
                  <a:srgbClr val="FF0000"/>
                </a:solidFill>
                <a:latin typeface="Arial"/>
                <a:cs typeface="Arial"/>
              </a:rPr>
              <a:t>service.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200">
                <a:solidFill>
                  <a:srgbClr val="12121E"/>
                </a:solidFill>
                <a:latin typeface="Wingdings"/>
                <a:cs typeface="Wingdings"/>
              </a:rPr>
              <a:t></a:t>
            </a:r>
            <a:r>
              <a:rPr sz="2200">
                <a:solidFill>
                  <a:srgbClr val="12121E"/>
                </a:solidFill>
                <a:latin typeface="Times New Roman"/>
                <a:cs typeface="Times New Roman"/>
              </a:rPr>
              <a:t>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Encryption is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the best countermeasure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against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most of the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man-in-the-middle</a:t>
            </a:r>
            <a:r>
              <a:rPr sz="2200" spc="114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attacks.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040880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/>
              <a:t>Countermeasures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35">
                <a:solidFill>
                  <a:srgbClr val="595959"/>
                </a:solidFill>
                <a:latin typeface="Century"/>
                <a:cs typeface="Century"/>
              </a:rPr>
              <a:t>What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90">
                <a:solidFill>
                  <a:srgbClr val="595959"/>
                </a:solidFill>
                <a:latin typeface="Century"/>
                <a:cs typeface="Century"/>
              </a:rPr>
              <a:t>is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5">
                <a:solidFill>
                  <a:srgbClr val="595959"/>
                </a:solidFill>
                <a:latin typeface="Century"/>
                <a:cs typeface="Century"/>
              </a:rPr>
              <a:t>the</a:t>
            </a:r>
            <a:r>
              <a:rPr sz="2200" b="0" spc="-13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40">
                <a:solidFill>
                  <a:srgbClr val="595959"/>
                </a:solidFill>
                <a:latin typeface="Century"/>
                <a:cs typeface="Century"/>
              </a:rPr>
              <a:t>best</a:t>
            </a:r>
            <a:r>
              <a:rPr sz="2200" b="0" spc="-13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25">
                <a:solidFill>
                  <a:srgbClr val="595959"/>
                </a:solidFill>
                <a:latin typeface="Century"/>
                <a:cs typeface="Century"/>
              </a:rPr>
              <a:t>countermeasure</a:t>
            </a:r>
            <a:r>
              <a:rPr sz="2200" b="0" spc="-13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70">
                <a:solidFill>
                  <a:srgbClr val="595959"/>
                </a:solidFill>
                <a:latin typeface="Century"/>
                <a:cs typeface="Century"/>
              </a:rPr>
              <a:t>against</a:t>
            </a:r>
            <a:r>
              <a:rPr sz="2200" b="0" spc="-13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70">
                <a:solidFill>
                  <a:srgbClr val="595959"/>
                </a:solidFill>
                <a:latin typeface="Century"/>
                <a:cs typeface="Century"/>
              </a:rPr>
              <a:t>MITM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75">
                <a:solidFill>
                  <a:srgbClr val="595959"/>
                </a:solidFill>
                <a:latin typeface="Century"/>
                <a:cs typeface="Century"/>
              </a:rPr>
              <a:t>attacks?</a:t>
            </a:r>
            <a:endParaRPr sz="2200">
              <a:latin typeface="Century"/>
              <a:cs typeface="Centur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3520" y="1159163"/>
            <a:ext cx="11744960" cy="1997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152400"/>
            <a:ext cx="10210800" cy="9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b="1">
                <a:ea typeface="宋体" panose="02010600030101010101" pitchFamily="2" charset="-122"/>
              </a:rPr>
              <a:t>Motivations: </a:t>
            </a:r>
            <a:r>
              <a:rPr spc="-235"/>
              <a:t>Ethernet</a:t>
            </a:r>
            <a:r>
              <a:rPr spc="-495"/>
              <a:t> </a:t>
            </a:r>
            <a:r>
              <a:rPr spc="-155"/>
              <a:t>frame</a:t>
            </a:r>
            <a:r>
              <a:rPr spc="-484"/>
              <a:t> </a:t>
            </a:r>
            <a:r>
              <a:rPr spc="-245"/>
              <a:t>and</a:t>
            </a:r>
            <a:r>
              <a:rPr spc="-484"/>
              <a:t> </a:t>
            </a:r>
            <a:r>
              <a:rPr spc="-395"/>
              <a:t>MAC</a:t>
            </a:r>
            <a:r>
              <a:rPr spc="-480"/>
              <a:t> </a:t>
            </a:r>
            <a:r>
              <a:rPr spc="-235"/>
              <a:t>header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285">
                <a:solidFill>
                  <a:srgbClr val="595959"/>
                </a:solidFill>
                <a:latin typeface="Century"/>
                <a:cs typeface="Century"/>
              </a:rPr>
              <a:t>IEEE</a:t>
            </a:r>
            <a:r>
              <a:rPr sz="2200" b="0" spc="-15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50">
                <a:solidFill>
                  <a:srgbClr val="595959"/>
                </a:solidFill>
                <a:latin typeface="Century"/>
                <a:cs typeface="Century"/>
              </a:rPr>
              <a:t>802.3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7531" y="3649872"/>
            <a:ext cx="11744960" cy="2652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724823" y="6374026"/>
            <a:ext cx="320040" cy="3556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20"/>
              </a:spcBef>
            </a:pPr>
            <a:r>
              <a:rPr sz="1950" b="1" i="1" spc="-130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95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7E746D-2111-4569-8A3A-41D8C6F912B0}"/>
              </a:ext>
            </a:extLst>
          </p:cNvPr>
          <p:cNvSpPr txBox="1"/>
          <p:nvPr/>
        </p:nvSpPr>
        <p:spPr>
          <a:xfrm>
            <a:off x="3810000" y="3128053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12B4CE1-F690-46E9-852A-E9EDBCE8BEF0}"/>
              </a:ext>
            </a:extLst>
          </p:cNvPr>
          <p:cNvSpPr/>
          <p:nvPr/>
        </p:nvSpPr>
        <p:spPr bwMode="auto">
          <a:xfrm rot="16200000">
            <a:off x="3867150" y="-359830"/>
            <a:ext cx="342900" cy="6743700"/>
          </a:xfrm>
          <a:prstGeom prst="lef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83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8335" y="889061"/>
            <a:ext cx="5447665" cy="266827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35">
                <a:solidFill>
                  <a:srgbClr val="595959"/>
                </a:solidFill>
                <a:latin typeface="Century"/>
                <a:cs typeface="Century"/>
              </a:rPr>
              <a:t>What </a:t>
            </a:r>
            <a:r>
              <a:rPr sz="2200" spc="-15">
                <a:solidFill>
                  <a:srgbClr val="595959"/>
                </a:solidFill>
                <a:latin typeface="Century"/>
                <a:cs typeface="Century"/>
              </a:rPr>
              <a:t>have </a:t>
            </a:r>
            <a:r>
              <a:rPr sz="2200" spc="90">
                <a:solidFill>
                  <a:srgbClr val="595959"/>
                </a:solidFill>
                <a:latin typeface="Century"/>
                <a:cs typeface="Century"/>
              </a:rPr>
              <a:t>we</a:t>
            </a:r>
            <a:r>
              <a:rPr sz="2200" spc="-43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35">
                <a:solidFill>
                  <a:srgbClr val="595959"/>
                </a:solidFill>
                <a:latin typeface="Century"/>
                <a:cs typeface="Century"/>
              </a:rPr>
              <a:t>learned?</a:t>
            </a:r>
            <a:endParaRPr sz="2200">
              <a:latin typeface="Century"/>
              <a:cs typeface="Century"/>
            </a:endParaRPr>
          </a:p>
          <a:p>
            <a:pPr marL="279400" indent="-266700">
              <a:lnSpc>
                <a:spcPct val="100000"/>
              </a:lnSpc>
              <a:spcBef>
                <a:spcPts val="151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Ethernet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frame and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MAC</a:t>
            </a:r>
            <a:r>
              <a:rPr sz="2200" spc="-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header</a:t>
            </a:r>
            <a:endParaRPr sz="22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56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MAC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address and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ARP</a:t>
            </a:r>
            <a:r>
              <a:rPr sz="2200" spc="-18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protocol</a:t>
            </a:r>
            <a:endParaRPr sz="22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465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ARP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cache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poisoning</a:t>
            </a:r>
            <a:r>
              <a:rPr sz="2200" spc="-5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attack</a:t>
            </a:r>
            <a:endParaRPr sz="22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56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MITM attacks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using ARP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cache</a:t>
            </a:r>
            <a:r>
              <a:rPr sz="2200" spc="-18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poisoning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3734" y="152400"/>
            <a:ext cx="242766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15"/>
              <a:t>S</a:t>
            </a:r>
            <a:r>
              <a:rPr spc="-484"/>
              <a:t>u</a:t>
            </a:r>
            <a:r>
              <a:rPr spc="-275"/>
              <a:t>mm</a:t>
            </a:r>
            <a:r>
              <a:rPr spc="-175"/>
              <a:t>ary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09491" y="1238706"/>
            <a:ext cx="7804150" cy="294322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270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</a:tabLst>
            </a:pP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ARP </a:t>
            </a: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Cache Poisoning Attack Lab</a:t>
            </a:r>
            <a:r>
              <a:rPr sz="2200" b="1" spc="-12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(</a:t>
            </a:r>
            <a:r>
              <a:rPr sz="2200" u="sng" spc="-5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  <a:hlinkClick r:id="rId2"/>
              </a:rPr>
              <a:t>Link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  <a:p>
            <a:pPr marL="555625" marR="258445" lvl="1" indent="-276225">
              <a:lnSpc>
                <a:spcPct val="100000"/>
              </a:lnSpc>
              <a:spcBef>
                <a:spcPts val="1065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The objective of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this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lab is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for students to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gain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 first-hand 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experience on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the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ARP cache poisoning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attack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and learn</a:t>
            </a:r>
            <a:r>
              <a:rPr sz="2000" spc="-28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what 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damages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can be caused by such an</a:t>
            </a:r>
            <a:r>
              <a:rPr sz="2000" spc="-8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attack.</a:t>
            </a:r>
            <a:endParaRPr sz="2000">
              <a:latin typeface="Arial"/>
              <a:cs typeface="Arial"/>
            </a:endParaRPr>
          </a:p>
          <a:p>
            <a:pPr marL="822325" marR="5080" lvl="2" indent="-266700">
              <a:lnSpc>
                <a:spcPct val="99400"/>
              </a:lnSpc>
              <a:spcBef>
                <a:spcPts val="1025"/>
              </a:spcBef>
              <a:buChar char="•"/>
              <a:tabLst>
                <a:tab pos="821690" algn="l"/>
                <a:tab pos="822325" algn="l"/>
              </a:tabLst>
            </a:pP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In </a:t>
            </a:r>
            <a:r>
              <a:rPr sz="1800" spc="-15">
                <a:solidFill>
                  <a:srgbClr val="12121E"/>
                </a:solidFill>
                <a:latin typeface="Arial"/>
                <a:cs typeface="Arial"/>
              </a:rPr>
              <a:t>particular,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students </a:t>
            </a:r>
            <a:r>
              <a:rPr sz="1800">
                <a:solidFill>
                  <a:srgbClr val="12121E"/>
                </a:solidFill>
                <a:latin typeface="Arial"/>
                <a:cs typeface="Arial"/>
              </a:rPr>
              <a:t>will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use the ARP attack to launch </a:t>
            </a:r>
            <a:r>
              <a:rPr sz="1800">
                <a:solidFill>
                  <a:srgbClr val="12121E"/>
                </a:solidFill>
                <a:latin typeface="Arial"/>
                <a:cs typeface="Arial"/>
              </a:rPr>
              <a:t>a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man-in-the-  middle attack, where the attacker can intercept and modify the  packets between the two victims </a:t>
            </a:r>
            <a:r>
              <a:rPr sz="1800">
                <a:solidFill>
                  <a:srgbClr val="12121E"/>
                </a:solidFill>
                <a:latin typeface="Arial"/>
                <a:cs typeface="Arial"/>
              </a:rPr>
              <a:t>A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and</a:t>
            </a:r>
            <a:r>
              <a:rPr sz="1800" spc="-204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B.</a:t>
            </a:r>
            <a:endParaRPr sz="18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1025"/>
              </a:spcBef>
              <a:buFont typeface="Arial"/>
              <a:buChar char="•"/>
              <a:tabLst>
                <a:tab pos="554990" algn="l"/>
                <a:tab pos="555625" algn="l"/>
              </a:tabLst>
            </a:pPr>
            <a:r>
              <a:rPr sz="2000" b="1" spc="-10">
                <a:solidFill>
                  <a:srgbClr val="12121E"/>
                </a:solidFill>
                <a:latin typeface="Arial"/>
                <a:cs typeface="Arial"/>
              </a:rPr>
              <a:t>Working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in </a:t>
            </a:r>
            <a:r>
              <a:rPr sz="2000" b="1">
                <a:solidFill>
                  <a:srgbClr val="12121E"/>
                </a:solidFill>
                <a:latin typeface="Arial"/>
                <a:cs typeface="Arial"/>
              </a:rPr>
              <a:t>a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team (your final-project team) </a:t>
            </a:r>
            <a:r>
              <a:rPr sz="2000" b="1">
                <a:solidFill>
                  <a:srgbClr val="12121E"/>
                </a:solidFill>
                <a:latin typeface="Arial"/>
                <a:cs typeface="Arial"/>
              </a:rPr>
              <a:t>or</a:t>
            </a:r>
            <a:r>
              <a:rPr sz="2000" b="1" spc="-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b="1" spc="-20">
                <a:solidFill>
                  <a:srgbClr val="12121E"/>
                </a:solidFill>
                <a:latin typeface="Arial"/>
                <a:cs typeface="Arial"/>
              </a:rPr>
              <a:t>individually.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817" y="152400"/>
            <a:ext cx="3036758" cy="9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/>
              <a:t>Homework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0" spc="-120">
                <a:solidFill>
                  <a:srgbClr val="595959"/>
                </a:solidFill>
                <a:latin typeface="Century"/>
                <a:cs typeface="Century"/>
              </a:rPr>
              <a:t>Lab</a:t>
            </a:r>
            <a:r>
              <a:rPr sz="2200" b="0" spc="-16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45">
                <a:solidFill>
                  <a:srgbClr val="595959"/>
                </a:solidFill>
                <a:latin typeface="Century"/>
                <a:cs typeface="Century"/>
              </a:rPr>
              <a:t>exercise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0931" y="1775458"/>
            <a:ext cx="3060655" cy="1936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716787"/>
            <a:ext cx="7383145" cy="34544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15595">
              <a:lnSpc>
                <a:spcPct val="100000"/>
              </a:lnSpc>
              <a:spcBef>
                <a:spcPts val="1420"/>
              </a:spcBef>
            </a:pPr>
            <a:r>
              <a:rPr sz="2200" spc="-40">
                <a:solidFill>
                  <a:srgbClr val="595959"/>
                </a:solidFill>
                <a:latin typeface="Century"/>
                <a:cs typeface="Century"/>
              </a:rPr>
              <a:t>Looking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45">
                <a:solidFill>
                  <a:srgbClr val="595959"/>
                </a:solidFill>
                <a:latin typeface="Century"/>
                <a:cs typeface="Century"/>
              </a:rPr>
              <a:t>ahead</a:t>
            </a:r>
            <a:endParaRPr sz="2200">
              <a:latin typeface="Century"/>
              <a:cs typeface="Century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Ready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for next</a:t>
            </a:r>
            <a:r>
              <a:rPr sz="2200" spc="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class:</a:t>
            </a:r>
            <a:endParaRPr sz="2200">
              <a:latin typeface="Arial"/>
              <a:cs typeface="Arial"/>
            </a:endParaRPr>
          </a:p>
          <a:p>
            <a:pPr marL="555625" indent="-276225">
              <a:lnSpc>
                <a:spcPct val="100000"/>
              </a:lnSpc>
              <a:spcBef>
                <a:spcPts val="1065"/>
              </a:spcBef>
              <a:buFont typeface="Wingdings"/>
              <a:buChar char=""/>
              <a:tabLst>
                <a:tab pos="555625" algn="l"/>
              </a:tabLst>
            </a:pPr>
            <a:r>
              <a:rPr sz="2000" spc="-30">
                <a:solidFill>
                  <a:srgbClr val="12121E"/>
                </a:solidFill>
                <a:latin typeface="Arial"/>
                <a:cs typeface="Arial"/>
              </a:rPr>
              <a:t>Tentative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topic: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Network Layer: </a:t>
            </a:r>
            <a:r>
              <a:rPr sz="2000" b="1" spc="-90">
                <a:solidFill>
                  <a:srgbClr val="12121E"/>
                </a:solidFill>
                <a:latin typeface="Arial"/>
                <a:cs typeface="Arial"/>
              </a:rPr>
              <a:t>IP,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ICMP and</a:t>
            </a:r>
            <a:r>
              <a:rPr sz="2000" b="1" spc="-3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Attacks</a:t>
            </a:r>
            <a:endParaRPr sz="2000">
              <a:latin typeface="Arial"/>
              <a:cs typeface="Arial"/>
            </a:endParaRPr>
          </a:p>
          <a:p>
            <a:pPr marL="555625" indent="-276225">
              <a:lnSpc>
                <a:spcPct val="100000"/>
              </a:lnSpc>
              <a:spcBef>
                <a:spcPts val="1005"/>
              </a:spcBef>
              <a:buFont typeface="Wingdings"/>
              <a:buChar char=""/>
              <a:tabLst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Reading and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practicing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(in</a:t>
            </a:r>
            <a:r>
              <a:rPr sz="2000" spc="-4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advance):</a:t>
            </a:r>
            <a:endParaRPr sz="2000">
              <a:latin typeface="Arial"/>
              <a:cs typeface="Arial"/>
            </a:endParaRPr>
          </a:p>
          <a:p>
            <a:pPr marL="822325" lvl="1" indent="-266700">
              <a:lnSpc>
                <a:spcPct val="100000"/>
              </a:lnSpc>
              <a:spcBef>
                <a:spcPts val="995"/>
              </a:spcBef>
              <a:buFont typeface="Courier New"/>
              <a:buChar char="o"/>
              <a:tabLst>
                <a:tab pos="822325" algn="l"/>
              </a:tabLst>
            </a:pP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SEED </a:t>
            </a:r>
            <a:r>
              <a:rPr sz="1800" b="1">
                <a:solidFill>
                  <a:srgbClr val="12121E"/>
                </a:solidFill>
                <a:latin typeface="Arial"/>
                <a:cs typeface="Arial"/>
              </a:rPr>
              <a:t>book, </a:t>
            </a: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Chapter 15 </a:t>
            </a:r>
            <a:r>
              <a:rPr sz="1800" b="1">
                <a:solidFill>
                  <a:srgbClr val="12121E"/>
                </a:solidFill>
                <a:latin typeface="Arial"/>
                <a:cs typeface="Arial"/>
              </a:rPr>
              <a:t>-</a:t>
            </a:r>
            <a:r>
              <a:rPr sz="1800" b="1" spc="-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17</a:t>
            </a:r>
            <a:endParaRPr sz="1800">
              <a:latin typeface="Arial"/>
              <a:cs typeface="Arial"/>
            </a:endParaRPr>
          </a:p>
          <a:p>
            <a:pPr marL="1089025" lvl="2" indent="-266700">
              <a:lnSpc>
                <a:spcPct val="100000"/>
              </a:lnSpc>
              <a:spcBef>
                <a:spcPts val="1040"/>
              </a:spcBef>
              <a:buFont typeface="Courier New"/>
              <a:buChar char="o"/>
              <a:tabLst>
                <a:tab pos="1089025" algn="l"/>
              </a:tabLst>
            </a:pPr>
            <a:r>
              <a:rPr sz="1600" spc="-5">
                <a:latin typeface="Arial"/>
                <a:cs typeface="Arial"/>
              </a:rPr>
              <a:t>Refs:</a:t>
            </a:r>
            <a:r>
              <a:rPr sz="1600" spc="10">
                <a:solidFill>
                  <a:srgbClr val="5ECCF3"/>
                </a:solidFill>
                <a:latin typeface="Arial"/>
                <a:cs typeface="Arial"/>
              </a:rPr>
              <a:t> </a:t>
            </a:r>
            <a:r>
              <a:rPr sz="1600" u="sng" spc="-10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  <a:hlinkClick r:id="rId2"/>
              </a:rPr>
              <a:t>https://www.handsonsecurity.net/resources.html</a:t>
            </a:r>
            <a:endParaRPr sz="1600">
              <a:latin typeface="Arial"/>
              <a:cs typeface="Arial"/>
            </a:endParaRPr>
          </a:p>
          <a:p>
            <a:pPr marL="822325" lvl="1" indent="-266700">
              <a:lnSpc>
                <a:spcPct val="100000"/>
              </a:lnSpc>
              <a:spcBef>
                <a:spcPts val="975"/>
              </a:spcBef>
              <a:buFont typeface="Courier New"/>
              <a:buChar char="o"/>
              <a:tabLst>
                <a:tab pos="822325" algn="l"/>
              </a:tabLst>
            </a:pP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SEED Lab: IP and ICMP Attacks</a:t>
            </a:r>
            <a:r>
              <a:rPr sz="1800" b="1" spc="-13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Lab</a:t>
            </a:r>
            <a:endParaRPr sz="1800">
              <a:latin typeface="Arial"/>
              <a:cs typeface="Arial"/>
            </a:endParaRPr>
          </a:p>
          <a:p>
            <a:pPr marL="1089025" lvl="2" indent="-266700">
              <a:lnSpc>
                <a:spcPct val="100000"/>
              </a:lnSpc>
              <a:spcBef>
                <a:spcPts val="1040"/>
              </a:spcBef>
              <a:buFont typeface="Courier New"/>
              <a:buChar char="o"/>
              <a:tabLst>
                <a:tab pos="1089025" algn="l"/>
              </a:tabLst>
            </a:pPr>
            <a:r>
              <a:rPr sz="1600" spc="-5">
                <a:latin typeface="Arial"/>
                <a:cs typeface="Arial"/>
              </a:rPr>
              <a:t>Refs:</a:t>
            </a:r>
            <a:r>
              <a:rPr sz="1600" spc="85">
                <a:solidFill>
                  <a:srgbClr val="5ECCF3"/>
                </a:solidFill>
                <a:latin typeface="Arial"/>
                <a:cs typeface="Arial"/>
              </a:rPr>
              <a:t> </a:t>
            </a:r>
            <a:r>
              <a:rPr sz="1600" u="sng" spc="-5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  <a:hlinkClick r:id="rId3"/>
              </a:rPr>
              <a:t>https://seedsecuritylabs.org/Labs_16.04/Networking/IP_Attacks/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559" y="209823"/>
            <a:ext cx="401264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0">
                <a:solidFill>
                  <a:srgbClr val="12121E"/>
                </a:solidFill>
              </a:rPr>
              <a:t>For </a:t>
            </a:r>
            <a:r>
              <a:rPr spc="-150">
                <a:solidFill>
                  <a:srgbClr val="12121E"/>
                </a:solidFill>
              </a:rPr>
              <a:t>next</a:t>
            </a:r>
            <a:r>
              <a:rPr spc="-690">
                <a:solidFill>
                  <a:srgbClr val="12121E"/>
                </a:solidFill>
              </a:rPr>
              <a:t> </a:t>
            </a:r>
            <a:r>
              <a:rPr spc="-270">
                <a:solidFill>
                  <a:srgbClr val="12121E"/>
                </a:solidFill>
              </a:rPr>
              <a:t>time…</a:t>
            </a:r>
          </a:p>
        </p:txBody>
      </p:sp>
      <p:sp>
        <p:nvSpPr>
          <p:cNvPr id="4" name="object 4"/>
          <p:cNvSpPr/>
          <p:nvPr/>
        </p:nvSpPr>
        <p:spPr>
          <a:xfrm>
            <a:off x="9495601" y="2850315"/>
            <a:ext cx="2122656" cy="13415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786563"/>
            <a:ext cx="11771998" cy="71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0480" y="1"/>
            <a:ext cx="12192000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79793" y="3181604"/>
            <a:ext cx="3195320" cy="1586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145"/>
              </a:lnSpc>
              <a:spcBef>
                <a:spcPts val="100"/>
              </a:spcBef>
            </a:pPr>
            <a:r>
              <a:rPr sz="5400" spc="-345">
                <a:solidFill>
                  <a:srgbClr val="FFFFFF"/>
                </a:solidFill>
                <a:latin typeface="Arial"/>
                <a:cs typeface="Arial"/>
              </a:rPr>
              <a:t>Today</a:t>
            </a:r>
            <a:r>
              <a:rPr sz="5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spc="-100">
                <a:solidFill>
                  <a:srgbClr val="FFFFFF"/>
                </a:solidFill>
                <a:latin typeface="Arial"/>
                <a:cs typeface="Arial"/>
              </a:rPr>
              <a:t>end,</a:t>
            </a:r>
            <a:endParaRPr sz="5400">
              <a:latin typeface="Arial"/>
              <a:cs typeface="Arial"/>
            </a:endParaRPr>
          </a:p>
          <a:p>
            <a:pPr marL="12700">
              <a:lnSpc>
                <a:spcPts val="6145"/>
              </a:lnSpc>
            </a:pPr>
            <a:r>
              <a:rPr sz="5400" b="1" spc="-380">
                <a:solidFill>
                  <a:srgbClr val="FFFFFF"/>
                </a:solidFill>
                <a:latin typeface="Arial"/>
                <a:cs typeface="Arial"/>
              </a:rPr>
              <a:t>Congrats!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92496" y="4845050"/>
            <a:ext cx="3571782" cy="6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3014"/>
            <a:ext cx="99822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>
                <a:solidFill>
                  <a:srgbClr val="000099"/>
                </a:solidFill>
                <a:latin typeface="Calibri"/>
                <a:cs typeface="Calibri"/>
              </a:rPr>
              <a:t>Media Access Control (MAC) </a:t>
            </a:r>
            <a:r>
              <a:rPr sz="4400" b="0" spc="-5">
                <a:solidFill>
                  <a:srgbClr val="000099"/>
                </a:solidFill>
                <a:latin typeface="Calibri"/>
                <a:cs typeface="Calibri"/>
              </a:rPr>
              <a:t>addresses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76800" y="3599006"/>
            <a:ext cx="319849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i="1" spc="-10">
                <a:solidFill>
                  <a:srgbClr val="000099"/>
                </a:solidFill>
                <a:latin typeface="Calibri"/>
                <a:cs typeface="Calibri"/>
              </a:rPr>
              <a:t>hexadecimal </a:t>
            </a:r>
            <a:r>
              <a:rPr sz="1800" i="1" spc="-5">
                <a:solidFill>
                  <a:srgbClr val="000099"/>
                </a:solidFill>
                <a:latin typeface="Calibri"/>
                <a:cs typeface="Calibri"/>
              </a:rPr>
              <a:t>(base </a:t>
            </a:r>
            <a:r>
              <a:rPr sz="1800" i="1">
                <a:solidFill>
                  <a:srgbClr val="000099"/>
                </a:solidFill>
                <a:latin typeface="Calibri"/>
                <a:cs typeface="Calibri"/>
              </a:rPr>
              <a:t>16) </a:t>
            </a:r>
            <a:r>
              <a:rPr sz="1800" i="1" spc="-10">
                <a:solidFill>
                  <a:srgbClr val="000099"/>
                </a:solidFill>
                <a:latin typeface="Calibri"/>
                <a:cs typeface="Calibri"/>
              </a:rPr>
              <a:t>notation  </a:t>
            </a:r>
            <a:r>
              <a:rPr sz="1800" i="1" spc="-5">
                <a:solidFill>
                  <a:srgbClr val="000099"/>
                </a:solidFill>
                <a:latin typeface="Calibri"/>
                <a:cs typeface="Calibri"/>
              </a:rPr>
              <a:t>(each “numeral” represents </a:t>
            </a:r>
            <a:r>
              <a:rPr sz="1800" i="1">
                <a:solidFill>
                  <a:srgbClr val="000099"/>
                </a:solidFill>
                <a:latin typeface="Calibri"/>
                <a:cs typeface="Calibri"/>
              </a:rPr>
              <a:t>4</a:t>
            </a:r>
            <a:r>
              <a:rPr sz="1800" i="1" spc="-25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1800" i="1" spc="-5">
                <a:solidFill>
                  <a:srgbClr val="000099"/>
                </a:solidFill>
                <a:latin typeface="Calibri"/>
                <a:cs typeface="Calibri"/>
              </a:rPr>
              <a:t>bits)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0634" y="3685933"/>
            <a:ext cx="624205" cy="213360"/>
          </a:xfrm>
          <a:custGeom>
            <a:avLst/>
            <a:gdLst/>
            <a:ahLst/>
            <a:cxnLst/>
            <a:rect l="l" t="t" r="r" b="b"/>
            <a:pathLst>
              <a:path w="624204" h="213360">
                <a:moveTo>
                  <a:pt x="623681" y="213346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990600"/>
            <a:ext cx="10605770" cy="26084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9415" indent="-340360">
              <a:lnSpc>
                <a:spcPct val="100000"/>
              </a:lnSpc>
              <a:spcBef>
                <a:spcPts val="675"/>
              </a:spcBef>
              <a:buClr>
                <a:srgbClr val="0000A3"/>
              </a:buClr>
              <a:buFont typeface="Wingdings"/>
              <a:buChar char=""/>
              <a:tabLst>
                <a:tab pos="399415" algn="l"/>
                <a:tab pos="400050" algn="l"/>
              </a:tabLst>
            </a:pPr>
            <a:r>
              <a:rPr sz="3200" spc="-10">
                <a:latin typeface="Calibri"/>
                <a:cs typeface="Calibri"/>
              </a:rPr>
              <a:t>MAC </a:t>
            </a:r>
            <a:r>
              <a:rPr sz="3200">
                <a:latin typeface="Calibri"/>
                <a:cs typeface="Calibri"/>
              </a:rPr>
              <a:t>(or </a:t>
            </a:r>
            <a:r>
              <a:rPr sz="3200" spc="-5">
                <a:latin typeface="Calibri"/>
                <a:cs typeface="Calibri"/>
              </a:rPr>
              <a:t>LAN </a:t>
            </a:r>
            <a:r>
              <a:rPr sz="3200">
                <a:latin typeface="Calibri"/>
                <a:cs typeface="Calibri"/>
              </a:rPr>
              <a:t>or </a:t>
            </a:r>
            <a:r>
              <a:rPr sz="3200" spc="-15">
                <a:latin typeface="Calibri"/>
                <a:cs typeface="Calibri"/>
              </a:rPr>
              <a:t>physical </a:t>
            </a:r>
            <a:r>
              <a:rPr sz="3200">
                <a:latin typeface="Calibri"/>
                <a:cs typeface="Calibri"/>
              </a:rPr>
              <a:t>or </a:t>
            </a:r>
            <a:r>
              <a:rPr sz="3200" spc="-10">
                <a:latin typeface="Calibri"/>
                <a:cs typeface="Calibri"/>
              </a:rPr>
              <a:t>Ethernet)</a:t>
            </a:r>
            <a:r>
              <a:rPr sz="3200" spc="10">
                <a:latin typeface="Calibri"/>
                <a:cs typeface="Calibri"/>
              </a:rPr>
              <a:t> </a:t>
            </a:r>
            <a:r>
              <a:rPr sz="3200" spc="-10">
                <a:latin typeface="Calibri"/>
                <a:cs typeface="Calibri"/>
              </a:rPr>
              <a:t>address:</a:t>
            </a:r>
            <a:endParaRPr sz="3200">
              <a:latin typeface="Calibri"/>
              <a:cs typeface="Calibri"/>
            </a:endParaRPr>
          </a:p>
          <a:p>
            <a:pPr marL="742315" marR="5080" lvl="1" indent="-231775">
              <a:lnSpc>
                <a:spcPts val="3100"/>
              </a:lnSpc>
              <a:spcBef>
                <a:spcPts val="480"/>
              </a:spcBef>
              <a:buClr>
                <a:srgbClr val="0000A8"/>
              </a:buClr>
              <a:buFont typeface="Arial"/>
              <a:buChar char="•"/>
              <a:tabLst>
                <a:tab pos="742950" algn="l"/>
              </a:tabLst>
            </a:pPr>
            <a:r>
              <a:rPr sz="2800" spc="-5">
                <a:latin typeface="Calibri"/>
                <a:cs typeface="Calibri"/>
              </a:rPr>
              <a:t>function: </a:t>
            </a:r>
            <a:r>
              <a:rPr sz="2800" spc="-5">
                <a:solidFill>
                  <a:srgbClr val="0000A8"/>
                </a:solidFill>
                <a:latin typeface="Calibri"/>
                <a:cs typeface="Calibri"/>
              </a:rPr>
              <a:t>used </a:t>
            </a: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“locally” </a:t>
            </a:r>
            <a:r>
              <a:rPr sz="2800" spc="-15">
                <a:solidFill>
                  <a:srgbClr val="0000A8"/>
                </a:solidFill>
                <a:latin typeface="Calibri"/>
                <a:cs typeface="Calibri"/>
              </a:rPr>
              <a:t>to </a:t>
            </a:r>
            <a:r>
              <a:rPr sz="2800" spc="-20">
                <a:solidFill>
                  <a:srgbClr val="0000A8"/>
                </a:solidFill>
                <a:latin typeface="Calibri"/>
                <a:cs typeface="Calibri"/>
              </a:rPr>
              <a:t>get </a:t>
            </a:r>
            <a:r>
              <a:rPr sz="2800" spc="-15">
                <a:solidFill>
                  <a:srgbClr val="0000A8"/>
                </a:solidFill>
                <a:latin typeface="Calibri"/>
                <a:cs typeface="Calibri"/>
              </a:rPr>
              <a:t>frame from </a:t>
            </a:r>
            <a:r>
              <a:rPr sz="2800" spc="-5">
                <a:solidFill>
                  <a:srgbClr val="0000A8"/>
                </a:solidFill>
                <a:latin typeface="Calibri"/>
                <a:cs typeface="Calibri"/>
              </a:rPr>
              <a:t>one </a:t>
            </a:r>
            <a:r>
              <a:rPr sz="2800" spc="-20">
                <a:solidFill>
                  <a:srgbClr val="0000A8"/>
                </a:solidFill>
                <a:latin typeface="Calibri"/>
                <a:cs typeface="Calibri"/>
              </a:rPr>
              <a:t>interface </a:t>
            </a:r>
            <a:r>
              <a:rPr sz="2800" spc="-15">
                <a:solidFill>
                  <a:srgbClr val="0000A8"/>
                </a:solidFill>
                <a:latin typeface="Calibri"/>
                <a:cs typeface="Calibri"/>
              </a:rPr>
              <a:t>to </a:t>
            </a:r>
            <a:r>
              <a:rPr sz="2800" spc="-5">
                <a:solidFill>
                  <a:srgbClr val="0000A8"/>
                </a:solidFill>
                <a:latin typeface="Calibri"/>
                <a:cs typeface="Calibri"/>
              </a:rPr>
              <a:t>another  </a:t>
            </a:r>
            <a:r>
              <a:rPr sz="2800" spc="-15">
                <a:solidFill>
                  <a:srgbClr val="0000A8"/>
                </a:solidFill>
                <a:latin typeface="Calibri"/>
                <a:cs typeface="Calibri"/>
              </a:rPr>
              <a:t>physically-connected </a:t>
            </a:r>
            <a:r>
              <a:rPr sz="2800" spc="-20">
                <a:solidFill>
                  <a:srgbClr val="0000A8"/>
                </a:solidFill>
                <a:latin typeface="Calibri"/>
                <a:cs typeface="Calibri"/>
              </a:rPr>
              <a:t>interface </a:t>
            </a: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(same </a:t>
            </a:r>
            <a:r>
              <a:rPr sz="2800" spc="-5">
                <a:solidFill>
                  <a:srgbClr val="0000A8"/>
                </a:solidFill>
                <a:latin typeface="Calibri"/>
                <a:cs typeface="Calibri"/>
              </a:rPr>
              <a:t>subnet, in </a:t>
            </a:r>
            <a:r>
              <a:rPr sz="2800" spc="-15">
                <a:solidFill>
                  <a:srgbClr val="0000A8"/>
                </a:solidFill>
                <a:latin typeface="Calibri"/>
                <a:cs typeface="Calibri"/>
              </a:rPr>
              <a:t>IP-addressing</a:t>
            </a:r>
            <a:r>
              <a:rPr sz="2800" spc="75">
                <a:solidFill>
                  <a:srgbClr val="0000A8"/>
                </a:solidFill>
                <a:latin typeface="Calibri"/>
                <a:cs typeface="Calibri"/>
              </a:rPr>
              <a:t> </a:t>
            </a:r>
            <a:r>
              <a:rPr sz="2800" spc="-5">
                <a:solidFill>
                  <a:srgbClr val="0000A8"/>
                </a:solidFill>
                <a:latin typeface="Calibri"/>
                <a:cs typeface="Calibri"/>
              </a:rPr>
              <a:t>sense)</a:t>
            </a:r>
            <a:endParaRPr sz="2800">
              <a:latin typeface="Calibri"/>
              <a:cs typeface="Calibri"/>
            </a:endParaRPr>
          </a:p>
          <a:p>
            <a:pPr marL="742315" marR="1068070" lvl="1" indent="-231775">
              <a:lnSpc>
                <a:spcPts val="3000"/>
              </a:lnSpc>
              <a:spcBef>
                <a:spcPts val="480"/>
              </a:spcBef>
              <a:buClr>
                <a:srgbClr val="0000A8"/>
              </a:buClr>
              <a:buFont typeface="Arial"/>
              <a:buChar char="•"/>
              <a:tabLst>
                <a:tab pos="742950" algn="l"/>
              </a:tabLst>
            </a:pPr>
            <a:r>
              <a:rPr sz="2800">
                <a:latin typeface="Calibri"/>
                <a:cs typeface="Calibri"/>
              </a:rPr>
              <a:t>48-bit </a:t>
            </a:r>
            <a:r>
              <a:rPr sz="2800" spc="-5">
                <a:latin typeface="Calibri"/>
                <a:cs typeface="Calibri"/>
              </a:rPr>
              <a:t>MAC </a:t>
            </a:r>
            <a:r>
              <a:rPr sz="2800" spc="-10">
                <a:latin typeface="Calibri"/>
                <a:cs typeface="Calibri"/>
              </a:rPr>
              <a:t>address </a:t>
            </a:r>
            <a:r>
              <a:rPr sz="2800" spc="-20">
                <a:latin typeface="Calibri"/>
                <a:cs typeface="Calibri"/>
              </a:rPr>
              <a:t>(for </a:t>
            </a:r>
            <a:r>
              <a:rPr sz="2800" spc="-10">
                <a:latin typeface="Calibri"/>
                <a:cs typeface="Calibri"/>
              </a:rPr>
              <a:t>most </a:t>
            </a:r>
            <a:r>
              <a:rPr sz="2800">
                <a:latin typeface="Calibri"/>
                <a:cs typeface="Calibri"/>
              </a:rPr>
              <a:t>LANs) </a:t>
            </a:r>
            <a:r>
              <a:rPr sz="2800" spc="-5">
                <a:latin typeface="Calibri"/>
                <a:cs typeface="Calibri"/>
              </a:rPr>
              <a:t>burned in NIC </a:t>
            </a:r>
            <a:r>
              <a:rPr sz="2800" spc="-10">
                <a:latin typeface="Calibri"/>
                <a:cs typeface="Calibri"/>
              </a:rPr>
              <a:t>ROM, </a:t>
            </a:r>
            <a:r>
              <a:rPr sz="2800" spc="-5">
                <a:latin typeface="Calibri"/>
                <a:cs typeface="Calibri"/>
              </a:rPr>
              <a:t>also  sometimes </a:t>
            </a:r>
            <a:r>
              <a:rPr sz="2800" spc="-15">
                <a:latin typeface="Calibri"/>
                <a:cs typeface="Calibri"/>
              </a:rPr>
              <a:t>software</a:t>
            </a:r>
            <a:r>
              <a:rPr sz="2800" spc="5">
                <a:latin typeface="Calibri"/>
                <a:cs typeface="Calibri"/>
              </a:rPr>
              <a:t> </a:t>
            </a:r>
            <a:r>
              <a:rPr sz="2800" spc="-15">
                <a:latin typeface="Calibri"/>
                <a:cs typeface="Calibri"/>
              </a:rPr>
              <a:t>settable</a:t>
            </a:r>
            <a:endParaRPr sz="2800">
              <a:latin typeface="Calibri"/>
              <a:cs typeface="Calibri"/>
            </a:endParaRPr>
          </a:p>
          <a:p>
            <a:pPr marL="730250" lvl="1" indent="-232410">
              <a:lnSpc>
                <a:spcPts val="3225"/>
              </a:lnSpc>
              <a:buClr>
                <a:srgbClr val="0000A8"/>
              </a:buClr>
              <a:buFont typeface="Arial"/>
              <a:buChar char="•"/>
              <a:tabLst>
                <a:tab pos="730885" algn="l"/>
              </a:tabLst>
            </a:pPr>
            <a:r>
              <a:rPr sz="2800">
                <a:latin typeface="Calibri"/>
                <a:cs typeface="Calibri"/>
              </a:rPr>
              <a:t>e.g.:</a:t>
            </a:r>
            <a:r>
              <a:rPr sz="2800" spc="-5">
                <a:latin typeface="Calibri"/>
                <a:cs typeface="Calibri"/>
              </a:rPr>
              <a:t> </a:t>
            </a:r>
            <a:r>
              <a:rPr sz="2800">
                <a:latin typeface="Calibri"/>
                <a:cs typeface="Calibri"/>
              </a:rPr>
              <a:t>1A-2F-BB-76-09-AD</a:t>
            </a:r>
          </a:p>
        </p:txBody>
      </p:sp>
    </p:spTree>
    <p:extLst>
      <p:ext uri="{BB962C8B-B14F-4D97-AF65-F5344CB8AC3E}">
        <p14:creationId xmlns:p14="http://schemas.microsoft.com/office/powerpoint/2010/main" val="1060160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0275" y="3220720"/>
            <a:ext cx="2782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75">
                <a:solidFill>
                  <a:srgbClr val="0070C0"/>
                </a:solidFill>
                <a:latin typeface="Arial"/>
                <a:cs typeface="Arial"/>
              </a:rPr>
              <a:t>NT101 </a:t>
            </a:r>
            <a:r>
              <a:rPr sz="2000" b="1" spc="-310">
                <a:solidFill>
                  <a:srgbClr val="0070C0"/>
                </a:solidFill>
                <a:latin typeface="Arial"/>
                <a:cs typeface="Arial"/>
              </a:rPr>
              <a:t>– </a:t>
            </a:r>
            <a:r>
              <a:rPr sz="2000" b="1" spc="-50">
                <a:solidFill>
                  <a:srgbClr val="0070C0"/>
                </a:solidFill>
                <a:latin typeface="Arial"/>
                <a:cs typeface="Arial"/>
              </a:rPr>
              <a:t>Network</a:t>
            </a:r>
            <a:r>
              <a:rPr sz="2000" b="1" spc="-35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000" b="1" spc="-110">
                <a:solidFill>
                  <a:srgbClr val="0070C0"/>
                </a:solidFill>
                <a:latin typeface="Arial"/>
                <a:cs typeface="Arial"/>
              </a:rPr>
              <a:t>Security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5" y="1524000"/>
            <a:ext cx="524700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459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sz="4000" b="1" spc="-6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0" b="1" spc="-315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r>
              <a:rPr sz="4000" b="1" spc="-68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0" b="1" spc="-265">
                <a:solidFill>
                  <a:srgbClr val="404040"/>
                </a:solidFill>
                <a:latin typeface="Arial"/>
                <a:cs typeface="Arial"/>
              </a:rPr>
              <a:t>link</a:t>
            </a:r>
            <a:r>
              <a:rPr sz="4000" b="1" spc="-6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0" b="1" spc="-200">
                <a:solidFill>
                  <a:srgbClr val="404040"/>
                </a:solidFill>
                <a:latin typeface="Arial"/>
                <a:cs typeface="Arial"/>
              </a:rPr>
              <a:t>layer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8191" y="2173468"/>
            <a:ext cx="16116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95">
                <a:solidFill>
                  <a:srgbClr val="C00000"/>
                </a:solidFill>
                <a:latin typeface="Tahoma"/>
                <a:cs typeface="Tahoma"/>
              </a:rPr>
              <a:t>A</a:t>
            </a:r>
            <a:r>
              <a:rPr sz="3200" spc="-67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3200" spc="-100">
                <a:solidFill>
                  <a:srgbClr val="C00000"/>
                </a:solidFill>
                <a:latin typeface="Tahoma"/>
                <a:cs typeface="Tahoma"/>
              </a:rPr>
              <a:t>rev</a:t>
            </a:r>
            <a:r>
              <a:rPr lang="en-US" sz="3200" spc="-100">
                <a:solidFill>
                  <a:srgbClr val="C00000"/>
                </a:solidFill>
                <a:latin typeface="Tahoma"/>
                <a:cs typeface="Tahoma"/>
              </a:rPr>
              <a:t>ew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67445" y="7244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19150" y="2584373"/>
            <a:ext cx="5413286" cy="27513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888747-24BF-4A72-996C-DD42B29BC791}"/>
              </a:ext>
            </a:extLst>
          </p:cNvPr>
          <p:cNvSpPr/>
          <p:nvPr/>
        </p:nvSpPr>
        <p:spPr>
          <a:xfrm>
            <a:off x="1073823" y="228600"/>
            <a:ext cx="1774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>
                <a:ea typeface="宋体" panose="02010600030101010101" pitchFamily="2" charset="-122"/>
              </a:rPr>
              <a:t>Outline</a:t>
            </a:r>
            <a:endParaRPr lang="en-US"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82578" y="6404143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1" y="307777"/>
                </a:lnTo>
              </a:path>
            </a:pathLst>
          </a:custGeom>
          <a:ln w="19050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30568" y="1496567"/>
            <a:ext cx="1767839" cy="2514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59465" y="1579642"/>
            <a:ext cx="1654175" cy="2402205"/>
          </a:xfrm>
          <a:custGeom>
            <a:avLst/>
            <a:gdLst/>
            <a:ahLst/>
            <a:cxnLst/>
            <a:rect l="l" t="t" r="r" b="b"/>
            <a:pathLst>
              <a:path w="1654175" h="2402204">
                <a:moveTo>
                  <a:pt x="0" y="0"/>
                </a:moveTo>
                <a:lnTo>
                  <a:pt x="1654101" y="0"/>
                </a:lnTo>
                <a:lnTo>
                  <a:pt x="1654101" y="2401887"/>
                </a:lnTo>
                <a:lnTo>
                  <a:pt x="0" y="24018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94406" y="3505008"/>
            <a:ext cx="666750" cy="282575"/>
          </a:xfrm>
          <a:custGeom>
            <a:avLst/>
            <a:gdLst/>
            <a:ahLst/>
            <a:cxnLst/>
            <a:rect l="l" t="t" r="r" b="b"/>
            <a:pathLst>
              <a:path w="666750" h="282575">
                <a:moveTo>
                  <a:pt x="0" y="0"/>
                </a:moveTo>
                <a:lnTo>
                  <a:pt x="666750" y="0"/>
                </a:lnTo>
                <a:lnTo>
                  <a:pt x="666750" y="282575"/>
                </a:lnTo>
                <a:lnTo>
                  <a:pt x="0" y="282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97980" y="2924117"/>
            <a:ext cx="657225" cy="519430"/>
          </a:xfrm>
          <a:custGeom>
            <a:avLst/>
            <a:gdLst/>
            <a:ahLst/>
            <a:cxnLst/>
            <a:rect l="l" t="t" r="r" b="b"/>
            <a:pathLst>
              <a:path w="657225" h="519429">
                <a:moveTo>
                  <a:pt x="0" y="0"/>
                </a:moveTo>
                <a:lnTo>
                  <a:pt x="657225" y="0"/>
                </a:lnTo>
                <a:lnTo>
                  <a:pt x="657225" y="519113"/>
                </a:lnTo>
                <a:lnTo>
                  <a:pt x="0" y="51911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97980" y="2924117"/>
            <a:ext cx="657225" cy="5194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Times New Roman"/>
              <a:cs typeface="Times New Roman"/>
            </a:endParaRPr>
          </a:p>
          <a:p>
            <a:pPr marL="16510">
              <a:lnSpc>
                <a:spcPct val="100000"/>
              </a:lnSpc>
            </a:pPr>
            <a:r>
              <a:rPr sz="1200" spc="-5">
                <a:latin typeface="Arial"/>
                <a:cs typeface="Arial"/>
              </a:rPr>
              <a:t>controller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47262" y="3535171"/>
            <a:ext cx="574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>
                <a:latin typeface="Arial"/>
                <a:cs typeface="Arial"/>
              </a:rPr>
              <a:t>ph</a:t>
            </a:r>
            <a:r>
              <a:rPr sz="1200">
                <a:latin typeface="Arial"/>
                <a:cs typeface="Arial"/>
              </a:rPr>
              <a:t>ys</a:t>
            </a:r>
            <a:r>
              <a:rPr sz="1200" spc="-5">
                <a:latin typeface="Arial"/>
                <a:cs typeface="Arial"/>
              </a:rPr>
              <a:t>i</a:t>
            </a:r>
            <a:r>
              <a:rPr sz="1200">
                <a:latin typeface="Arial"/>
                <a:cs typeface="Arial"/>
              </a:rPr>
              <a:t>c</a:t>
            </a:r>
            <a:r>
              <a:rPr sz="1200" spc="-5">
                <a:latin typeface="Arial"/>
                <a:cs typeface="Arial"/>
              </a:rPr>
              <a:t>a</a:t>
            </a:r>
            <a:r>
              <a:rPr sz="1200">
                <a:latin typeface="Arial"/>
                <a:cs typeface="Arial"/>
              </a:rPr>
              <a:t>l</a:t>
            </a:r>
          </a:p>
        </p:txBody>
      </p:sp>
      <p:sp>
        <p:nvSpPr>
          <p:cNvPr id="10" name="object 10"/>
          <p:cNvSpPr/>
          <p:nvPr/>
        </p:nvSpPr>
        <p:spPr>
          <a:xfrm>
            <a:off x="7642981" y="2460895"/>
            <a:ext cx="405130" cy="460375"/>
          </a:xfrm>
          <a:custGeom>
            <a:avLst/>
            <a:gdLst/>
            <a:ahLst/>
            <a:cxnLst/>
            <a:rect l="l" t="t" r="r" b="b"/>
            <a:pathLst>
              <a:path w="405129" h="460375">
                <a:moveTo>
                  <a:pt x="38099" y="346206"/>
                </a:moveTo>
                <a:lnTo>
                  <a:pt x="0" y="346463"/>
                </a:lnTo>
                <a:lnTo>
                  <a:pt x="57920" y="460375"/>
                </a:lnTo>
                <a:lnTo>
                  <a:pt x="104679" y="365255"/>
                </a:lnTo>
                <a:lnTo>
                  <a:pt x="38228" y="365255"/>
                </a:lnTo>
                <a:lnTo>
                  <a:pt x="38099" y="346206"/>
                </a:lnTo>
                <a:close/>
              </a:path>
              <a:path w="405129" h="460375">
                <a:moveTo>
                  <a:pt x="76198" y="345948"/>
                </a:moveTo>
                <a:lnTo>
                  <a:pt x="38099" y="346206"/>
                </a:lnTo>
                <a:lnTo>
                  <a:pt x="38228" y="365255"/>
                </a:lnTo>
                <a:lnTo>
                  <a:pt x="76326" y="364999"/>
                </a:lnTo>
                <a:lnTo>
                  <a:pt x="76198" y="345948"/>
                </a:lnTo>
                <a:close/>
              </a:path>
              <a:path w="405129" h="460375">
                <a:moveTo>
                  <a:pt x="114297" y="345691"/>
                </a:moveTo>
                <a:lnTo>
                  <a:pt x="76198" y="345948"/>
                </a:lnTo>
                <a:lnTo>
                  <a:pt x="76326" y="364999"/>
                </a:lnTo>
                <a:lnTo>
                  <a:pt x="38228" y="365255"/>
                </a:lnTo>
                <a:lnTo>
                  <a:pt x="104679" y="365255"/>
                </a:lnTo>
                <a:lnTo>
                  <a:pt x="114297" y="345691"/>
                </a:lnTo>
                <a:close/>
              </a:path>
              <a:path w="405129" h="460375">
                <a:moveTo>
                  <a:pt x="328590" y="202469"/>
                </a:moveTo>
                <a:lnTo>
                  <a:pt x="51231" y="202469"/>
                </a:lnTo>
                <a:lnTo>
                  <a:pt x="46367" y="204494"/>
                </a:lnTo>
                <a:lnTo>
                  <a:pt x="39215" y="211695"/>
                </a:lnTo>
                <a:lnTo>
                  <a:pt x="37222" y="216574"/>
                </a:lnTo>
                <a:lnTo>
                  <a:pt x="38099" y="346206"/>
                </a:lnTo>
                <a:lnTo>
                  <a:pt x="76198" y="345948"/>
                </a:lnTo>
                <a:lnTo>
                  <a:pt x="75486" y="240569"/>
                </a:lnTo>
                <a:lnTo>
                  <a:pt x="56306" y="240569"/>
                </a:lnTo>
                <a:lnTo>
                  <a:pt x="75356" y="221391"/>
                </a:lnTo>
                <a:lnTo>
                  <a:pt x="328590" y="221391"/>
                </a:lnTo>
                <a:lnTo>
                  <a:pt x="328590" y="202469"/>
                </a:lnTo>
                <a:close/>
              </a:path>
              <a:path w="405129" h="460375">
                <a:moveTo>
                  <a:pt x="75356" y="221391"/>
                </a:moveTo>
                <a:lnTo>
                  <a:pt x="56306" y="240569"/>
                </a:lnTo>
                <a:lnTo>
                  <a:pt x="75486" y="240569"/>
                </a:lnTo>
                <a:lnTo>
                  <a:pt x="75356" y="221391"/>
                </a:lnTo>
                <a:close/>
              </a:path>
              <a:path w="405129" h="460375">
                <a:moveTo>
                  <a:pt x="328590" y="221391"/>
                </a:moveTo>
                <a:lnTo>
                  <a:pt x="75356" y="221391"/>
                </a:lnTo>
                <a:lnTo>
                  <a:pt x="75486" y="240569"/>
                </a:lnTo>
                <a:lnTo>
                  <a:pt x="347640" y="240569"/>
                </a:lnTo>
                <a:lnTo>
                  <a:pt x="355055" y="239072"/>
                </a:lnTo>
                <a:lnTo>
                  <a:pt x="361111" y="234990"/>
                </a:lnTo>
                <a:lnTo>
                  <a:pt x="365193" y="228934"/>
                </a:lnTo>
                <a:lnTo>
                  <a:pt x="366690" y="221519"/>
                </a:lnTo>
                <a:lnTo>
                  <a:pt x="328590" y="221519"/>
                </a:lnTo>
                <a:lnTo>
                  <a:pt x="328590" y="221391"/>
                </a:lnTo>
                <a:close/>
              </a:path>
              <a:path w="405129" h="460375">
                <a:moveTo>
                  <a:pt x="366690" y="95250"/>
                </a:moveTo>
                <a:lnTo>
                  <a:pt x="328590" y="95250"/>
                </a:lnTo>
                <a:lnTo>
                  <a:pt x="328590" y="221519"/>
                </a:lnTo>
                <a:lnTo>
                  <a:pt x="347640" y="202469"/>
                </a:lnTo>
                <a:lnTo>
                  <a:pt x="366690" y="202469"/>
                </a:lnTo>
                <a:lnTo>
                  <a:pt x="366690" y="95250"/>
                </a:lnTo>
                <a:close/>
              </a:path>
              <a:path w="405129" h="460375">
                <a:moveTo>
                  <a:pt x="366690" y="202469"/>
                </a:moveTo>
                <a:lnTo>
                  <a:pt x="347640" y="202469"/>
                </a:lnTo>
                <a:lnTo>
                  <a:pt x="328590" y="221519"/>
                </a:lnTo>
                <a:lnTo>
                  <a:pt x="366690" y="221519"/>
                </a:lnTo>
                <a:lnTo>
                  <a:pt x="366690" y="202469"/>
                </a:lnTo>
                <a:close/>
              </a:path>
              <a:path w="405129" h="460375">
                <a:moveTo>
                  <a:pt x="347640" y="0"/>
                </a:moveTo>
                <a:lnTo>
                  <a:pt x="290490" y="114300"/>
                </a:lnTo>
                <a:lnTo>
                  <a:pt x="328590" y="114300"/>
                </a:lnTo>
                <a:lnTo>
                  <a:pt x="328590" y="95250"/>
                </a:lnTo>
                <a:lnTo>
                  <a:pt x="395265" y="95250"/>
                </a:lnTo>
                <a:lnTo>
                  <a:pt x="347640" y="0"/>
                </a:lnTo>
                <a:close/>
              </a:path>
              <a:path w="405129" h="460375">
                <a:moveTo>
                  <a:pt x="395265" y="95250"/>
                </a:moveTo>
                <a:lnTo>
                  <a:pt x="366690" y="95250"/>
                </a:lnTo>
                <a:lnTo>
                  <a:pt x="366690" y="114300"/>
                </a:lnTo>
                <a:lnTo>
                  <a:pt x="404790" y="114300"/>
                </a:lnTo>
                <a:lnTo>
                  <a:pt x="395265" y="9525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45521" y="2616142"/>
            <a:ext cx="1358900" cy="0"/>
          </a:xfrm>
          <a:custGeom>
            <a:avLst/>
            <a:gdLst/>
            <a:ahLst/>
            <a:cxnLst/>
            <a:rect l="l" t="t" r="r" b="b"/>
            <a:pathLst>
              <a:path w="1358900">
                <a:moveTo>
                  <a:pt x="0" y="0"/>
                </a:moveTo>
                <a:lnTo>
                  <a:pt x="135890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83728" y="2619268"/>
            <a:ext cx="0" cy="300355"/>
          </a:xfrm>
          <a:custGeom>
            <a:avLst/>
            <a:gdLst/>
            <a:ahLst/>
            <a:cxnLst/>
            <a:rect l="l" t="t" r="r" b="b"/>
            <a:pathLst>
              <a:path h="300355">
                <a:moveTo>
                  <a:pt x="0" y="300037"/>
                </a:moveTo>
                <a:lnTo>
                  <a:pt x="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937955" y="1921037"/>
            <a:ext cx="651510" cy="5194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53340">
              <a:lnSpc>
                <a:spcPct val="100000"/>
              </a:lnSpc>
            </a:pPr>
            <a:r>
              <a:rPr sz="1200" spc="-5">
                <a:latin typeface="Arial"/>
                <a:cs typeface="Arial"/>
              </a:rPr>
              <a:t>memory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53546" y="1927167"/>
            <a:ext cx="657225" cy="519430"/>
          </a:xfrm>
          <a:custGeom>
            <a:avLst/>
            <a:gdLst/>
            <a:ahLst/>
            <a:cxnLst/>
            <a:rect l="l" t="t" r="r" b="b"/>
            <a:pathLst>
              <a:path w="657225" h="519430">
                <a:moveTo>
                  <a:pt x="0" y="0"/>
                </a:moveTo>
                <a:lnTo>
                  <a:pt x="657225" y="0"/>
                </a:lnTo>
                <a:lnTo>
                  <a:pt x="657225" y="519113"/>
                </a:lnTo>
                <a:lnTo>
                  <a:pt x="0" y="51911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E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753546" y="1921037"/>
            <a:ext cx="657225" cy="519430"/>
          </a:xfrm>
          <a:prstGeom prst="rect">
            <a:avLst/>
          </a:prstGeom>
          <a:ln w="28575">
            <a:solidFill>
              <a:srgbClr val="E4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Times New Roman"/>
              <a:cs typeface="Times New Roman"/>
            </a:endParaRPr>
          </a:p>
          <a:p>
            <a:pPr marL="168275">
              <a:lnSpc>
                <a:spcPct val="100000"/>
              </a:lnSpc>
              <a:spcBef>
                <a:spcPts val="5"/>
              </a:spcBef>
            </a:pPr>
            <a:r>
              <a:rPr sz="1200" spc="-5">
                <a:latin typeface="Arial"/>
                <a:cs typeface="Arial"/>
              </a:rPr>
              <a:t>CPU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37610" y="2446280"/>
            <a:ext cx="1905" cy="170180"/>
          </a:xfrm>
          <a:custGeom>
            <a:avLst/>
            <a:gdLst/>
            <a:ahLst/>
            <a:cxnLst/>
            <a:rect l="l" t="t" r="r" b="b"/>
            <a:pathLst>
              <a:path w="1904" h="170180">
                <a:moveTo>
                  <a:pt x="1587" y="169862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10735" y="2447867"/>
            <a:ext cx="1905" cy="171450"/>
          </a:xfrm>
          <a:custGeom>
            <a:avLst/>
            <a:gdLst/>
            <a:ahLst/>
            <a:cxnLst/>
            <a:rect l="l" t="t" r="r" b="b"/>
            <a:pathLst>
              <a:path w="1904" h="171450">
                <a:moveTo>
                  <a:pt x="1587" y="17145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54640" y="3237007"/>
            <a:ext cx="116205" cy="356870"/>
          </a:xfrm>
          <a:custGeom>
            <a:avLst/>
            <a:gdLst/>
            <a:ahLst/>
            <a:cxnLst/>
            <a:rect l="l" t="t" r="r" b="b"/>
            <a:pathLst>
              <a:path w="116204" h="356870">
                <a:moveTo>
                  <a:pt x="0" y="241253"/>
                </a:moveTo>
                <a:lnTo>
                  <a:pt x="55709" y="356261"/>
                </a:lnTo>
                <a:lnTo>
                  <a:pt x="104711" y="261259"/>
                </a:lnTo>
                <a:lnTo>
                  <a:pt x="75953" y="261259"/>
                </a:lnTo>
                <a:lnTo>
                  <a:pt x="37857" y="260780"/>
                </a:lnTo>
                <a:lnTo>
                  <a:pt x="38096" y="241731"/>
                </a:lnTo>
                <a:lnTo>
                  <a:pt x="0" y="241253"/>
                </a:lnTo>
                <a:close/>
              </a:path>
              <a:path w="116204" h="356870">
                <a:moveTo>
                  <a:pt x="38096" y="241731"/>
                </a:moveTo>
                <a:lnTo>
                  <a:pt x="37857" y="260780"/>
                </a:lnTo>
                <a:lnTo>
                  <a:pt x="75953" y="261259"/>
                </a:lnTo>
                <a:lnTo>
                  <a:pt x="76192" y="242210"/>
                </a:lnTo>
                <a:lnTo>
                  <a:pt x="38096" y="241731"/>
                </a:lnTo>
                <a:close/>
              </a:path>
              <a:path w="116204" h="356870">
                <a:moveTo>
                  <a:pt x="76192" y="242210"/>
                </a:moveTo>
                <a:lnTo>
                  <a:pt x="75953" y="261259"/>
                </a:lnTo>
                <a:lnTo>
                  <a:pt x="104711" y="261259"/>
                </a:lnTo>
                <a:lnTo>
                  <a:pt x="114289" y="242689"/>
                </a:lnTo>
                <a:lnTo>
                  <a:pt x="76192" y="242210"/>
                </a:lnTo>
                <a:close/>
              </a:path>
              <a:path w="116204" h="356870">
                <a:moveTo>
                  <a:pt x="39699" y="114051"/>
                </a:moveTo>
                <a:lnTo>
                  <a:pt x="38096" y="241731"/>
                </a:lnTo>
                <a:lnTo>
                  <a:pt x="76192" y="242210"/>
                </a:lnTo>
                <a:lnTo>
                  <a:pt x="77797" y="114530"/>
                </a:lnTo>
                <a:lnTo>
                  <a:pt x="39699" y="114051"/>
                </a:lnTo>
                <a:close/>
              </a:path>
              <a:path w="116204" h="356870">
                <a:moveTo>
                  <a:pt x="106203" y="95003"/>
                </a:moveTo>
                <a:lnTo>
                  <a:pt x="39938" y="95003"/>
                </a:lnTo>
                <a:lnTo>
                  <a:pt x="78036" y="95482"/>
                </a:lnTo>
                <a:lnTo>
                  <a:pt x="77797" y="114530"/>
                </a:lnTo>
                <a:lnTo>
                  <a:pt x="115893" y="115008"/>
                </a:lnTo>
                <a:lnTo>
                  <a:pt x="106203" y="95003"/>
                </a:lnTo>
                <a:close/>
              </a:path>
              <a:path w="116204" h="356870">
                <a:moveTo>
                  <a:pt x="39938" y="95003"/>
                </a:moveTo>
                <a:lnTo>
                  <a:pt x="39699" y="114051"/>
                </a:lnTo>
                <a:lnTo>
                  <a:pt x="77797" y="114530"/>
                </a:lnTo>
                <a:lnTo>
                  <a:pt x="78036" y="95482"/>
                </a:lnTo>
                <a:lnTo>
                  <a:pt x="39938" y="95003"/>
                </a:lnTo>
                <a:close/>
              </a:path>
              <a:path w="116204" h="356870">
                <a:moveTo>
                  <a:pt x="60184" y="0"/>
                </a:moveTo>
                <a:lnTo>
                  <a:pt x="1602" y="113573"/>
                </a:lnTo>
                <a:lnTo>
                  <a:pt x="39699" y="114051"/>
                </a:lnTo>
                <a:lnTo>
                  <a:pt x="39938" y="95003"/>
                </a:lnTo>
                <a:lnTo>
                  <a:pt x="106203" y="95003"/>
                </a:lnTo>
                <a:lnTo>
                  <a:pt x="60184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20087" y="2808179"/>
            <a:ext cx="1122680" cy="1082675"/>
          </a:xfrm>
          <a:custGeom>
            <a:avLst/>
            <a:gdLst/>
            <a:ahLst/>
            <a:cxnLst/>
            <a:rect l="l" t="t" r="r" b="b"/>
            <a:pathLst>
              <a:path w="1122679" h="1082675">
                <a:moveTo>
                  <a:pt x="0" y="0"/>
                </a:moveTo>
                <a:lnTo>
                  <a:pt x="1122362" y="0"/>
                </a:lnTo>
                <a:lnTo>
                  <a:pt x="1122362" y="1082675"/>
                </a:lnTo>
                <a:lnTo>
                  <a:pt x="0" y="108267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295400" y="292380"/>
            <a:ext cx="429069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10"/>
              <a:t>Interfaces</a:t>
            </a:r>
            <a:r>
              <a:rPr sz="2800" spc="-520"/>
              <a:t> </a:t>
            </a:r>
            <a:r>
              <a:rPr sz="2800" spc="-275"/>
              <a:t>communicating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0" spc="-60">
                <a:solidFill>
                  <a:srgbClr val="595959"/>
                </a:solidFill>
                <a:latin typeface="Century"/>
                <a:cs typeface="Century"/>
              </a:rPr>
              <a:t>Recall</a:t>
            </a:r>
            <a:endParaRPr sz="2800">
              <a:latin typeface="Century"/>
              <a:cs typeface="Century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55847" y="1502663"/>
            <a:ext cx="1822703" cy="2514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86647" y="1585767"/>
            <a:ext cx="1709420" cy="2402205"/>
          </a:xfrm>
          <a:custGeom>
            <a:avLst/>
            <a:gdLst/>
            <a:ahLst/>
            <a:cxnLst/>
            <a:rect l="l" t="t" r="r" b="b"/>
            <a:pathLst>
              <a:path w="1709420" h="2402204">
                <a:moveTo>
                  <a:pt x="0" y="0"/>
                </a:moveTo>
                <a:lnTo>
                  <a:pt x="1709144" y="0"/>
                </a:lnTo>
                <a:lnTo>
                  <a:pt x="1709144" y="2401887"/>
                </a:lnTo>
                <a:lnTo>
                  <a:pt x="0" y="24018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37201" y="3524105"/>
            <a:ext cx="666750" cy="282575"/>
          </a:xfrm>
          <a:custGeom>
            <a:avLst/>
            <a:gdLst/>
            <a:ahLst/>
            <a:cxnLst/>
            <a:rect l="l" t="t" r="r" b="b"/>
            <a:pathLst>
              <a:path w="666750" h="282575">
                <a:moveTo>
                  <a:pt x="0" y="0"/>
                </a:moveTo>
                <a:lnTo>
                  <a:pt x="666750" y="0"/>
                </a:lnTo>
                <a:lnTo>
                  <a:pt x="666750" y="282575"/>
                </a:lnTo>
                <a:lnTo>
                  <a:pt x="0" y="2825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56452" y="2936730"/>
            <a:ext cx="657225" cy="519430"/>
          </a:xfrm>
          <a:custGeom>
            <a:avLst/>
            <a:gdLst/>
            <a:ahLst/>
            <a:cxnLst/>
            <a:rect l="l" t="t" r="r" b="b"/>
            <a:pathLst>
              <a:path w="657225" h="519429">
                <a:moveTo>
                  <a:pt x="0" y="0"/>
                </a:moveTo>
                <a:lnTo>
                  <a:pt x="657225" y="0"/>
                </a:lnTo>
                <a:lnTo>
                  <a:pt x="657225" y="519113"/>
                </a:lnTo>
                <a:lnTo>
                  <a:pt x="0" y="51911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46646" y="2936730"/>
            <a:ext cx="667385" cy="5194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26034">
              <a:lnSpc>
                <a:spcPct val="100000"/>
              </a:lnSpc>
              <a:spcBef>
                <a:spcPts val="5"/>
              </a:spcBef>
            </a:pPr>
            <a:r>
              <a:rPr sz="1200" spc="-5">
                <a:latin typeface="Arial"/>
                <a:cs typeface="Arial"/>
              </a:rPr>
              <a:t>controller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75299" y="3547364"/>
            <a:ext cx="574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>
                <a:latin typeface="Arial"/>
                <a:cs typeface="Arial"/>
              </a:rPr>
              <a:t>ph</a:t>
            </a:r>
            <a:r>
              <a:rPr sz="1200">
                <a:latin typeface="Arial"/>
                <a:cs typeface="Arial"/>
              </a:rPr>
              <a:t>ys</a:t>
            </a:r>
            <a:r>
              <a:rPr sz="1200" spc="-5">
                <a:latin typeface="Arial"/>
                <a:cs typeface="Arial"/>
              </a:rPr>
              <a:t>i</a:t>
            </a:r>
            <a:r>
              <a:rPr sz="1200">
                <a:latin typeface="Arial"/>
                <a:cs typeface="Arial"/>
              </a:rPr>
              <a:t>c</a:t>
            </a:r>
            <a:r>
              <a:rPr sz="1200" spc="-5">
                <a:latin typeface="Arial"/>
                <a:cs typeface="Arial"/>
              </a:rPr>
              <a:t>a</a:t>
            </a:r>
            <a:r>
              <a:rPr sz="1200">
                <a:latin typeface="Arial"/>
                <a:cs typeface="Arial"/>
              </a:rPr>
              <a:t>l</a:t>
            </a:r>
          </a:p>
        </p:txBody>
      </p:sp>
      <p:sp>
        <p:nvSpPr>
          <p:cNvPr id="27" name="object 27"/>
          <p:cNvSpPr/>
          <p:nvPr/>
        </p:nvSpPr>
        <p:spPr>
          <a:xfrm>
            <a:off x="3721747" y="2455717"/>
            <a:ext cx="440055" cy="460375"/>
          </a:xfrm>
          <a:custGeom>
            <a:avLst/>
            <a:gdLst/>
            <a:ahLst/>
            <a:cxnLst/>
            <a:rect l="l" t="t" r="r" b="b"/>
            <a:pathLst>
              <a:path w="440054" h="460375">
                <a:moveTo>
                  <a:pt x="325335" y="345645"/>
                </a:moveTo>
                <a:lnTo>
                  <a:pt x="381619" y="460375"/>
                </a:lnTo>
                <a:lnTo>
                  <a:pt x="430074" y="365272"/>
                </a:lnTo>
                <a:lnTo>
                  <a:pt x="401389" y="365272"/>
                </a:lnTo>
                <a:lnTo>
                  <a:pt x="363291" y="364984"/>
                </a:lnTo>
                <a:lnTo>
                  <a:pt x="363435" y="345934"/>
                </a:lnTo>
                <a:lnTo>
                  <a:pt x="325335" y="345645"/>
                </a:lnTo>
                <a:close/>
              </a:path>
              <a:path w="440054" h="460375">
                <a:moveTo>
                  <a:pt x="363435" y="345934"/>
                </a:moveTo>
                <a:lnTo>
                  <a:pt x="363291" y="364984"/>
                </a:lnTo>
                <a:lnTo>
                  <a:pt x="401389" y="365272"/>
                </a:lnTo>
                <a:lnTo>
                  <a:pt x="401534" y="346222"/>
                </a:lnTo>
                <a:lnTo>
                  <a:pt x="363435" y="345934"/>
                </a:lnTo>
                <a:close/>
              </a:path>
              <a:path w="440054" h="460375">
                <a:moveTo>
                  <a:pt x="401534" y="346222"/>
                </a:moveTo>
                <a:lnTo>
                  <a:pt x="401389" y="365272"/>
                </a:lnTo>
                <a:lnTo>
                  <a:pt x="430074" y="365272"/>
                </a:lnTo>
                <a:lnTo>
                  <a:pt x="439633" y="346510"/>
                </a:lnTo>
                <a:lnTo>
                  <a:pt x="401534" y="346222"/>
                </a:lnTo>
                <a:close/>
              </a:path>
              <a:path w="440054" h="460375">
                <a:moveTo>
                  <a:pt x="364378" y="221374"/>
                </a:moveTo>
                <a:lnTo>
                  <a:pt x="363435" y="345934"/>
                </a:lnTo>
                <a:lnTo>
                  <a:pt x="401534" y="346222"/>
                </a:lnTo>
                <a:lnTo>
                  <a:pt x="402333" y="240569"/>
                </a:lnTo>
                <a:lnTo>
                  <a:pt x="383426" y="240569"/>
                </a:lnTo>
                <a:lnTo>
                  <a:pt x="364378" y="221374"/>
                </a:lnTo>
                <a:close/>
              </a:path>
              <a:path w="440054" h="460375">
                <a:moveTo>
                  <a:pt x="76200" y="95250"/>
                </a:moveTo>
                <a:lnTo>
                  <a:pt x="38100" y="95250"/>
                </a:lnTo>
                <a:lnTo>
                  <a:pt x="38100" y="221519"/>
                </a:lnTo>
                <a:lnTo>
                  <a:pt x="39596" y="228934"/>
                </a:lnTo>
                <a:lnTo>
                  <a:pt x="43679" y="234990"/>
                </a:lnTo>
                <a:lnTo>
                  <a:pt x="49734" y="239072"/>
                </a:lnTo>
                <a:lnTo>
                  <a:pt x="57150" y="240569"/>
                </a:lnTo>
                <a:lnTo>
                  <a:pt x="364232" y="240569"/>
                </a:lnTo>
                <a:lnTo>
                  <a:pt x="364377" y="221519"/>
                </a:lnTo>
                <a:lnTo>
                  <a:pt x="76200" y="221519"/>
                </a:lnTo>
                <a:lnTo>
                  <a:pt x="57150" y="202469"/>
                </a:lnTo>
                <a:lnTo>
                  <a:pt x="76200" y="202469"/>
                </a:lnTo>
                <a:lnTo>
                  <a:pt x="76200" y="95250"/>
                </a:lnTo>
                <a:close/>
              </a:path>
              <a:path w="440054" h="460375">
                <a:moveTo>
                  <a:pt x="402478" y="221374"/>
                </a:moveTo>
                <a:lnTo>
                  <a:pt x="364378" y="221374"/>
                </a:lnTo>
                <a:lnTo>
                  <a:pt x="383426" y="240569"/>
                </a:lnTo>
                <a:lnTo>
                  <a:pt x="402333" y="240569"/>
                </a:lnTo>
                <a:lnTo>
                  <a:pt x="402478" y="221374"/>
                </a:lnTo>
                <a:close/>
              </a:path>
              <a:path w="440054" h="460375">
                <a:moveTo>
                  <a:pt x="76200" y="202469"/>
                </a:moveTo>
                <a:lnTo>
                  <a:pt x="57150" y="202469"/>
                </a:lnTo>
                <a:lnTo>
                  <a:pt x="76200" y="221519"/>
                </a:lnTo>
                <a:lnTo>
                  <a:pt x="76200" y="202469"/>
                </a:lnTo>
                <a:close/>
              </a:path>
              <a:path w="440054" h="460375">
                <a:moveTo>
                  <a:pt x="388504" y="202469"/>
                </a:moveTo>
                <a:lnTo>
                  <a:pt x="76200" y="202469"/>
                </a:lnTo>
                <a:lnTo>
                  <a:pt x="76200" y="221519"/>
                </a:lnTo>
                <a:lnTo>
                  <a:pt x="364377" y="221519"/>
                </a:lnTo>
                <a:lnTo>
                  <a:pt x="364378" y="221374"/>
                </a:lnTo>
                <a:lnTo>
                  <a:pt x="402478" y="221374"/>
                </a:lnTo>
                <a:lnTo>
                  <a:pt x="402515" y="216587"/>
                </a:lnTo>
                <a:lnTo>
                  <a:pt x="400524" y="211703"/>
                </a:lnTo>
                <a:lnTo>
                  <a:pt x="393372" y="204496"/>
                </a:lnTo>
                <a:lnTo>
                  <a:pt x="388504" y="202469"/>
                </a:lnTo>
                <a:close/>
              </a:path>
              <a:path w="440054" h="46037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440054" h="46037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43958" y="2628755"/>
            <a:ext cx="1358900" cy="0"/>
          </a:xfrm>
          <a:custGeom>
            <a:avLst/>
            <a:gdLst/>
            <a:ahLst/>
            <a:cxnLst/>
            <a:rect l="l" t="t" r="r" b="b"/>
            <a:pathLst>
              <a:path w="1358900">
                <a:moveTo>
                  <a:pt x="0" y="0"/>
                </a:moveTo>
                <a:lnTo>
                  <a:pt x="1358900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64374" y="2631881"/>
            <a:ext cx="0" cy="300355"/>
          </a:xfrm>
          <a:custGeom>
            <a:avLst/>
            <a:gdLst/>
            <a:ahLst/>
            <a:cxnLst/>
            <a:rect l="l" t="t" r="r" b="b"/>
            <a:pathLst>
              <a:path h="300355">
                <a:moveTo>
                  <a:pt x="0" y="300037"/>
                </a:moveTo>
                <a:lnTo>
                  <a:pt x="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532833" y="1938986"/>
            <a:ext cx="644525" cy="51943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Times New Roman"/>
              <a:cs typeface="Times New Roman"/>
            </a:endParaRPr>
          </a:p>
          <a:p>
            <a:pPr marL="206375">
              <a:lnSpc>
                <a:spcPct val="100000"/>
              </a:lnSpc>
            </a:pPr>
            <a:r>
              <a:rPr sz="1200" spc="-5">
                <a:latin typeface="Arial"/>
                <a:cs typeface="Arial"/>
              </a:rPr>
              <a:t>cpu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51983" y="1938986"/>
            <a:ext cx="657225" cy="5194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53975">
              <a:lnSpc>
                <a:spcPct val="100000"/>
              </a:lnSpc>
            </a:pPr>
            <a:r>
              <a:rPr sz="1200" spc="-5">
                <a:latin typeface="Arial"/>
                <a:cs typeface="Arial"/>
              </a:rPr>
              <a:t>memory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836046" y="2458893"/>
            <a:ext cx="1905" cy="170180"/>
          </a:xfrm>
          <a:custGeom>
            <a:avLst/>
            <a:gdLst/>
            <a:ahLst/>
            <a:cxnLst/>
            <a:rect l="l" t="t" r="r" b="b"/>
            <a:pathLst>
              <a:path w="1904" h="170180">
                <a:moveTo>
                  <a:pt x="1587" y="169862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09171" y="2460480"/>
            <a:ext cx="1905" cy="171450"/>
          </a:xfrm>
          <a:custGeom>
            <a:avLst/>
            <a:gdLst/>
            <a:ahLst/>
            <a:cxnLst/>
            <a:rect l="l" t="t" r="r" b="b"/>
            <a:pathLst>
              <a:path w="1904" h="171450">
                <a:moveTo>
                  <a:pt x="1587" y="17145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16890" y="3239891"/>
            <a:ext cx="116205" cy="356870"/>
          </a:xfrm>
          <a:custGeom>
            <a:avLst/>
            <a:gdLst/>
            <a:ahLst/>
            <a:cxnLst/>
            <a:rect l="l" t="t" r="r" b="b"/>
            <a:pathLst>
              <a:path w="116204" h="356870">
                <a:moveTo>
                  <a:pt x="0" y="241253"/>
                </a:moveTo>
                <a:lnTo>
                  <a:pt x="55709" y="356261"/>
                </a:lnTo>
                <a:lnTo>
                  <a:pt x="104712" y="261258"/>
                </a:lnTo>
                <a:lnTo>
                  <a:pt x="75954" y="261258"/>
                </a:lnTo>
                <a:lnTo>
                  <a:pt x="37857" y="260780"/>
                </a:lnTo>
                <a:lnTo>
                  <a:pt x="38096" y="241731"/>
                </a:lnTo>
                <a:lnTo>
                  <a:pt x="0" y="241253"/>
                </a:lnTo>
                <a:close/>
              </a:path>
              <a:path w="116204" h="356870">
                <a:moveTo>
                  <a:pt x="38096" y="241731"/>
                </a:moveTo>
                <a:lnTo>
                  <a:pt x="37857" y="260780"/>
                </a:lnTo>
                <a:lnTo>
                  <a:pt x="75954" y="261258"/>
                </a:lnTo>
                <a:lnTo>
                  <a:pt x="76194" y="242209"/>
                </a:lnTo>
                <a:lnTo>
                  <a:pt x="38096" y="241731"/>
                </a:lnTo>
                <a:close/>
              </a:path>
              <a:path w="116204" h="356870">
                <a:moveTo>
                  <a:pt x="76194" y="242209"/>
                </a:moveTo>
                <a:lnTo>
                  <a:pt x="75954" y="261258"/>
                </a:lnTo>
                <a:lnTo>
                  <a:pt x="104712" y="261258"/>
                </a:lnTo>
                <a:lnTo>
                  <a:pt x="114291" y="242688"/>
                </a:lnTo>
                <a:lnTo>
                  <a:pt x="76194" y="242209"/>
                </a:lnTo>
                <a:close/>
              </a:path>
              <a:path w="116204" h="356870">
                <a:moveTo>
                  <a:pt x="39700" y="114051"/>
                </a:moveTo>
                <a:lnTo>
                  <a:pt x="38096" y="241731"/>
                </a:lnTo>
                <a:lnTo>
                  <a:pt x="76194" y="242209"/>
                </a:lnTo>
                <a:lnTo>
                  <a:pt x="77797" y="114530"/>
                </a:lnTo>
                <a:lnTo>
                  <a:pt x="39700" y="114051"/>
                </a:lnTo>
                <a:close/>
              </a:path>
              <a:path w="116204" h="356870">
                <a:moveTo>
                  <a:pt x="106204" y="95003"/>
                </a:moveTo>
                <a:lnTo>
                  <a:pt x="39940" y="95003"/>
                </a:lnTo>
                <a:lnTo>
                  <a:pt x="78036" y="95481"/>
                </a:lnTo>
                <a:lnTo>
                  <a:pt x="77797" y="114530"/>
                </a:lnTo>
                <a:lnTo>
                  <a:pt x="115895" y="115008"/>
                </a:lnTo>
                <a:lnTo>
                  <a:pt x="106204" y="95003"/>
                </a:lnTo>
                <a:close/>
              </a:path>
              <a:path w="116204" h="356870">
                <a:moveTo>
                  <a:pt x="39940" y="95003"/>
                </a:moveTo>
                <a:lnTo>
                  <a:pt x="39700" y="114051"/>
                </a:lnTo>
                <a:lnTo>
                  <a:pt x="77797" y="114530"/>
                </a:lnTo>
                <a:lnTo>
                  <a:pt x="78036" y="95481"/>
                </a:lnTo>
                <a:lnTo>
                  <a:pt x="39940" y="95003"/>
                </a:lnTo>
                <a:close/>
              </a:path>
              <a:path w="116204" h="356870">
                <a:moveTo>
                  <a:pt x="60184" y="0"/>
                </a:moveTo>
                <a:lnTo>
                  <a:pt x="1604" y="113573"/>
                </a:lnTo>
                <a:lnTo>
                  <a:pt x="39700" y="114051"/>
                </a:lnTo>
                <a:lnTo>
                  <a:pt x="39940" y="95003"/>
                </a:lnTo>
                <a:lnTo>
                  <a:pt x="106204" y="95003"/>
                </a:lnTo>
                <a:lnTo>
                  <a:pt x="60184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43875" y="2820791"/>
            <a:ext cx="1122680" cy="1082675"/>
          </a:xfrm>
          <a:custGeom>
            <a:avLst/>
            <a:gdLst/>
            <a:ahLst/>
            <a:cxnLst/>
            <a:rect l="l" t="t" r="r" b="b"/>
            <a:pathLst>
              <a:path w="1122679" h="1082675">
                <a:moveTo>
                  <a:pt x="0" y="0"/>
                </a:moveTo>
                <a:lnTo>
                  <a:pt x="1122362" y="0"/>
                </a:lnTo>
                <a:lnTo>
                  <a:pt x="1122362" y="1082675"/>
                </a:lnTo>
                <a:lnTo>
                  <a:pt x="0" y="108267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45535" y="2959607"/>
            <a:ext cx="664463" cy="853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82951" y="3233927"/>
            <a:ext cx="890015" cy="530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67259" y="3263753"/>
            <a:ext cx="776605" cy="415925"/>
          </a:xfrm>
          <a:custGeom>
            <a:avLst/>
            <a:gdLst/>
            <a:ahLst/>
            <a:cxnLst/>
            <a:rect l="l" t="t" r="r" b="b"/>
            <a:pathLst>
              <a:path w="776605" h="415925">
                <a:moveTo>
                  <a:pt x="0" y="0"/>
                </a:moveTo>
                <a:lnTo>
                  <a:pt x="776288" y="0"/>
                </a:lnTo>
                <a:lnTo>
                  <a:pt x="776288" y="415925"/>
                </a:lnTo>
                <a:lnTo>
                  <a:pt x="0" y="4159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E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36392" y="1816607"/>
            <a:ext cx="390144" cy="7071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331720" y="1728216"/>
            <a:ext cx="893063" cy="850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62498" y="1812778"/>
            <a:ext cx="777875" cy="735330"/>
          </a:xfrm>
          <a:custGeom>
            <a:avLst/>
            <a:gdLst/>
            <a:ahLst/>
            <a:cxnLst/>
            <a:rect l="l" t="t" r="r" b="b"/>
            <a:pathLst>
              <a:path w="777875" h="735330">
                <a:moveTo>
                  <a:pt x="0" y="0"/>
                </a:moveTo>
                <a:lnTo>
                  <a:pt x="777875" y="0"/>
                </a:lnTo>
                <a:lnTo>
                  <a:pt x="777875" y="735013"/>
                </a:lnTo>
                <a:lnTo>
                  <a:pt x="0" y="73501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368848" y="1810003"/>
            <a:ext cx="7651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sz="1200" spc="-5">
                <a:latin typeface="Tahoma"/>
                <a:cs typeface="Tahoma"/>
              </a:rPr>
              <a:t>application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368848" y="1989835"/>
            <a:ext cx="7651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100"/>
              </a:spcBef>
            </a:pPr>
            <a:r>
              <a:rPr sz="1200" spc="-5">
                <a:latin typeface="Tahoma"/>
                <a:cs typeface="Tahoma"/>
              </a:rPr>
              <a:t>transport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79940" y="2178811"/>
            <a:ext cx="654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>
                <a:latin typeface="Tahoma"/>
                <a:cs typeface="Tahoma"/>
              </a:rPr>
              <a:t>network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623577" y="2355596"/>
            <a:ext cx="2571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>
                <a:latin typeface="Tahoma"/>
                <a:cs typeface="Tahoma"/>
              </a:rPr>
              <a:t>li</a:t>
            </a:r>
            <a:r>
              <a:rPr sz="1200" spc="5">
                <a:latin typeface="Tahoma"/>
                <a:cs typeface="Tahoma"/>
              </a:rPr>
              <a:t>n</a:t>
            </a:r>
            <a:r>
              <a:rPr sz="1200">
                <a:latin typeface="Tahoma"/>
                <a:cs typeface="Tahoma"/>
              </a:rPr>
              <a:t>k</a:t>
            </a:r>
          </a:p>
        </p:txBody>
      </p:sp>
      <p:sp>
        <p:nvSpPr>
          <p:cNvPr id="46" name="object 46"/>
          <p:cNvSpPr/>
          <p:nvPr/>
        </p:nvSpPr>
        <p:spPr>
          <a:xfrm>
            <a:off x="2367259" y="2025503"/>
            <a:ext cx="776605" cy="0"/>
          </a:xfrm>
          <a:custGeom>
            <a:avLst/>
            <a:gdLst/>
            <a:ahLst/>
            <a:cxnLst/>
            <a:rect l="l" t="t" r="r" b="b"/>
            <a:pathLst>
              <a:path w="776605">
                <a:moveTo>
                  <a:pt x="0" y="0"/>
                </a:moveTo>
                <a:lnTo>
                  <a:pt x="776288" y="1"/>
                </a:lnTo>
              </a:path>
            </a:pathLst>
          </a:custGeom>
          <a:ln w="9525">
            <a:solidFill>
              <a:srgbClr val="E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3962" y="2189016"/>
            <a:ext cx="649605" cy="0"/>
          </a:xfrm>
          <a:custGeom>
            <a:avLst/>
            <a:gdLst/>
            <a:ahLst/>
            <a:cxnLst/>
            <a:rect l="l" t="t" r="r" b="b"/>
            <a:pathLst>
              <a:path w="649605">
                <a:moveTo>
                  <a:pt x="0" y="0"/>
                </a:moveTo>
                <a:lnTo>
                  <a:pt x="649585" y="0"/>
                </a:lnTo>
              </a:path>
            </a:pathLst>
          </a:custGeom>
          <a:ln w="9526">
            <a:solidFill>
              <a:srgbClr val="E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93962" y="2362054"/>
            <a:ext cx="646430" cy="0"/>
          </a:xfrm>
          <a:custGeom>
            <a:avLst/>
            <a:gdLst/>
            <a:ahLst/>
            <a:cxnLst/>
            <a:rect l="l" t="t" r="r" b="b"/>
            <a:pathLst>
              <a:path w="646430">
                <a:moveTo>
                  <a:pt x="0" y="0"/>
                </a:moveTo>
                <a:lnTo>
                  <a:pt x="646410" y="0"/>
                </a:lnTo>
              </a:path>
            </a:pathLst>
          </a:custGeom>
          <a:ln w="952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00584" y="2523978"/>
            <a:ext cx="876300" cy="182880"/>
          </a:xfrm>
          <a:custGeom>
            <a:avLst/>
            <a:gdLst/>
            <a:ahLst/>
            <a:cxnLst/>
            <a:rect l="l" t="t" r="r" b="b"/>
            <a:pathLst>
              <a:path w="876300" h="182880">
                <a:moveTo>
                  <a:pt x="0" y="182562"/>
                </a:moveTo>
                <a:lnTo>
                  <a:pt x="876300" y="182562"/>
                </a:lnTo>
                <a:lnTo>
                  <a:pt x="876300" y="0"/>
                </a:lnTo>
                <a:lnTo>
                  <a:pt x="0" y="0"/>
                </a:lnTo>
                <a:lnTo>
                  <a:pt x="0" y="1825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62498" y="2543028"/>
            <a:ext cx="0" cy="103505"/>
          </a:xfrm>
          <a:custGeom>
            <a:avLst/>
            <a:gdLst/>
            <a:ahLst/>
            <a:cxnLst/>
            <a:rect l="l" t="t" r="r" b="b"/>
            <a:pathLst>
              <a:path h="103505">
                <a:moveTo>
                  <a:pt x="0" y="0"/>
                </a:moveTo>
                <a:lnTo>
                  <a:pt x="1" y="103188"/>
                </a:lnTo>
              </a:path>
            </a:pathLst>
          </a:custGeom>
          <a:ln w="9525">
            <a:solidFill>
              <a:srgbClr val="E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41959" y="2533503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1" y="101600"/>
                </a:lnTo>
              </a:path>
            </a:pathLst>
          </a:custGeom>
          <a:ln w="9525">
            <a:solidFill>
              <a:srgbClr val="E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2609289" y="3257803"/>
            <a:ext cx="2571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>
                <a:latin typeface="Tahoma"/>
                <a:cs typeface="Tahoma"/>
              </a:rPr>
              <a:t>li</a:t>
            </a:r>
            <a:r>
              <a:rPr sz="1200" spc="5">
                <a:latin typeface="Tahoma"/>
                <a:cs typeface="Tahoma"/>
              </a:rPr>
              <a:t>n</a:t>
            </a:r>
            <a:r>
              <a:rPr sz="1200">
                <a:latin typeface="Tahoma"/>
                <a:cs typeface="Tahoma"/>
              </a:rPr>
              <a:t>k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367259" y="3462191"/>
            <a:ext cx="776605" cy="217804"/>
          </a:xfrm>
          <a:prstGeom prst="rect">
            <a:avLst/>
          </a:prstGeom>
          <a:ln w="9525">
            <a:solidFill>
              <a:srgbClr val="E4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3505">
              <a:lnSpc>
                <a:spcPts val="1325"/>
              </a:lnSpc>
            </a:pPr>
            <a:r>
              <a:rPr sz="1200" spc="-5">
                <a:latin typeface="Tahoma"/>
                <a:cs typeface="Tahoma"/>
              </a:rPr>
              <a:t>physical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143548" y="3162153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1" y="101600"/>
                </a:lnTo>
              </a:path>
            </a:pathLst>
          </a:custGeom>
          <a:ln w="9525">
            <a:solidFill>
              <a:srgbClr val="E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153400" y="2941320"/>
            <a:ext cx="627888" cy="8564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698992" y="3197351"/>
            <a:ext cx="890016" cy="5303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784033" y="3226934"/>
            <a:ext cx="776605" cy="415925"/>
          </a:xfrm>
          <a:custGeom>
            <a:avLst/>
            <a:gdLst/>
            <a:ahLst/>
            <a:cxnLst/>
            <a:rect l="l" t="t" r="r" b="b"/>
            <a:pathLst>
              <a:path w="776604" h="415925">
                <a:moveTo>
                  <a:pt x="0" y="0"/>
                </a:moveTo>
                <a:lnTo>
                  <a:pt x="776288" y="0"/>
                </a:lnTo>
                <a:lnTo>
                  <a:pt x="776288" y="415925"/>
                </a:lnTo>
                <a:lnTo>
                  <a:pt x="0" y="4159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E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357616" y="1761744"/>
            <a:ext cx="438912" cy="704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747759" y="1691639"/>
            <a:ext cx="896111" cy="8503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717358" y="2487159"/>
            <a:ext cx="876300" cy="182880"/>
          </a:xfrm>
          <a:custGeom>
            <a:avLst/>
            <a:gdLst/>
            <a:ahLst/>
            <a:cxnLst/>
            <a:rect l="l" t="t" r="r" b="b"/>
            <a:pathLst>
              <a:path w="876300" h="182880">
                <a:moveTo>
                  <a:pt x="0" y="182562"/>
                </a:moveTo>
                <a:lnTo>
                  <a:pt x="876301" y="182562"/>
                </a:lnTo>
                <a:lnTo>
                  <a:pt x="876301" y="0"/>
                </a:lnTo>
                <a:lnTo>
                  <a:pt x="0" y="0"/>
                </a:lnTo>
                <a:lnTo>
                  <a:pt x="0" y="1825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8772922" y="1769609"/>
          <a:ext cx="777875" cy="8334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spc="-5">
                          <a:latin typeface="Tahoma"/>
                          <a:cs typeface="Tahoma"/>
                        </a:rPr>
                        <a:t>application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E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12">
                <a:tc>
                  <a:txBody>
                    <a:bodyPr/>
                    <a:lstStyle/>
                    <a:p>
                      <a:pPr marL="1270" algn="ctr">
                        <a:lnSpc>
                          <a:spcPts val="1190"/>
                        </a:lnSpc>
                      </a:pPr>
                      <a:r>
                        <a:rPr sz="1200" spc="-5">
                          <a:latin typeface="Tahoma"/>
                          <a:cs typeface="Tahoma"/>
                        </a:rPr>
                        <a:t>transport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E40000"/>
                      </a:solidFill>
                      <a:prstDash val="solid"/>
                    </a:lnT>
                    <a:lnB w="12700">
                      <a:solidFill>
                        <a:srgbClr val="E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marL="1905" algn="ctr">
                        <a:lnSpc>
                          <a:spcPts val="1240"/>
                        </a:lnSpc>
                        <a:spcBef>
                          <a:spcPts val="20"/>
                        </a:spcBef>
                      </a:pPr>
                      <a:r>
                        <a:rPr sz="1200">
                          <a:latin typeface="Tahoma"/>
                          <a:cs typeface="Tahoma"/>
                        </a:rPr>
                        <a:t>network</a:t>
                      </a:r>
                    </a:p>
                  </a:txBody>
                  <a:tcPr marL="0" marR="0" marT="254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E4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16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200">
                          <a:latin typeface="Tahoma"/>
                          <a:cs typeface="Tahoma"/>
                        </a:rPr>
                        <a:t>link</a:t>
                      </a:r>
                    </a:p>
                  </a:txBody>
                  <a:tcPr marL="0" marR="0" marT="635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" name="object 62"/>
          <p:cNvSpPr txBox="1"/>
          <p:nvPr/>
        </p:nvSpPr>
        <p:spPr>
          <a:xfrm>
            <a:off x="8784033" y="3226934"/>
            <a:ext cx="776605" cy="198755"/>
          </a:xfrm>
          <a:prstGeom prst="rect">
            <a:avLst/>
          </a:prstGeom>
          <a:ln w="9525">
            <a:solidFill>
              <a:srgbClr val="E4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254635">
              <a:lnSpc>
                <a:spcPct val="100000"/>
              </a:lnSpc>
              <a:spcBef>
                <a:spcPts val="55"/>
              </a:spcBef>
            </a:pPr>
            <a:r>
              <a:rPr sz="1200">
                <a:latin typeface="Tahoma"/>
                <a:cs typeface="Tahoma"/>
              </a:rPr>
              <a:t>link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8784033" y="3425371"/>
            <a:ext cx="776605" cy="217804"/>
          </a:xfrm>
          <a:prstGeom prst="rect">
            <a:avLst/>
          </a:prstGeom>
          <a:ln w="9525">
            <a:solidFill>
              <a:srgbClr val="E4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3505">
              <a:lnSpc>
                <a:spcPts val="1325"/>
              </a:lnSpc>
            </a:pPr>
            <a:r>
              <a:rPr sz="1200" spc="-5">
                <a:latin typeface="Tahoma"/>
                <a:cs typeface="Tahoma"/>
              </a:rPr>
              <a:t>physical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784033" y="3125334"/>
            <a:ext cx="0" cy="103505"/>
          </a:xfrm>
          <a:custGeom>
            <a:avLst/>
            <a:gdLst/>
            <a:ahLst/>
            <a:cxnLst/>
            <a:rect l="l" t="t" r="r" b="b"/>
            <a:pathLst>
              <a:path h="103505">
                <a:moveTo>
                  <a:pt x="0" y="0"/>
                </a:moveTo>
                <a:lnTo>
                  <a:pt x="1" y="103188"/>
                </a:lnTo>
              </a:path>
            </a:pathLst>
          </a:custGeom>
          <a:ln w="9525">
            <a:solidFill>
              <a:srgbClr val="E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560322" y="3125334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1" y="101600"/>
                </a:lnTo>
              </a:path>
            </a:pathLst>
          </a:custGeom>
          <a:ln w="9525">
            <a:solidFill>
              <a:srgbClr val="E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00913" y="3785951"/>
            <a:ext cx="3691254" cy="540385"/>
          </a:xfrm>
          <a:custGeom>
            <a:avLst/>
            <a:gdLst/>
            <a:ahLst/>
            <a:cxnLst/>
            <a:rect l="l" t="t" r="r" b="b"/>
            <a:pathLst>
              <a:path w="3691254" h="540385">
                <a:moveTo>
                  <a:pt x="69850" y="97505"/>
                </a:moveTo>
                <a:lnTo>
                  <a:pt x="34925" y="97505"/>
                </a:lnTo>
                <a:lnTo>
                  <a:pt x="34925" y="540273"/>
                </a:lnTo>
                <a:lnTo>
                  <a:pt x="3661285" y="540273"/>
                </a:lnTo>
                <a:lnTo>
                  <a:pt x="3661239" y="522856"/>
                </a:lnTo>
                <a:lnTo>
                  <a:pt x="3626314" y="522856"/>
                </a:lnTo>
                <a:lnTo>
                  <a:pt x="69850" y="522810"/>
                </a:lnTo>
                <a:lnTo>
                  <a:pt x="52387" y="505348"/>
                </a:lnTo>
                <a:lnTo>
                  <a:pt x="69850" y="505348"/>
                </a:lnTo>
                <a:lnTo>
                  <a:pt x="69850" y="97505"/>
                </a:lnTo>
                <a:close/>
              </a:path>
              <a:path w="3691254" h="540385">
                <a:moveTo>
                  <a:pt x="3661162" y="493885"/>
                </a:moveTo>
                <a:lnTo>
                  <a:pt x="3626238" y="493885"/>
                </a:lnTo>
                <a:lnTo>
                  <a:pt x="3626314" y="522856"/>
                </a:lnTo>
                <a:lnTo>
                  <a:pt x="3643777" y="505348"/>
                </a:lnTo>
                <a:lnTo>
                  <a:pt x="3661193" y="505348"/>
                </a:lnTo>
                <a:lnTo>
                  <a:pt x="3661162" y="493885"/>
                </a:lnTo>
                <a:close/>
              </a:path>
              <a:path w="3691254" h="540385">
                <a:moveTo>
                  <a:pt x="3661193" y="505348"/>
                </a:moveTo>
                <a:lnTo>
                  <a:pt x="3643777" y="505348"/>
                </a:lnTo>
                <a:lnTo>
                  <a:pt x="3626314" y="522856"/>
                </a:lnTo>
                <a:lnTo>
                  <a:pt x="3661239" y="522856"/>
                </a:lnTo>
                <a:lnTo>
                  <a:pt x="3661193" y="505348"/>
                </a:lnTo>
                <a:close/>
              </a:path>
              <a:path w="3691254" h="540385">
                <a:moveTo>
                  <a:pt x="69850" y="505348"/>
                </a:moveTo>
                <a:lnTo>
                  <a:pt x="52387" y="505348"/>
                </a:lnTo>
                <a:lnTo>
                  <a:pt x="69850" y="522810"/>
                </a:lnTo>
                <a:lnTo>
                  <a:pt x="69850" y="505348"/>
                </a:lnTo>
                <a:close/>
              </a:path>
              <a:path w="3691254" h="540385">
                <a:moveTo>
                  <a:pt x="3626268" y="505348"/>
                </a:moveTo>
                <a:lnTo>
                  <a:pt x="69850" y="505348"/>
                </a:lnTo>
                <a:lnTo>
                  <a:pt x="69850" y="522810"/>
                </a:lnTo>
                <a:lnTo>
                  <a:pt x="3626314" y="522810"/>
                </a:lnTo>
                <a:lnTo>
                  <a:pt x="3626268" y="505348"/>
                </a:lnTo>
                <a:close/>
              </a:path>
              <a:path w="3691254" h="540385">
                <a:moveTo>
                  <a:pt x="3655983" y="104632"/>
                </a:moveTo>
                <a:lnTo>
                  <a:pt x="3621059" y="104909"/>
                </a:lnTo>
                <a:lnTo>
                  <a:pt x="3621294" y="125895"/>
                </a:lnTo>
                <a:lnTo>
                  <a:pt x="3621816" y="160780"/>
                </a:lnTo>
                <a:lnTo>
                  <a:pt x="3624192" y="313846"/>
                </a:lnTo>
                <a:lnTo>
                  <a:pt x="3624753" y="352728"/>
                </a:lnTo>
                <a:lnTo>
                  <a:pt x="3625259" y="390735"/>
                </a:lnTo>
                <a:lnTo>
                  <a:pt x="3625689" y="427308"/>
                </a:lnTo>
                <a:lnTo>
                  <a:pt x="3626022" y="461878"/>
                </a:lnTo>
                <a:lnTo>
                  <a:pt x="3626238" y="493956"/>
                </a:lnTo>
                <a:lnTo>
                  <a:pt x="3661162" y="493885"/>
                </a:lnTo>
                <a:lnTo>
                  <a:pt x="3660946" y="461644"/>
                </a:lnTo>
                <a:lnTo>
                  <a:pt x="3660181" y="390325"/>
                </a:lnTo>
                <a:lnTo>
                  <a:pt x="3659113" y="313342"/>
                </a:lnTo>
                <a:lnTo>
                  <a:pt x="3656216" y="125470"/>
                </a:lnTo>
                <a:lnTo>
                  <a:pt x="3655983" y="104632"/>
                </a:lnTo>
                <a:close/>
              </a:path>
              <a:path w="3691254" h="540385">
                <a:moveTo>
                  <a:pt x="52387" y="10193"/>
                </a:moveTo>
                <a:lnTo>
                  <a:pt x="0" y="114968"/>
                </a:lnTo>
                <a:lnTo>
                  <a:pt x="34925" y="114968"/>
                </a:lnTo>
                <a:lnTo>
                  <a:pt x="34925" y="97505"/>
                </a:lnTo>
                <a:lnTo>
                  <a:pt x="96043" y="97505"/>
                </a:lnTo>
                <a:lnTo>
                  <a:pt x="52387" y="10193"/>
                </a:lnTo>
                <a:close/>
              </a:path>
              <a:path w="3691254" h="540385">
                <a:moveTo>
                  <a:pt x="96043" y="97505"/>
                </a:moveTo>
                <a:lnTo>
                  <a:pt x="69850" y="97505"/>
                </a:lnTo>
                <a:lnTo>
                  <a:pt x="69850" y="114968"/>
                </a:lnTo>
                <a:lnTo>
                  <a:pt x="104775" y="114968"/>
                </a:lnTo>
                <a:lnTo>
                  <a:pt x="96043" y="97505"/>
                </a:lnTo>
                <a:close/>
              </a:path>
              <a:path w="3691254" h="540385">
                <a:moveTo>
                  <a:pt x="3637633" y="0"/>
                </a:moveTo>
                <a:lnTo>
                  <a:pt x="3586079" y="105186"/>
                </a:lnTo>
                <a:lnTo>
                  <a:pt x="3621059" y="104909"/>
                </a:lnTo>
                <a:lnTo>
                  <a:pt x="3620865" y="87504"/>
                </a:lnTo>
                <a:lnTo>
                  <a:pt x="3655787" y="87113"/>
                </a:lnTo>
                <a:lnTo>
                  <a:pt x="3682057" y="87113"/>
                </a:lnTo>
                <a:lnTo>
                  <a:pt x="3637633" y="0"/>
                </a:lnTo>
                <a:close/>
              </a:path>
              <a:path w="3691254" h="540385">
                <a:moveTo>
                  <a:pt x="3655787" y="87113"/>
                </a:moveTo>
                <a:lnTo>
                  <a:pt x="3620865" y="87504"/>
                </a:lnTo>
                <a:lnTo>
                  <a:pt x="3621059" y="104909"/>
                </a:lnTo>
                <a:lnTo>
                  <a:pt x="3655983" y="104632"/>
                </a:lnTo>
                <a:lnTo>
                  <a:pt x="3655787" y="87113"/>
                </a:lnTo>
                <a:close/>
              </a:path>
              <a:path w="3691254" h="540385">
                <a:moveTo>
                  <a:pt x="3682057" y="87113"/>
                </a:moveTo>
                <a:lnTo>
                  <a:pt x="3655787" y="87113"/>
                </a:lnTo>
                <a:lnTo>
                  <a:pt x="3655983" y="104632"/>
                </a:lnTo>
                <a:lnTo>
                  <a:pt x="3690851" y="104355"/>
                </a:lnTo>
                <a:lnTo>
                  <a:pt x="3682057" y="87113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260163" y="4530851"/>
            <a:ext cx="4643755" cy="125984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000" b="1" spc="-5">
                <a:latin typeface="Arial"/>
                <a:cs typeface="Arial"/>
              </a:rPr>
              <a:t>sending</a:t>
            </a:r>
            <a:r>
              <a:rPr sz="2000" b="1" spc="-10">
                <a:latin typeface="Arial"/>
                <a:cs typeface="Arial"/>
              </a:rPr>
              <a:t> </a:t>
            </a:r>
            <a:r>
              <a:rPr sz="2000" b="1" spc="-5">
                <a:latin typeface="Arial"/>
                <a:cs typeface="Arial"/>
              </a:rPr>
              <a:t>side:</a:t>
            </a:r>
            <a:endParaRPr sz="2000">
              <a:latin typeface="Arial"/>
              <a:cs typeface="Arial"/>
            </a:endParaRPr>
          </a:p>
          <a:p>
            <a:pPr marL="412750" indent="-276225">
              <a:lnSpc>
                <a:spcPct val="100000"/>
              </a:lnSpc>
              <a:spcBef>
                <a:spcPts val="215"/>
              </a:spcBef>
              <a:buClr>
                <a:srgbClr val="000099"/>
              </a:buClr>
              <a:buFont typeface="Wingdings"/>
              <a:buChar char=""/>
              <a:tabLst>
                <a:tab pos="412115" algn="l"/>
                <a:tab pos="412750" algn="l"/>
              </a:tabLst>
            </a:pPr>
            <a:r>
              <a:rPr sz="2000" spc="-5">
                <a:latin typeface="Arial"/>
                <a:cs typeface="Arial"/>
              </a:rPr>
              <a:t>encapsulates datagram </a:t>
            </a:r>
            <a:r>
              <a:rPr sz="2000">
                <a:latin typeface="Arial"/>
                <a:cs typeface="Arial"/>
              </a:rPr>
              <a:t>in</a:t>
            </a:r>
            <a:r>
              <a:rPr sz="2000" spc="-2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frame</a:t>
            </a:r>
            <a:endParaRPr sz="2000">
              <a:latin typeface="Arial"/>
              <a:cs typeface="Arial"/>
            </a:endParaRPr>
          </a:p>
          <a:p>
            <a:pPr marL="412750" marR="5080" indent="-276225">
              <a:lnSpc>
                <a:spcPts val="1989"/>
              </a:lnSpc>
              <a:spcBef>
                <a:spcPts val="505"/>
              </a:spcBef>
              <a:buClr>
                <a:srgbClr val="000099"/>
              </a:buClr>
              <a:buFont typeface="Wingdings"/>
              <a:buChar char=""/>
              <a:tabLst>
                <a:tab pos="412115" algn="l"/>
                <a:tab pos="412750" algn="l"/>
              </a:tabLst>
            </a:pPr>
            <a:r>
              <a:rPr sz="2000">
                <a:latin typeface="Arial"/>
                <a:cs typeface="Arial"/>
              </a:rPr>
              <a:t>adds </a:t>
            </a:r>
            <a:r>
              <a:rPr sz="2000" spc="-5">
                <a:latin typeface="Arial"/>
                <a:cs typeface="Arial"/>
              </a:rPr>
              <a:t>error </a:t>
            </a:r>
            <a:r>
              <a:rPr sz="2000">
                <a:latin typeface="Arial"/>
                <a:cs typeface="Arial"/>
              </a:rPr>
              <a:t>checking </a:t>
            </a:r>
            <a:r>
              <a:rPr sz="2000" spc="-5">
                <a:latin typeface="Arial"/>
                <a:cs typeface="Arial"/>
              </a:rPr>
              <a:t>bits, </a:t>
            </a:r>
            <a:r>
              <a:rPr sz="2000">
                <a:latin typeface="Arial"/>
                <a:cs typeface="Arial"/>
              </a:rPr>
              <a:t>reliable</a:t>
            </a:r>
            <a:r>
              <a:rPr sz="2000" spc="-8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data  transfer, flow control,</a:t>
            </a:r>
            <a:r>
              <a:rPr sz="2000" spc="-2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909881" y="4569581"/>
            <a:ext cx="4639310" cy="194540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000" b="1" spc="-5">
                <a:latin typeface="Arial"/>
                <a:cs typeface="Arial"/>
              </a:rPr>
              <a:t>receiving</a:t>
            </a:r>
            <a:r>
              <a:rPr sz="2000" b="1" spc="-10">
                <a:latin typeface="Arial"/>
                <a:cs typeface="Arial"/>
              </a:rPr>
              <a:t> </a:t>
            </a:r>
            <a:r>
              <a:rPr sz="2000" b="1" spc="-5">
                <a:latin typeface="Arial"/>
                <a:cs typeface="Arial"/>
              </a:rPr>
              <a:t>side:</a:t>
            </a:r>
            <a:endParaRPr sz="2000">
              <a:latin typeface="Arial"/>
              <a:cs typeface="Arial"/>
            </a:endParaRPr>
          </a:p>
          <a:p>
            <a:pPr marL="412750" marR="5080" indent="-276225">
              <a:lnSpc>
                <a:spcPts val="1989"/>
              </a:lnSpc>
              <a:spcBef>
                <a:spcPts val="600"/>
              </a:spcBef>
              <a:buClr>
                <a:srgbClr val="000099"/>
              </a:buClr>
              <a:buFont typeface="Wingdings"/>
              <a:buChar char=""/>
              <a:tabLst>
                <a:tab pos="412115" algn="l"/>
                <a:tab pos="412750" algn="l"/>
              </a:tabLst>
            </a:pPr>
            <a:r>
              <a:rPr sz="2000">
                <a:latin typeface="Arial"/>
                <a:cs typeface="Arial"/>
              </a:rPr>
              <a:t>looks </a:t>
            </a:r>
            <a:r>
              <a:rPr sz="2000" spc="-5">
                <a:latin typeface="Arial"/>
                <a:cs typeface="Arial"/>
              </a:rPr>
              <a:t>for errors, </a:t>
            </a:r>
            <a:r>
              <a:rPr sz="2000">
                <a:latin typeface="Arial"/>
                <a:cs typeface="Arial"/>
              </a:rPr>
              <a:t>reliable </a:t>
            </a:r>
            <a:r>
              <a:rPr sz="2000" spc="-5">
                <a:latin typeface="Arial"/>
                <a:cs typeface="Arial"/>
              </a:rPr>
              <a:t>data</a:t>
            </a:r>
            <a:r>
              <a:rPr sz="2000" spc="-8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transfer,  flow control,</a:t>
            </a:r>
            <a:r>
              <a:rPr sz="2000" spc="-1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  <a:p>
            <a:pPr marL="412750" marR="244475" indent="-276225">
              <a:lnSpc>
                <a:spcPts val="2090"/>
              </a:lnSpc>
              <a:spcBef>
                <a:spcPts val="450"/>
              </a:spcBef>
              <a:buClr>
                <a:srgbClr val="000099"/>
              </a:buClr>
              <a:buFont typeface="Wingdings"/>
              <a:buChar char=""/>
              <a:tabLst>
                <a:tab pos="412115" algn="l"/>
                <a:tab pos="412750" algn="l"/>
              </a:tabLst>
            </a:pPr>
            <a:r>
              <a:rPr sz="2000" spc="-5">
                <a:latin typeface="Arial"/>
                <a:cs typeface="Arial"/>
              </a:rPr>
              <a:t>extracts datagram, </a:t>
            </a:r>
            <a:r>
              <a:rPr sz="2000">
                <a:latin typeface="Arial"/>
                <a:cs typeface="Arial"/>
              </a:rPr>
              <a:t>passes </a:t>
            </a:r>
            <a:r>
              <a:rPr sz="2000" spc="-5">
                <a:latin typeface="Arial"/>
                <a:cs typeface="Arial"/>
              </a:rPr>
              <a:t>to</a:t>
            </a:r>
            <a:r>
              <a:rPr sz="2000" spc="-9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upper  layer at receiving</a:t>
            </a:r>
            <a:r>
              <a:rPr sz="2000" spc="-5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side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902208" y="2959607"/>
            <a:ext cx="1716024" cy="527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87993" y="3068985"/>
            <a:ext cx="1539240" cy="311785"/>
          </a:xfrm>
          <a:custGeom>
            <a:avLst/>
            <a:gdLst/>
            <a:ahLst/>
            <a:cxnLst/>
            <a:rect l="l" t="t" r="r" b="b"/>
            <a:pathLst>
              <a:path w="1539239" h="311785">
                <a:moveTo>
                  <a:pt x="0" y="0"/>
                </a:moveTo>
                <a:lnTo>
                  <a:pt x="1539206" y="0"/>
                </a:lnTo>
                <a:lnTo>
                  <a:pt x="1539206" y="311415"/>
                </a:lnTo>
                <a:lnTo>
                  <a:pt x="0" y="31141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048739" y="3098363"/>
            <a:ext cx="364490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45"/>
              </a:lnSpc>
            </a:pPr>
            <a:r>
              <a:rPr sz="1600" spc="-5">
                <a:latin typeface="Calibri"/>
                <a:cs typeface="Calibri"/>
              </a:rPr>
              <a:t>link</a:t>
            </a:r>
            <a:r>
              <a:rPr sz="1650" baseline="-15151">
                <a:latin typeface="Calibri"/>
                <a:cs typeface="Calibri"/>
              </a:rPr>
              <a:t>h</a:t>
            </a:r>
          </a:p>
        </p:txBody>
      </p:sp>
      <p:sp>
        <p:nvSpPr>
          <p:cNvPr id="72" name="object 72"/>
          <p:cNvSpPr/>
          <p:nvPr/>
        </p:nvSpPr>
        <p:spPr>
          <a:xfrm>
            <a:off x="902208" y="2962655"/>
            <a:ext cx="1716024" cy="5273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86563" y="3070170"/>
            <a:ext cx="1539240" cy="311785"/>
          </a:xfrm>
          <a:custGeom>
            <a:avLst/>
            <a:gdLst/>
            <a:ahLst/>
            <a:cxnLst/>
            <a:rect l="l" t="t" r="r" b="b"/>
            <a:pathLst>
              <a:path w="1539239" h="311785">
                <a:moveTo>
                  <a:pt x="0" y="311414"/>
                </a:moveTo>
                <a:lnTo>
                  <a:pt x="1539205" y="311414"/>
                </a:lnTo>
                <a:lnTo>
                  <a:pt x="1539205" y="0"/>
                </a:lnTo>
                <a:lnTo>
                  <a:pt x="0" y="0"/>
                </a:lnTo>
                <a:lnTo>
                  <a:pt x="0" y="3114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86563" y="3070170"/>
            <a:ext cx="1539240" cy="311785"/>
          </a:xfrm>
          <a:custGeom>
            <a:avLst/>
            <a:gdLst/>
            <a:ahLst/>
            <a:cxnLst/>
            <a:rect l="l" t="t" r="r" b="b"/>
            <a:pathLst>
              <a:path w="1539239" h="311785">
                <a:moveTo>
                  <a:pt x="0" y="0"/>
                </a:moveTo>
                <a:lnTo>
                  <a:pt x="1539206" y="0"/>
                </a:lnTo>
                <a:lnTo>
                  <a:pt x="1539206" y="311415"/>
                </a:lnTo>
                <a:lnTo>
                  <a:pt x="0" y="31141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999978" y="3096477"/>
            <a:ext cx="558165" cy="2597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860"/>
              </a:lnSpc>
            </a:pPr>
            <a:r>
              <a:rPr sz="1600" spc="-5">
                <a:latin typeface="Calibri"/>
                <a:cs typeface="Calibri"/>
              </a:rPr>
              <a:t>link</a:t>
            </a:r>
            <a:r>
              <a:rPr sz="1650" spc="-7" baseline="-15151">
                <a:latin typeface="Calibri"/>
                <a:cs typeface="Calibri"/>
              </a:rPr>
              <a:t>h</a:t>
            </a:r>
            <a:endParaRPr sz="1650" baseline="-15151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533144" y="3017520"/>
            <a:ext cx="1042416" cy="3657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64101" y="3103735"/>
            <a:ext cx="926465" cy="247015"/>
          </a:xfrm>
          <a:custGeom>
            <a:avLst/>
            <a:gdLst/>
            <a:ahLst/>
            <a:cxnLst/>
            <a:rect l="l" t="t" r="r" b="b"/>
            <a:pathLst>
              <a:path w="926464" h="247014">
                <a:moveTo>
                  <a:pt x="0" y="0"/>
                </a:moveTo>
                <a:lnTo>
                  <a:pt x="925841" y="0"/>
                </a:lnTo>
                <a:lnTo>
                  <a:pt x="925841" y="246705"/>
                </a:lnTo>
                <a:lnTo>
                  <a:pt x="0" y="2467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626453" y="3075940"/>
            <a:ext cx="8108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">
                <a:latin typeface="Calibri"/>
                <a:cs typeface="Calibri"/>
              </a:rPr>
              <a:t>datagram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536191" y="2045207"/>
            <a:ext cx="1042416" cy="3627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568121" y="2129416"/>
            <a:ext cx="926465" cy="247015"/>
          </a:xfrm>
          <a:custGeom>
            <a:avLst/>
            <a:gdLst/>
            <a:ahLst/>
            <a:cxnLst/>
            <a:rect l="l" t="t" r="r" b="b"/>
            <a:pathLst>
              <a:path w="926464" h="247014">
                <a:moveTo>
                  <a:pt x="0" y="246705"/>
                </a:moveTo>
                <a:lnTo>
                  <a:pt x="925841" y="246705"/>
                </a:lnTo>
                <a:lnTo>
                  <a:pt x="925841" y="0"/>
                </a:lnTo>
                <a:lnTo>
                  <a:pt x="0" y="0"/>
                </a:lnTo>
                <a:lnTo>
                  <a:pt x="0" y="2467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568121" y="2129416"/>
            <a:ext cx="926465" cy="247015"/>
          </a:xfrm>
          <a:custGeom>
            <a:avLst/>
            <a:gdLst/>
            <a:ahLst/>
            <a:cxnLst/>
            <a:rect l="l" t="t" r="r" b="b"/>
            <a:pathLst>
              <a:path w="926464" h="247014">
                <a:moveTo>
                  <a:pt x="0" y="0"/>
                </a:moveTo>
                <a:lnTo>
                  <a:pt x="925841" y="0"/>
                </a:lnTo>
                <a:lnTo>
                  <a:pt x="925841" y="246705"/>
                </a:lnTo>
                <a:lnTo>
                  <a:pt x="0" y="2467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1574471" y="2135766"/>
            <a:ext cx="781685" cy="2279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68580">
              <a:lnSpc>
                <a:spcPts val="1745"/>
              </a:lnSpc>
            </a:pPr>
            <a:r>
              <a:rPr sz="1600" spc="-15">
                <a:latin typeface="Calibri"/>
                <a:cs typeface="Calibri"/>
              </a:rPr>
              <a:t>datagra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368848" y="2135766"/>
            <a:ext cx="119380" cy="2279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45"/>
              </a:lnSpc>
            </a:pPr>
            <a:r>
              <a:rPr sz="1600">
                <a:latin typeface="Calibri"/>
                <a:cs typeface="Calibri"/>
              </a:rPr>
              <a:t>m</a:t>
            </a:r>
          </a:p>
        </p:txBody>
      </p:sp>
      <p:sp>
        <p:nvSpPr>
          <p:cNvPr id="84" name="object 84"/>
          <p:cNvSpPr/>
          <p:nvPr/>
        </p:nvSpPr>
        <p:spPr>
          <a:xfrm>
            <a:off x="9872471" y="2999232"/>
            <a:ext cx="1042416" cy="3657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9904726" y="3085970"/>
            <a:ext cx="926465" cy="247015"/>
          </a:xfrm>
          <a:prstGeom prst="rect">
            <a:avLst/>
          </a:prstGeom>
          <a:ln w="12700">
            <a:solidFill>
              <a:srgbClr val="0070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ts val="1795"/>
              </a:lnSpc>
            </a:pPr>
            <a:r>
              <a:rPr sz="1600" spc="-15">
                <a:latin typeface="Calibri"/>
                <a:cs typeface="Calibri"/>
              </a:rPr>
              <a:t>datagram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0"/>
            <a:ext cx="35159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>
                <a:solidFill>
                  <a:srgbClr val="000099"/>
                </a:solidFill>
                <a:latin typeface="Calibri"/>
                <a:cs typeface="Calibri"/>
              </a:rPr>
              <a:t>MAC</a:t>
            </a:r>
            <a:r>
              <a:rPr sz="4400" b="0" spc="-55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4400" b="0" spc="-5">
                <a:solidFill>
                  <a:srgbClr val="000099"/>
                </a:solidFill>
                <a:latin typeface="Calibri"/>
                <a:cs typeface="Calibri"/>
              </a:rPr>
              <a:t>addresses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27910" y="5808979"/>
            <a:ext cx="319849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i="1" spc="-10">
                <a:solidFill>
                  <a:srgbClr val="000099"/>
                </a:solidFill>
                <a:latin typeface="Calibri"/>
                <a:cs typeface="Calibri"/>
              </a:rPr>
              <a:t>hexadecimal </a:t>
            </a:r>
            <a:r>
              <a:rPr sz="1800" i="1" spc="-5">
                <a:solidFill>
                  <a:srgbClr val="000099"/>
                </a:solidFill>
                <a:latin typeface="Calibri"/>
                <a:cs typeface="Calibri"/>
              </a:rPr>
              <a:t>(base </a:t>
            </a:r>
            <a:r>
              <a:rPr sz="1800" i="1">
                <a:solidFill>
                  <a:srgbClr val="000099"/>
                </a:solidFill>
                <a:latin typeface="Calibri"/>
                <a:cs typeface="Calibri"/>
              </a:rPr>
              <a:t>16) </a:t>
            </a:r>
            <a:r>
              <a:rPr sz="1800" i="1" spc="-10">
                <a:solidFill>
                  <a:srgbClr val="000099"/>
                </a:solidFill>
                <a:latin typeface="Calibri"/>
                <a:cs typeface="Calibri"/>
              </a:rPr>
              <a:t>notation  </a:t>
            </a:r>
            <a:r>
              <a:rPr sz="1800" i="1" spc="-5">
                <a:solidFill>
                  <a:srgbClr val="000099"/>
                </a:solidFill>
                <a:latin typeface="Calibri"/>
                <a:cs typeface="Calibri"/>
              </a:rPr>
              <a:t>(each “numeral” represents </a:t>
            </a:r>
            <a:r>
              <a:rPr sz="1800" i="1">
                <a:solidFill>
                  <a:srgbClr val="000099"/>
                </a:solidFill>
                <a:latin typeface="Calibri"/>
                <a:cs typeface="Calibri"/>
              </a:rPr>
              <a:t>4</a:t>
            </a:r>
            <a:r>
              <a:rPr sz="1800" i="1" spc="-25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1800" i="1" spc="-5">
                <a:solidFill>
                  <a:srgbClr val="000099"/>
                </a:solidFill>
                <a:latin typeface="Calibri"/>
                <a:cs typeface="Calibri"/>
              </a:rPr>
              <a:t>bits)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21744" y="5895906"/>
            <a:ext cx="624205" cy="213360"/>
          </a:xfrm>
          <a:custGeom>
            <a:avLst/>
            <a:gdLst/>
            <a:ahLst/>
            <a:cxnLst/>
            <a:rect l="l" t="t" r="r" b="b"/>
            <a:pathLst>
              <a:path w="624204" h="213360">
                <a:moveTo>
                  <a:pt x="623681" y="213346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990600"/>
            <a:ext cx="10605770" cy="4517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 indent="-339725">
              <a:lnSpc>
                <a:spcPct val="100000"/>
              </a:lnSpc>
              <a:spcBef>
                <a:spcPts val="100"/>
              </a:spcBef>
              <a:buClr>
                <a:srgbClr val="0000A3"/>
              </a:buClr>
              <a:buFont typeface="Wingdings"/>
              <a:buChar char=""/>
              <a:tabLst>
                <a:tab pos="351790" algn="l"/>
                <a:tab pos="352425" algn="l"/>
              </a:tabLst>
            </a:pPr>
            <a:r>
              <a:rPr sz="3200">
                <a:latin typeface="Calibri"/>
                <a:cs typeface="Calibri"/>
              </a:rPr>
              <a:t>32-bit IP</a:t>
            </a:r>
            <a:r>
              <a:rPr sz="3200" spc="-5">
                <a:latin typeface="Calibri"/>
                <a:cs typeface="Calibri"/>
              </a:rPr>
              <a:t> </a:t>
            </a:r>
            <a:r>
              <a:rPr sz="3200" spc="-10">
                <a:latin typeface="Calibri"/>
                <a:cs typeface="Calibri"/>
              </a:rPr>
              <a:t>address:</a:t>
            </a:r>
            <a:endParaRPr sz="3200">
              <a:latin typeface="Calibri"/>
              <a:cs typeface="Calibri"/>
            </a:endParaRPr>
          </a:p>
          <a:p>
            <a:pPr marL="695325" lvl="1" indent="-231775">
              <a:lnSpc>
                <a:spcPct val="100000"/>
              </a:lnSpc>
              <a:spcBef>
                <a:spcPts val="160"/>
              </a:spcBef>
              <a:buClr>
                <a:srgbClr val="0000A8"/>
              </a:buClr>
              <a:buFont typeface="Arial"/>
              <a:buChar char="•"/>
              <a:tabLst>
                <a:tab pos="695325" algn="l"/>
              </a:tabLst>
            </a:pPr>
            <a:r>
              <a:rPr sz="2800" i="1" spc="-15">
                <a:latin typeface="Calibri"/>
                <a:cs typeface="Calibri"/>
              </a:rPr>
              <a:t>network-layer </a:t>
            </a:r>
            <a:r>
              <a:rPr sz="2800" spc="-10">
                <a:latin typeface="Calibri"/>
                <a:cs typeface="Calibri"/>
              </a:rPr>
              <a:t>address </a:t>
            </a:r>
            <a:r>
              <a:rPr sz="2800" spc="-25">
                <a:latin typeface="Calibri"/>
                <a:cs typeface="Calibri"/>
              </a:rPr>
              <a:t>for</a:t>
            </a:r>
            <a:r>
              <a:rPr sz="2800" spc="35">
                <a:latin typeface="Calibri"/>
                <a:cs typeface="Calibri"/>
              </a:rPr>
              <a:t> </a:t>
            </a:r>
            <a:r>
              <a:rPr sz="2800" spc="-20">
                <a:latin typeface="Calibri"/>
                <a:cs typeface="Calibri"/>
              </a:rPr>
              <a:t>interface</a:t>
            </a:r>
            <a:endParaRPr sz="2800">
              <a:latin typeface="Calibri"/>
              <a:cs typeface="Calibri"/>
            </a:endParaRPr>
          </a:p>
          <a:p>
            <a:pPr marL="695325" lvl="1" indent="-231775">
              <a:lnSpc>
                <a:spcPct val="100000"/>
              </a:lnSpc>
              <a:spcBef>
                <a:spcPts val="240"/>
              </a:spcBef>
              <a:buClr>
                <a:srgbClr val="0000A8"/>
              </a:buClr>
              <a:buFont typeface="Arial"/>
              <a:buChar char="•"/>
              <a:tabLst>
                <a:tab pos="695325" algn="l"/>
              </a:tabLst>
            </a:pPr>
            <a:r>
              <a:rPr sz="2800" spc="-5">
                <a:latin typeface="Calibri"/>
                <a:cs typeface="Calibri"/>
              </a:rPr>
              <a:t>used </a:t>
            </a:r>
            <a:r>
              <a:rPr sz="2800" spc="-25">
                <a:latin typeface="Calibri"/>
                <a:cs typeface="Calibri"/>
              </a:rPr>
              <a:t>for layer </a:t>
            </a:r>
            <a:r>
              <a:rPr sz="2800">
                <a:latin typeface="Calibri"/>
                <a:cs typeface="Calibri"/>
              </a:rPr>
              <a:t>3 </a:t>
            </a:r>
            <a:r>
              <a:rPr sz="2800" spc="-10">
                <a:latin typeface="Calibri"/>
                <a:cs typeface="Calibri"/>
              </a:rPr>
              <a:t>(network </a:t>
            </a:r>
            <a:r>
              <a:rPr sz="2800" spc="-20">
                <a:latin typeface="Calibri"/>
                <a:cs typeface="Calibri"/>
              </a:rPr>
              <a:t>layer)</a:t>
            </a:r>
            <a:r>
              <a:rPr sz="2800" spc="80">
                <a:latin typeface="Calibri"/>
                <a:cs typeface="Calibri"/>
              </a:rPr>
              <a:t> </a:t>
            </a:r>
            <a:r>
              <a:rPr sz="2800" spc="-15">
                <a:latin typeface="Calibri"/>
                <a:cs typeface="Calibri"/>
              </a:rPr>
              <a:t>forwarding</a:t>
            </a:r>
            <a:endParaRPr sz="2800">
              <a:latin typeface="Calibri"/>
              <a:cs typeface="Calibri"/>
            </a:endParaRPr>
          </a:p>
          <a:p>
            <a:pPr marL="695325" lvl="1" indent="-231775">
              <a:lnSpc>
                <a:spcPct val="100000"/>
              </a:lnSpc>
              <a:spcBef>
                <a:spcPts val="145"/>
              </a:spcBef>
              <a:buClr>
                <a:srgbClr val="0000A8"/>
              </a:buClr>
              <a:buFont typeface="Arial"/>
              <a:buChar char="•"/>
              <a:tabLst>
                <a:tab pos="695325" algn="l"/>
              </a:tabLst>
            </a:pPr>
            <a:r>
              <a:rPr sz="2800">
                <a:latin typeface="Calibri"/>
                <a:cs typeface="Calibri"/>
              </a:rPr>
              <a:t>e.g.:</a:t>
            </a:r>
            <a:r>
              <a:rPr sz="2800" spc="-5">
                <a:latin typeface="Calibri"/>
                <a:cs typeface="Calibri"/>
              </a:rPr>
              <a:t> </a:t>
            </a:r>
            <a:r>
              <a:rPr sz="2800">
                <a:latin typeface="Calibri"/>
                <a:cs typeface="Calibri"/>
              </a:rPr>
              <a:t>128.119.40.136</a:t>
            </a:r>
          </a:p>
          <a:p>
            <a:pPr marL="399415" indent="-340360">
              <a:lnSpc>
                <a:spcPct val="100000"/>
              </a:lnSpc>
              <a:spcBef>
                <a:spcPts val="675"/>
              </a:spcBef>
              <a:buClr>
                <a:srgbClr val="0000A3"/>
              </a:buClr>
              <a:buFont typeface="Wingdings"/>
              <a:buChar char=""/>
              <a:tabLst>
                <a:tab pos="399415" algn="l"/>
                <a:tab pos="400050" algn="l"/>
              </a:tabLst>
            </a:pPr>
            <a:r>
              <a:rPr sz="3200" spc="-10">
                <a:latin typeface="Calibri"/>
                <a:cs typeface="Calibri"/>
              </a:rPr>
              <a:t>MAC </a:t>
            </a:r>
            <a:r>
              <a:rPr sz="3200">
                <a:latin typeface="Calibri"/>
                <a:cs typeface="Calibri"/>
              </a:rPr>
              <a:t>(or </a:t>
            </a:r>
            <a:r>
              <a:rPr sz="3200" spc="-5">
                <a:latin typeface="Calibri"/>
                <a:cs typeface="Calibri"/>
              </a:rPr>
              <a:t>LAN </a:t>
            </a:r>
            <a:r>
              <a:rPr sz="3200">
                <a:latin typeface="Calibri"/>
                <a:cs typeface="Calibri"/>
              </a:rPr>
              <a:t>or </a:t>
            </a:r>
            <a:r>
              <a:rPr sz="3200" spc="-15">
                <a:latin typeface="Calibri"/>
                <a:cs typeface="Calibri"/>
              </a:rPr>
              <a:t>physical </a:t>
            </a:r>
            <a:r>
              <a:rPr sz="3200">
                <a:latin typeface="Calibri"/>
                <a:cs typeface="Calibri"/>
              </a:rPr>
              <a:t>or </a:t>
            </a:r>
            <a:r>
              <a:rPr sz="3200" spc="-10">
                <a:latin typeface="Calibri"/>
                <a:cs typeface="Calibri"/>
              </a:rPr>
              <a:t>Ethernet)</a:t>
            </a:r>
            <a:r>
              <a:rPr sz="3200" spc="10">
                <a:latin typeface="Calibri"/>
                <a:cs typeface="Calibri"/>
              </a:rPr>
              <a:t> </a:t>
            </a:r>
            <a:r>
              <a:rPr sz="3200" spc="-10">
                <a:latin typeface="Calibri"/>
                <a:cs typeface="Calibri"/>
              </a:rPr>
              <a:t>address:</a:t>
            </a:r>
            <a:endParaRPr sz="3200">
              <a:latin typeface="Calibri"/>
              <a:cs typeface="Calibri"/>
            </a:endParaRPr>
          </a:p>
          <a:p>
            <a:pPr marL="742315" marR="5080" lvl="1" indent="-231775">
              <a:lnSpc>
                <a:spcPts val="3100"/>
              </a:lnSpc>
              <a:spcBef>
                <a:spcPts val="480"/>
              </a:spcBef>
              <a:buClr>
                <a:srgbClr val="0000A8"/>
              </a:buClr>
              <a:buFont typeface="Arial"/>
              <a:buChar char="•"/>
              <a:tabLst>
                <a:tab pos="742950" algn="l"/>
              </a:tabLst>
            </a:pPr>
            <a:r>
              <a:rPr sz="2800" spc="-5">
                <a:latin typeface="Calibri"/>
                <a:cs typeface="Calibri"/>
              </a:rPr>
              <a:t>function: </a:t>
            </a:r>
            <a:r>
              <a:rPr sz="2800" spc="-5">
                <a:solidFill>
                  <a:srgbClr val="0000A8"/>
                </a:solidFill>
                <a:latin typeface="Calibri"/>
                <a:cs typeface="Calibri"/>
              </a:rPr>
              <a:t>used </a:t>
            </a: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“locally” </a:t>
            </a:r>
            <a:r>
              <a:rPr sz="2800" spc="-15">
                <a:solidFill>
                  <a:srgbClr val="0000A8"/>
                </a:solidFill>
                <a:latin typeface="Calibri"/>
                <a:cs typeface="Calibri"/>
              </a:rPr>
              <a:t>to </a:t>
            </a:r>
            <a:r>
              <a:rPr sz="2800" spc="-20">
                <a:solidFill>
                  <a:srgbClr val="0000A8"/>
                </a:solidFill>
                <a:latin typeface="Calibri"/>
                <a:cs typeface="Calibri"/>
              </a:rPr>
              <a:t>get </a:t>
            </a:r>
            <a:r>
              <a:rPr sz="2800" spc="-15">
                <a:solidFill>
                  <a:srgbClr val="0000A8"/>
                </a:solidFill>
                <a:latin typeface="Calibri"/>
                <a:cs typeface="Calibri"/>
              </a:rPr>
              <a:t>frame from </a:t>
            </a:r>
            <a:r>
              <a:rPr sz="2800" spc="-5">
                <a:solidFill>
                  <a:srgbClr val="0000A8"/>
                </a:solidFill>
                <a:latin typeface="Calibri"/>
                <a:cs typeface="Calibri"/>
              </a:rPr>
              <a:t>one </a:t>
            </a:r>
            <a:r>
              <a:rPr sz="2800" spc="-20">
                <a:solidFill>
                  <a:srgbClr val="0000A8"/>
                </a:solidFill>
                <a:latin typeface="Calibri"/>
                <a:cs typeface="Calibri"/>
              </a:rPr>
              <a:t>interface </a:t>
            </a:r>
            <a:r>
              <a:rPr sz="2800" spc="-15">
                <a:solidFill>
                  <a:srgbClr val="0000A8"/>
                </a:solidFill>
                <a:latin typeface="Calibri"/>
                <a:cs typeface="Calibri"/>
              </a:rPr>
              <a:t>to </a:t>
            </a:r>
            <a:r>
              <a:rPr sz="2800" spc="-5">
                <a:solidFill>
                  <a:srgbClr val="0000A8"/>
                </a:solidFill>
                <a:latin typeface="Calibri"/>
                <a:cs typeface="Calibri"/>
              </a:rPr>
              <a:t>another  </a:t>
            </a:r>
            <a:r>
              <a:rPr sz="2800" spc="-15">
                <a:solidFill>
                  <a:srgbClr val="0000A8"/>
                </a:solidFill>
                <a:latin typeface="Calibri"/>
                <a:cs typeface="Calibri"/>
              </a:rPr>
              <a:t>physically-connected </a:t>
            </a:r>
            <a:r>
              <a:rPr sz="2800" spc="-20">
                <a:solidFill>
                  <a:srgbClr val="0000A8"/>
                </a:solidFill>
                <a:latin typeface="Calibri"/>
                <a:cs typeface="Calibri"/>
              </a:rPr>
              <a:t>interface </a:t>
            </a:r>
            <a:r>
              <a:rPr sz="2800">
                <a:solidFill>
                  <a:srgbClr val="0000A8"/>
                </a:solidFill>
                <a:latin typeface="Calibri"/>
                <a:cs typeface="Calibri"/>
              </a:rPr>
              <a:t>(same </a:t>
            </a:r>
            <a:r>
              <a:rPr sz="2800" spc="-5">
                <a:solidFill>
                  <a:srgbClr val="0000A8"/>
                </a:solidFill>
                <a:latin typeface="Calibri"/>
                <a:cs typeface="Calibri"/>
              </a:rPr>
              <a:t>subnet, in </a:t>
            </a:r>
            <a:r>
              <a:rPr sz="2800" spc="-15">
                <a:solidFill>
                  <a:srgbClr val="0000A8"/>
                </a:solidFill>
                <a:latin typeface="Calibri"/>
                <a:cs typeface="Calibri"/>
              </a:rPr>
              <a:t>IP-addressing</a:t>
            </a:r>
            <a:r>
              <a:rPr sz="2800" spc="75">
                <a:solidFill>
                  <a:srgbClr val="0000A8"/>
                </a:solidFill>
                <a:latin typeface="Calibri"/>
                <a:cs typeface="Calibri"/>
              </a:rPr>
              <a:t> </a:t>
            </a:r>
            <a:r>
              <a:rPr sz="2800" spc="-5">
                <a:solidFill>
                  <a:srgbClr val="0000A8"/>
                </a:solidFill>
                <a:latin typeface="Calibri"/>
                <a:cs typeface="Calibri"/>
              </a:rPr>
              <a:t>sense)</a:t>
            </a:r>
            <a:endParaRPr sz="2800">
              <a:latin typeface="Calibri"/>
              <a:cs typeface="Calibri"/>
            </a:endParaRPr>
          </a:p>
          <a:p>
            <a:pPr marL="742315" marR="1068070" lvl="1" indent="-231775">
              <a:lnSpc>
                <a:spcPts val="3000"/>
              </a:lnSpc>
              <a:spcBef>
                <a:spcPts val="480"/>
              </a:spcBef>
              <a:buClr>
                <a:srgbClr val="0000A8"/>
              </a:buClr>
              <a:buFont typeface="Arial"/>
              <a:buChar char="•"/>
              <a:tabLst>
                <a:tab pos="742950" algn="l"/>
              </a:tabLst>
            </a:pPr>
            <a:r>
              <a:rPr sz="2800">
                <a:latin typeface="Calibri"/>
                <a:cs typeface="Calibri"/>
              </a:rPr>
              <a:t>48-bit </a:t>
            </a:r>
            <a:r>
              <a:rPr sz="2800" spc="-5">
                <a:latin typeface="Calibri"/>
                <a:cs typeface="Calibri"/>
              </a:rPr>
              <a:t>MAC </a:t>
            </a:r>
            <a:r>
              <a:rPr sz="2800" spc="-10">
                <a:latin typeface="Calibri"/>
                <a:cs typeface="Calibri"/>
              </a:rPr>
              <a:t>address </a:t>
            </a:r>
            <a:r>
              <a:rPr sz="2800" spc="-20">
                <a:latin typeface="Calibri"/>
                <a:cs typeface="Calibri"/>
              </a:rPr>
              <a:t>(for </a:t>
            </a:r>
            <a:r>
              <a:rPr sz="2800" spc="-10">
                <a:latin typeface="Calibri"/>
                <a:cs typeface="Calibri"/>
              </a:rPr>
              <a:t>most </a:t>
            </a:r>
            <a:r>
              <a:rPr sz="2800">
                <a:latin typeface="Calibri"/>
                <a:cs typeface="Calibri"/>
              </a:rPr>
              <a:t>LANs) </a:t>
            </a:r>
            <a:r>
              <a:rPr sz="2800" spc="-5">
                <a:latin typeface="Calibri"/>
                <a:cs typeface="Calibri"/>
              </a:rPr>
              <a:t>burned in NIC </a:t>
            </a:r>
            <a:r>
              <a:rPr sz="2800" spc="-10">
                <a:latin typeface="Calibri"/>
                <a:cs typeface="Calibri"/>
              </a:rPr>
              <a:t>ROM, </a:t>
            </a:r>
            <a:r>
              <a:rPr sz="2800" spc="-5">
                <a:latin typeface="Calibri"/>
                <a:cs typeface="Calibri"/>
              </a:rPr>
              <a:t>also  sometimes </a:t>
            </a:r>
            <a:r>
              <a:rPr sz="2800" spc="-15">
                <a:latin typeface="Calibri"/>
                <a:cs typeface="Calibri"/>
              </a:rPr>
              <a:t>software</a:t>
            </a:r>
            <a:r>
              <a:rPr sz="2800" spc="5">
                <a:latin typeface="Calibri"/>
                <a:cs typeface="Calibri"/>
              </a:rPr>
              <a:t> </a:t>
            </a:r>
            <a:r>
              <a:rPr sz="2800" spc="-15">
                <a:latin typeface="Calibri"/>
                <a:cs typeface="Calibri"/>
              </a:rPr>
              <a:t>settable</a:t>
            </a:r>
            <a:endParaRPr sz="2800">
              <a:latin typeface="Calibri"/>
              <a:cs typeface="Calibri"/>
            </a:endParaRPr>
          </a:p>
          <a:p>
            <a:pPr marL="730250" lvl="1" indent="-232410">
              <a:lnSpc>
                <a:spcPts val="3225"/>
              </a:lnSpc>
              <a:buClr>
                <a:srgbClr val="0000A8"/>
              </a:buClr>
              <a:buFont typeface="Arial"/>
              <a:buChar char="•"/>
              <a:tabLst>
                <a:tab pos="730885" algn="l"/>
              </a:tabLst>
            </a:pPr>
            <a:r>
              <a:rPr sz="2800">
                <a:latin typeface="Calibri"/>
                <a:cs typeface="Calibri"/>
              </a:rPr>
              <a:t>e.g.:</a:t>
            </a:r>
            <a:r>
              <a:rPr sz="2800" spc="-5">
                <a:latin typeface="Calibri"/>
                <a:cs typeface="Calibri"/>
              </a:rPr>
              <a:t> </a:t>
            </a:r>
            <a:r>
              <a:rPr sz="2800">
                <a:latin typeface="Calibri"/>
                <a:cs typeface="Calibri"/>
              </a:rPr>
              <a:t>1A-2F-BB-76-09-AD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Standarddesign">
  <a:themeElements>
    <a:clrScheme name="1_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  <a:txDef>
      <a:spPr>
        <a:noFill/>
      </a:spPr>
      <a:bodyPr wrap="none" rtlCol="0">
        <a:spAutoFit/>
      </a:bodyPr>
      <a:lstStyle>
        <a:defPPr algn="l">
          <a:defRPr sz="280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0306E66439A3B4439F1E40907241B1C2" ma:contentTypeVersion="4" ma:contentTypeDescription="Tạo tài liệu mới." ma:contentTypeScope="" ma:versionID="7040e1f0477a66b78f0a3aab9a985d93">
  <xsd:schema xmlns:xsd="http://www.w3.org/2001/XMLSchema" xmlns:xs="http://www.w3.org/2001/XMLSchema" xmlns:p="http://schemas.microsoft.com/office/2006/metadata/properties" xmlns:ns2="799822cd-6e0e-4a41-b501-0089548f73ff" targetNamespace="http://schemas.microsoft.com/office/2006/metadata/properties" ma:root="true" ma:fieldsID="aa98422a293ec6421f1dda90afbd033d" ns2:_="">
    <xsd:import namespace="799822cd-6e0e-4a41-b501-0089548f73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9822cd-6e0e-4a41-b501-0089548f73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1C99557-AAD9-4951-8DBA-43F035CA56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B68CAF-F237-4723-AAEB-5CCAB5D97F0D}"/>
</file>

<file path=customXml/itemProps3.xml><?xml version="1.0" encoding="utf-8"?>
<ds:datastoreItem xmlns:ds="http://schemas.openxmlformats.org/officeDocument/2006/customXml" ds:itemID="{63DEB828-EC6F-4238-9AF3-1A6A65A8250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53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5" baseType="lpstr">
      <vt:lpstr>Office Theme</vt:lpstr>
      <vt:lpstr>2_Standarddesign</vt:lpstr>
      <vt:lpstr>NT101-Network Security</vt:lpstr>
      <vt:lpstr>Outline</vt:lpstr>
      <vt:lpstr>PowerPoint Presentation</vt:lpstr>
      <vt:lpstr>PowerPoint Presentation</vt:lpstr>
      <vt:lpstr>Motivations: Ethernet frame and MAC header IEEE 802.3</vt:lpstr>
      <vt:lpstr>Media Access Control (MAC) addresses</vt:lpstr>
      <vt:lpstr>PowerPoint Presentation</vt:lpstr>
      <vt:lpstr>Interfaces communicating Recall</vt:lpstr>
      <vt:lpstr>MAC addresses</vt:lpstr>
      <vt:lpstr>MAC addresses</vt:lpstr>
      <vt:lpstr>MAC addresses</vt:lpstr>
      <vt:lpstr>Ethernet frame and MAC header IEEE 802.3</vt:lpstr>
      <vt:lpstr>Ethernet frame example Using Wireshark</vt:lpstr>
      <vt:lpstr>Privacy issue related to MAC MAC privacy</vt:lpstr>
      <vt:lpstr>PowerPoint Presentation</vt:lpstr>
      <vt:lpstr>ARP: address resolution protocol</vt:lpstr>
      <vt:lpstr>ARP protocol in action</vt:lpstr>
      <vt:lpstr>ARP protocol in action</vt:lpstr>
      <vt:lpstr>ARP protocol in action</vt:lpstr>
      <vt:lpstr>Routing to another subnet: addressing</vt:lpstr>
      <vt:lpstr>Routing to another subnet: addressing</vt:lpstr>
      <vt:lpstr>Routing to another subnet: addressing</vt:lpstr>
      <vt:lpstr>Routing to another subnet: addressing</vt:lpstr>
      <vt:lpstr>Routing to another subnet: addressing</vt:lpstr>
      <vt:lpstr>Routing to another subnet: addressing</vt:lpstr>
      <vt:lpstr>ARP Request and Reply Summary</vt:lpstr>
      <vt:lpstr>ARP Request and Reply Example</vt:lpstr>
      <vt:lpstr>ARP Cache aka. ARP table</vt:lpstr>
      <vt:lpstr>Packet sniffing issue Homework</vt:lpstr>
      <vt:lpstr>PowerPoint Presentation</vt:lpstr>
      <vt:lpstr>PowerPoint Presentation</vt:lpstr>
      <vt:lpstr>Ideas ARP Cache Poisoning</vt:lpstr>
      <vt:lpstr>PowerPoint Presentation</vt:lpstr>
      <vt:lpstr>ARP Poisoning Attack code example</vt:lpstr>
      <vt:lpstr>ARP Poisoning Attack code example Spoofing ARP Gratuitous and Reply</vt:lpstr>
      <vt:lpstr>Observation</vt:lpstr>
      <vt:lpstr>PowerPoint Presentation</vt:lpstr>
      <vt:lpstr>Remind: Man-in-the-middle attack Diffie-Hellman key exchange</vt:lpstr>
      <vt:lpstr>Main-in-the-Middle (MITM) Attack General idea</vt:lpstr>
      <vt:lpstr>Main-in-the-Middle (MITM) Attack (cont.) Using ARP cache poisoning</vt:lpstr>
      <vt:lpstr>Main-in-the-Middle (MITM) Attack (cont.) Using ARP cache poisoning</vt:lpstr>
      <vt:lpstr>Main-in-the-Middle (MITM) Attack (cont.) Using ARP cache poisoning</vt:lpstr>
      <vt:lpstr>Recall: How to get a copy of packet? Raw socket</vt:lpstr>
      <vt:lpstr>Main-in-the-Middle (MITM) Attack Using ARP cache poisoning</vt:lpstr>
      <vt:lpstr>ARP MITM Attack on netcat Example</vt:lpstr>
      <vt:lpstr>ARP MITM Attack on Telnet Example</vt:lpstr>
      <vt:lpstr>Question: ARP Cache Poisoning</vt:lpstr>
      <vt:lpstr>Question: ARP Cache Poisoning</vt:lpstr>
      <vt:lpstr>Countermeasures What is the best countermeasure against MITM attacks?</vt:lpstr>
      <vt:lpstr>Summary</vt:lpstr>
      <vt:lpstr>Homework Lab exercise</vt:lpstr>
      <vt:lpstr>For next time…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NT101-Network Security</dc:title>
  <dc:creator>NGOCTU</dc:creator>
  <cp:revision>5</cp:revision>
  <dcterms:created xsi:type="dcterms:W3CDTF">2022-08-29T07:16:18Z</dcterms:created>
  <dcterms:modified xsi:type="dcterms:W3CDTF">2023-01-19T16:29:07Z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2020-10-19T00:00:00Z</vt:filetime>
  </property>
  <property fmtid="{D5CDD505-2E9C-101B-9397-08002B2CF9AE}" pid="3" name="LastSaved">
    <vt:filetime>2022-08-29T00:00:00Z</vt:filetime>
  </property>
  <property fmtid="{D5CDD505-2E9C-101B-9397-08002B2CF9AE}" pid="4" name="ContentTypeId">
    <vt:lpwstr>0x0101000306E66439A3B4439F1E40907241B1C2</vt:lpwstr>
  </property>
</Properties>
</file>